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7" r:id="rId5"/>
    <p:sldId id="266" r:id="rId6"/>
    <p:sldId id="261" r:id="rId7"/>
    <p:sldId id="260" r:id="rId8"/>
    <p:sldId id="263" r:id="rId9"/>
    <p:sldId id="264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2014/11/19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2014/11/19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2014/11/19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Summary of initial co-existence evaluations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</a:t>
            </a:r>
            <a:r>
              <a:rPr lang="en-US" altLang="zh-CN" dirty="0" smtClean="0"/>
              <a:t>HiSilicon, Cisco, NTT </a:t>
            </a:r>
            <a:r>
              <a:rPr lang="en-US" altLang="zh-CN" dirty="0" err="1" smtClean="0"/>
              <a:t>Docomo</a:t>
            </a:r>
            <a:r>
              <a:rPr lang="en-US" altLang="zh-CN" dirty="0" smtClean="0"/>
              <a:t>,</a:t>
            </a:r>
            <a:r>
              <a:rPr lang="en-US" altLang="zh-CN" dirty="0" smtClean="0"/>
              <a:t> ZTE</a:t>
            </a:r>
            <a:endParaRPr lang="zh-CN" alt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2400" y="152400"/>
            <a:ext cx="59817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/>
              <a:t>3GPP TSG RAN WG1 #79</a:t>
            </a:r>
          </a:p>
          <a:p>
            <a:r>
              <a:rPr kumimoji="1" lang="en-US" altLang="ja-JP" sz="2400" dirty="0"/>
              <a:t>San Francisco, USA, 17</a:t>
            </a:r>
            <a:r>
              <a:rPr kumimoji="1" lang="en-US" altLang="ja-JP" sz="2400" baseline="30000" dirty="0"/>
              <a:t>th</a:t>
            </a:r>
            <a:r>
              <a:rPr kumimoji="1" lang="en-US" altLang="ja-JP" sz="2400" dirty="0"/>
              <a:t> – 21</a:t>
            </a:r>
            <a:r>
              <a:rPr kumimoji="1" lang="en-US" altLang="ja-JP" sz="2400" baseline="30000" dirty="0"/>
              <a:t>st</a:t>
            </a:r>
            <a:r>
              <a:rPr kumimoji="1" lang="en-US" altLang="ja-JP" sz="2400" dirty="0"/>
              <a:t> November 2014</a:t>
            </a:r>
          </a:p>
          <a:p>
            <a:r>
              <a:rPr kumimoji="1" lang="en-US" altLang="ja-JP" sz="2400" dirty="0"/>
              <a:t>Agenda item </a:t>
            </a:r>
            <a:r>
              <a:rPr kumimoji="1" lang="en-US" altLang="ja-JP" sz="2400" dirty="0" smtClean="0"/>
              <a:t>6.3.2.2</a:t>
            </a:r>
            <a:endParaRPr kumimoji="1" lang="ja-JP" altLang="en-US" sz="240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43800" y="152400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 smtClean="0"/>
              <a:t>R1-145320</a:t>
            </a:r>
            <a:endParaRPr kumimoji="1" lang="ja-JP" altLang="en-US" sz="24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23528" y="1412776"/>
            <a:ext cx="8568952" cy="5112568"/>
          </a:xfrm>
        </p:spPr>
        <p:txBody>
          <a:bodyPr>
            <a:noAutofit/>
          </a:bodyPr>
          <a:lstStyle/>
          <a:p>
            <a:r>
              <a:rPr lang="en-US" altLang="zh-CN" sz="1800" dirty="0" smtClean="0"/>
              <a:t>Initial coexistence results</a:t>
            </a:r>
            <a:r>
              <a:rPr lang="en-US" altLang="zh-CN" sz="1800" baseline="30000" dirty="0" smtClean="0"/>
              <a:t>(*)</a:t>
            </a:r>
            <a:r>
              <a:rPr lang="en-US" altLang="zh-CN" sz="1800" dirty="0" smtClean="0"/>
              <a:t> between LAA and </a:t>
            </a:r>
            <a:r>
              <a:rPr lang="en-US" altLang="zh-CN" sz="1800" dirty="0" err="1" smtClean="0"/>
              <a:t>WiFi</a:t>
            </a:r>
            <a:r>
              <a:rPr lang="en-US" altLang="zh-CN" sz="1800" dirty="0" smtClean="0"/>
              <a:t> have been provided by the following sources at RAN1#79:</a:t>
            </a:r>
          </a:p>
          <a:p>
            <a:pPr lvl="1"/>
            <a:r>
              <a:rPr lang="en-US" altLang="zh-CN" sz="1600" dirty="0" smtClean="0"/>
              <a:t>[1] Huawei, HiSilicon, R1-144589, “Preliminary results of coexistence evaluation for LAA”.</a:t>
            </a:r>
          </a:p>
          <a:p>
            <a:pPr lvl="1"/>
            <a:r>
              <a:rPr lang="en-US" altLang="zh-CN" sz="1600" dirty="0" smtClean="0"/>
              <a:t>[2] NTT DOCOMO, R1-145217, “Initial evaluation results for co-existence performance of LAA with LBT mechanism”.</a:t>
            </a:r>
          </a:p>
          <a:p>
            <a:pPr lvl="1"/>
            <a:r>
              <a:rPr lang="en-US" altLang="zh-CN" sz="1600" dirty="0" smtClean="0"/>
              <a:t>[3] Samsung, R1-144738, “Initial evaluation results on LAA”.</a:t>
            </a:r>
          </a:p>
          <a:p>
            <a:pPr lvl="1"/>
            <a:r>
              <a:rPr lang="en-US" altLang="zh-CN" sz="1600" dirty="0" smtClean="0"/>
              <a:t>[4] ZTE, R1-145197, “Preliminary performance evaluation for Licensed-Assisted Access using LTE”.</a:t>
            </a:r>
          </a:p>
          <a:p>
            <a:pPr lvl="1"/>
            <a:r>
              <a:rPr lang="en-US" altLang="zh-CN" sz="1600" dirty="0" smtClean="0"/>
              <a:t>[5] Cisco Systems, R1-144603, “Initial coexistence evaluations comparing LAA versus Wi-Fi”.</a:t>
            </a:r>
          </a:p>
          <a:p>
            <a:pPr lvl="1"/>
            <a:r>
              <a:rPr lang="en-US" altLang="zh-CN" sz="1600" dirty="0" smtClean="0"/>
              <a:t>[6] Broadcom Corporation, </a:t>
            </a:r>
            <a:r>
              <a:rPr lang="en-US" altLang="zh-CN" sz="1600" dirty="0" err="1" smtClean="0"/>
              <a:t>CableLabs</a:t>
            </a:r>
            <a:r>
              <a:rPr lang="en-US" altLang="zh-CN" sz="1600" dirty="0" smtClean="0"/>
              <a:t>, R1-145168, “Initial Evaluation of Clear Channel Assessment mechanisms for LAA”.</a:t>
            </a:r>
          </a:p>
          <a:p>
            <a:pPr lvl="1"/>
            <a:r>
              <a:rPr lang="en-US" altLang="zh-CN" sz="1600" dirty="0" smtClean="0"/>
              <a:t>[7] </a:t>
            </a:r>
            <a:r>
              <a:rPr lang="en-US" altLang="zh-CN" sz="1600" dirty="0" err="1" smtClean="0"/>
              <a:t>CableLabs</a:t>
            </a:r>
            <a:r>
              <a:rPr lang="en-US" altLang="zh-CN" sz="1600" dirty="0" smtClean="0"/>
              <a:t>, Broadcom, R1-145195, User Plane Traffic Duplex Considerations.</a:t>
            </a:r>
          </a:p>
          <a:p>
            <a:pPr>
              <a:buNone/>
            </a:pPr>
            <a:endParaRPr lang="en-US" altLang="zh-CN" sz="1800" dirty="0" smtClean="0"/>
          </a:p>
          <a:p>
            <a:pPr>
              <a:buNone/>
            </a:pPr>
            <a:r>
              <a:rPr lang="en-US" altLang="zh-CN" sz="1400" baseline="30000" dirty="0" smtClean="0"/>
              <a:t>(*)</a:t>
            </a:r>
            <a:r>
              <a:rPr lang="en-US" altLang="zh-CN" sz="1400" dirty="0" smtClean="0"/>
              <a:t> [1-6] show throughput results, [7] shows the probability of successful channel access</a:t>
            </a:r>
            <a:endParaRPr lang="zh-CN" altLang="en-US" sz="14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Introduction</a:t>
            </a:r>
            <a:endParaRPr lang="zh-CN" altLang="en-US" dirty="0"/>
          </a:p>
        </p:txBody>
      </p:sp>
    </p:spTree>
  </p:cSld>
  <p:clrMapOvr>
    <a:masterClrMapping/>
  </p:clrMapOvr>
  <p:transition advClick="0" advTm="8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Summary of throughput results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628800"/>
            <a:ext cx="8640960" cy="4032448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6 sources simulated the coexistence of LAA and </a:t>
            </a:r>
            <a:r>
              <a:rPr lang="en-US" altLang="zh-CN" sz="2400" dirty="0" err="1" smtClean="0"/>
              <a:t>WiFi</a:t>
            </a:r>
            <a:r>
              <a:rPr lang="en-US" altLang="zh-CN" sz="2400" dirty="0" smtClean="0"/>
              <a:t> (with CCA-ED and CCA-CS), among which 5 sources simulated LAA with LBT based on CCA-ED and 2 sources simulated LAA without LBT.</a:t>
            </a:r>
          </a:p>
          <a:p>
            <a:pPr lvl="1"/>
            <a:r>
              <a:rPr lang="en-US" altLang="zh-CN" sz="1800" dirty="0" smtClean="0"/>
              <a:t>2 sources showed that LAA without LBT degrades </a:t>
            </a:r>
            <a:r>
              <a:rPr lang="en-US" altLang="zh-CN" sz="1800" dirty="0" err="1" smtClean="0"/>
              <a:t>WiFi</a:t>
            </a:r>
            <a:r>
              <a:rPr lang="en-US" altLang="zh-CN" sz="1800" dirty="0" smtClean="0"/>
              <a:t> more than another </a:t>
            </a:r>
            <a:r>
              <a:rPr lang="en-US" altLang="zh-CN" sz="1800" dirty="0" err="1" smtClean="0"/>
              <a:t>WiFi</a:t>
            </a:r>
            <a:endParaRPr lang="en-US" altLang="zh-CN" sz="1800" dirty="0" smtClean="0"/>
          </a:p>
          <a:p>
            <a:pPr lvl="2"/>
            <a:r>
              <a:rPr lang="en-US" altLang="zh-CN" sz="1400" dirty="0" smtClean="0"/>
              <a:t>1 source with a single carrier, 1 source with 4 carriers</a:t>
            </a:r>
          </a:p>
          <a:p>
            <a:pPr lvl="1"/>
            <a:r>
              <a:rPr lang="en-US" altLang="zh-CN" sz="1800" dirty="0" smtClean="0"/>
              <a:t>4 sources showed that LAA with CCA-ED degrades </a:t>
            </a:r>
            <a:r>
              <a:rPr lang="en-US" altLang="zh-CN" sz="1800" dirty="0" err="1" smtClean="0"/>
              <a:t>WiFi</a:t>
            </a:r>
            <a:r>
              <a:rPr lang="en-US" altLang="zh-CN" sz="1800" dirty="0" smtClean="0"/>
              <a:t> less than another </a:t>
            </a:r>
            <a:r>
              <a:rPr lang="en-US" altLang="zh-CN" sz="1800" dirty="0" err="1" smtClean="0"/>
              <a:t>WiFi</a:t>
            </a:r>
            <a:endParaRPr lang="en-US" altLang="zh-CN" sz="1800" dirty="0" smtClean="0"/>
          </a:p>
          <a:p>
            <a:pPr lvl="2"/>
            <a:r>
              <a:rPr lang="en-US" altLang="zh-CN" sz="1400" dirty="0" smtClean="0"/>
              <a:t>3 sources with a single carrier, 1 source with 4 carriers</a:t>
            </a:r>
          </a:p>
          <a:p>
            <a:pPr lvl="1"/>
            <a:r>
              <a:rPr lang="en-US" altLang="zh-CN" sz="1800" dirty="0" smtClean="0"/>
              <a:t>1 source  showed that LAA with CCA-ED degrades </a:t>
            </a:r>
            <a:r>
              <a:rPr lang="en-US" altLang="zh-CN" sz="1800" dirty="0" err="1" smtClean="0"/>
              <a:t>WiFi</a:t>
            </a:r>
            <a:r>
              <a:rPr lang="en-US" altLang="zh-CN" sz="1800" dirty="0" smtClean="0"/>
              <a:t> more than another </a:t>
            </a:r>
            <a:r>
              <a:rPr lang="en-US" altLang="zh-CN" sz="1800" dirty="0" err="1" smtClean="0"/>
              <a:t>WiFi</a:t>
            </a:r>
            <a:endParaRPr lang="en-US" altLang="zh-CN" sz="1800" dirty="0" smtClean="0"/>
          </a:p>
          <a:p>
            <a:pPr lvl="2"/>
            <a:r>
              <a:rPr lang="en-US" altLang="zh-CN" sz="1400" dirty="0" smtClean="0"/>
              <a:t>1 source (2 companies) with a single </a:t>
            </a:r>
            <a:r>
              <a:rPr lang="en-US" altLang="zh-CN" sz="1400" dirty="0" smtClean="0"/>
              <a:t>carrier</a:t>
            </a:r>
            <a:endParaRPr lang="en-US" altLang="zh-CN" sz="1400" dirty="0" smtClean="0"/>
          </a:p>
          <a:p>
            <a:pPr lvl="1"/>
            <a:endParaRPr lang="zh-CN" altLang="en-US" sz="32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smtClean="0">
              <a:solidFill>
                <a:srgbClr val="000000"/>
              </a:solidFill>
            </a:endParaRPr>
          </a:p>
          <a:p>
            <a:r>
              <a:rPr lang="de-DE" smtClean="0">
                <a:solidFill>
                  <a:srgbClr val="000000"/>
                </a:solidFill>
              </a:rPr>
              <a:t>Page </a:t>
            </a:r>
            <a:fld id="{8B2E1AE6-3F5C-4A17-8B36-B30CA6E17A04}" type="slidenum">
              <a:rPr lang="de-DE" smtClean="0">
                <a:solidFill>
                  <a:srgbClr val="000000"/>
                </a:solidFill>
              </a:rPr>
              <a:pPr/>
              <a:t>3</a:t>
            </a:fld>
            <a:endParaRPr lang="en-GB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8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700808"/>
            <a:ext cx="8496944" cy="3096344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Proposal for the next </a:t>
            </a:r>
            <a:r>
              <a:rPr lang="en-US" altLang="zh-CN" dirty="0" smtClean="0"/>
              <a:t>steps </a:t>
            </a:r>
            <a:r>
              <a:rPr lang="en-US" altLang="zh-CN" dirty="0" smtClean="0"/>
              <a:t>of </a:t>
            </a:r>
            <a:r>
              <a:rPr lang="en-US" altLang="zh-CN" dirty="0" smtClean="0"/>
              <a:t>the study:</a:t>
            </a:r>
          </a:p>
          <a:p>
            <a:pPr lvl="1"/>
            <a:r>
              <a:rPr lang="en-US" altLang="zh-CN" sz="2400" dirty="0" smtClean="0"/>
              <a:t>All coexistence performance </a:t>
            </a:r>
            <a:r>
              <a:rPr lang="en-US" altLang="zh-CN" sz="2400" dirty="0" smtClean="0"/>
              <a:t>evaluations should </a:t>
            </a:r>
            <a:r>
              <a:rPr lang="en-US" altLang="zh-CN" sz="2400" dirty="0" smtClean="0"/>
              <a:t>consider LBT for LAA </a:t>
            </a:r>
            <a:endParaRPr lang="en-US" altLang="zh-CN" sz="2400" dirty="0" smtClean="0"/>
          </a:p>
          <a:p>
            <a:pPr lvl="2"/>
            <a:r>
              <a:rPr lang="en-US" altLang="zh-CN" sz="2000" dirty="0" smtClean="0"/>
              <a:t>Continue evaluations to assess the coexistence using LBT for LAA based on </a:t>
            </a:r>
            <a:r>
              <a:rPr lang="en-US" altLang="zh-CN" sz="2000" dirty="0" smtClean="0"/>
              <a:t>different CCA </a:t>
            </a:r>
            <a:r>
              <a:rPr lang="en-US" altLang="zh-CN" sz="2000" dirty="0" smtClean="0"/>
              <a:t>mechanisms (considering </a:t>
            </a:r>
            <a:r>
              <a:rPr lang="en-US" altLang="zh-CN" sz="2000" dirty="0" smtClean="0"/>
              <a:t>solutions </a:t>
            </a:r>
            <a:r>
              <a:rPr lang="en-US" altLang="zh-CN" sz="2000" dirty="0" smtClean="0"/>
              <a:t>proposed by companies)</a:t>
            </a:r>
          </a:p>
          <a:p>
            <a:pPr lvl="1"/>
            <a:endParaRPr lang="en-US" altLang="zh-CN" sz="2000" dirty="0" smtClean="0"/>
          </a:p>
          <a:p>
            <a:pPr lvl="1"/>
            <a:endParaRPr lang="en-US" altLang="zh-CN" sz="1600" dirty="0" smtClean="0"/>
          </a:p>
          <a:p>
            <a:pPr lvl="1"/>
            <a:endParaRPr lang="zh-CN" altLang="en-US" sz="36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smtClean="0">
              <a:solidFill>
                <a:srgbClr val="000000"/>
              </a:solidFill>
            </a:endParaRPr>
          </a:p>
          <a:p>
            <a:r>
              <a:rPr lang="de-DE" smtClean="0">
                <a:solidFill>
                  <a:srgbClr val="000000"/>
                </a:solidFill>
              </a:rPr>
              <a:t>Page </a:t>
            </a:r>
            <a:fld id="{8B2E1AE6-3F5C-4A17-8B36-B30CA6E17A04}" type="slidenum">
              <a:rPr lang="de-DE" smtClean="0">
                <a:solidFill>
                  <a:srgbClr val="000000"/>
                </a:solidFill>
              </a:rPr>
              <a:pPr/>
              <a:t>4</a:t>
            </a:fld>
            <a:endParaRPr lang="en-GB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8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838" cy="720080"/>
          </a:xfrm>
        </p:spPr>
        <p:txBody>
          <a:bodyPr>
            <a:noAutofit/>
          </a:bodyPr>
          <a:lstStyle/>
          <a:p>
            <a:r>
              <a:rPr lang="en-US" altLang="zh-CN" sz="3600" dirty="0" err="1" smtClean="0"/>
              <a:t>WiFi</a:t>
            </a:r>
            <a:r>
              <a:rPr lang="en-US" altLang="zh-CN" sz="3600" dirty="0" smtClean="0"/>
              <a:t> with LAA vs. </a:t>
            </a:r>
            <a:r>
              <a:rPr lang="en-US" altLang="zh-CN" sz="3600" dirty="0" err="1" smtClean="0"/>
              <a:t>WiFi</a:t>
            </a:r>
            <a:r>
              <a:rPr lang="en-US" altLang="zh-CN" sz="3600" dirty="0" smtClean="0"/>
              <a:t> with another </a:t>
            </a:r>
            <a:r>
              <a:rPr lang="en-US" altLang="zh-CN" sz="3600" dirty="0" err="1" smtClean="0"/>
              <a:t>WiFi</a:t>
            </a:r>
            <a:endParaRPr lang="zh-CN" altLang="en-US" sz="36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16607646"/>
              </p:ext>
            </p:extLst>
          </p:nvPr>
        </p:nvGraphicFramePr>
        <p:xfrm>
          <a:off x="395536" y="1052736"/>
          <a:ext cx="8425589" cy="4706734"/>
        </p:xfrm>
        <a:graphic>
          <a:graphicData uri="http://schemas.openxmlformats.org/drawingml/2006/table">
            <a:tbl>
              <a:tblPr/>
              <a:tblGrid>
                <a:gridCol w="1102413"/>
                <a:gridCol w="1846784"/>
                <a:gridCol w="2379395"/>
                <a:gridCol w="1944216"/>
                <a:gridCol w="1152781"/>
              </a:tblGrid>
              <a:tr h="21336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kern="100" dirty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Times New Roman"/>
                        </a:rPr>
                        <a:t>Source</a:t>
                      </a:r>
                      <a:endParaRPr lang="zh-CN" sz="1200" b="1" kern="1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1422" marR="514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kern="1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Low Load</a:t>
                      </a:r>
                      <a:endParaRPr lang="en-GB" sz="1200" b="1" kern="1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1422" marR="514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kern="1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Mid Load</a:t>
                      </a:r>
                      <a:endParaRPr lang="en-GB" sz="1200" b="1" kern="1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1422" marR="514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kern="1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High Load</a:t>
                      </a:r>
                      <a:endParaRPr lang="en-GB" sz="1200" b="1" kern="1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1422" marR="514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kern="1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Latency</a:t>
                      </a:r>
                      <a:endParaRPr lang="en-GB" sz="1200" b="1" kern="1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1422" marR="514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</a:tr>
              <a:tr h="57872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Times New Roman"/>
                        </a:rPr>
                        <a:t>[1] Huawei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1422" marR="514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Times New Roman"/>
                        </a:rPr>
                        <a:t>~25% UPT gain</a:t>
                      </a:r>
                      <a:endParaRPr lang="en-GB" sz="1200" kern="100" dirty="0">
                        <a:solidFill>
                          <a:schemeClr val="tx1"/>
                        </a:solidFill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51422" marR="514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0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Times New Roman"/>
                        </a:rPr>
                        <a:t>&gt;250% UPT gain</a:t>
                      </a:r>
                    </a:p>
                  </a:txBody>
                  <a:tcPr marL="51422" marR="514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Times New Roman"/>
                        </a:rPr>
                        <a:t>&gt;250% UPT gain</a:t>
                      </a:r>
                      <a:endParaRPr lang="en-GB" sz="1200" kern="100" dirty="0">
                        <a:solidFill>
                          <a:schemeClr val="tx1"/>
                        </a:solidFill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51422" marR="514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200" kern="100" dirty="0">
                        <a:solidFill>
                          <a:schemeClr val="tx1"/>
                        </a:solidFill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51422" marR="514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145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Times New Roman"/>
                        </a:rPr>
                        <a:t>[2] NTT </a:t>
                      </a:r>
                      <a:r>
                        <a:rPr lang="en-GB" sz="1200" kern="100" dirty="0" err="1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Times New Roman"/>
                        </a:rPr>
                        <a:t>Docomo</a:t>
                      </a:r>
                      <a:endParaRPr lang="en-GB" sz="1200" kern="100" dirty="0" smtClean="0">
                        <a:solidFill>
                          <a:schemeClr val="tx1"/>
                        </a:solidFill>
                        <a:latin typeface="+mn-lt"/>
                        <a:ea typeface="宋体"/>
                        <a:cs typeface="Times New Roman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altLang="zh-CN" sz="1200" kern="100" dirty="0" smtClean="0">
                        <a:solidFill>
                          <a:schemeClr val="tx1"/>
                        </a:solidFill>
                        <a:latin typeface="+mn-lt"/>
                        <a:ea typeface="宋体"/>
                        <a:cs typeface="Times New Roman"/>
                      </a:endParaRPr>
                    </a:p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Note: </a:t>
                      </a:r>
                      <a:r>
                        <a:rPr lang="en-US" altLang="zh-CN" sz="1200" kern="100" baseline="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LAA burst length </a:t>
                      </a: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1/4/10 ms</a:t>
                      </a:r>
                    </a:p>
                  </a:txBody>
                  <a:tcPr marL="51422" marR="514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1)CCA-ED TL=-62dBm:</a:t>
                      </a:r>
                      <a:r>
                        <a:rPr lang="en-US" altLang="zh-CN" sz="1200" kern="100" baseline="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81~117%</a:t>
                      </a:r>
                      <a:r>
                        <a:rPr lang="en-US" altLang="zh-CN" sz="1200" kern="100" baseline="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UPT gain with</a:t>
                      </a:r>
                      <a:endParaRPr lang="en-US" altLang="zh-CN" sz="1200" kern="100" dirty="0" smtClean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altLang="zh-CN" sz="1200" kern="100" baseline="0" dirty="0" smtClean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2)CCA-ED TL=-82dBm;</a:t>
                      </a:r>
                    </a:p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84~170</a:t>
                      </a:r>
                      <a:r>
                        <a:rPr lang="en-US" altLang="zh-CN" sz="1200" kern="100" baseline="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% UPT gain</a:t>
                      </a:r>
                      <a:endParaRPr lang="en-US" altLang="zh-CN" sz="1200" kern="100" dirty="0" smtClean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1422" marR="514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1)CCA-ED TL=-62dBm; 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36~67% UPT gain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altLang="zh-CN" sz="1200" kern="100" baseline="0" dirty="0" smtClean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2)CCA-ED TL=-82dBm; </a:t>
                      </a:r>
                    </a:p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00" baseline="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77~96%  UPT gain</a:t>
                      </a:r>
                    </a:p>
                  </a:txBody>
                  <a:tcPr marL="51422" marR="514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1)CCA-ED TL=-62dBm; 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12~49%</a:t>
                      </a:r>
                      <a:r>
                        <a:rPr lang="en-US" altLang="zh-CN" sz="1200" kern="100" baseline="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UPT gain</a:t>
                      </a:r>
                      <a:endParaRPr lang="en-US" altLang="zh-CN" sz="1200" kern="100" dirty="0" smtClean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altLang="zh-CN" sz="1200" kern="100" baseline="0" dirty="0" smtClean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2)CCA-ED TL=-82dBm; </a:t>
                      </a:r>
                    </a:p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70~89%</a:t>
                      </a:r>
                      <a:r>
                        <a:rPr lang="en-US" altLang="zh-CN" sz="1200" kern="100" baseline="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UPT gain</a:t>
                      </a:r>
                    </a:p>
                  </a:txBody>
                  <a:tcPr marL="51422" marR="514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1200" kern="100" dirty="0">
                        <a:solidFill>
                          <a:schemeClr val="tx1"/>
                        </a:solidFill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51422" marR="514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315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Times New Roman"/>
                        </a:rPr>
                        <a:t>[3] Samsung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1422" marR="514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1200" kern="1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1422" marR="514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60%</a:t>
                      </a:r>
                      <a:r>
                        <a:rPr lang="en-US" altLang="zh-CN" sz="1200" kern="100" baseline="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load</a:t>
                      </a:r>
                      <a:endParaRPr lang="en-US" altLang="zh-CN" sz="1200" kern="100" dirty="0" smtClean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228600" indent="-228600" algn="ctr" hangingPunct="0">
                        <a:spcAft>
                          <a:spcPts val="0"/>
                        </a:spcAft>
                        <a:buNone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1) FBE:</a:t>
                      </a:r>
                      <a:r>
                        <a:rPr lang="en-US" altLang="zh-CN" sz="1200" kern="100" baseline="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5~12% UPT gain</a:t>
                      </a:r>
                    </a:p>
                    <a:p>
                      <a:pPr marL="228600" indent="-228600" algn="ctr" hangingPunct="0">
                        <a:spcAft>
                          <a:spcPts val="0"/>
                        </a:spcAft>
                        <a:buNone/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2) LBE:</a:t>
                      </a:r>
                      <a:r>
                        <a:rPr lang="en-US" altLang="zh-CN" sz="1200" kern="100" baseline="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3~7% UPT gain</a:t>
                      </a:r>
                    </a:p>
                    <a:p>
                      <a:pPr marL="228600" indent="-228600" algn="ctr" hangingPunct="0">
                        <a:spcAft>
                          <a:spcPts val="0"/>
                        </a:spcAft>
                        <a:buNone/>
                      </a:pPr>
                      <a:r>
                        <a:rPr lang="en-US" altLang="zh-CN" sz="1200" kern="100" baseline="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3) No LBT: 20~50% UPT loss</a:t>
                      </a:r>
                      <a:endParaRPr lang="zh-CN" altLang="zh-CN" sz="1200" kern="100" dirty="0" smtClean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1422" marR="514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1200" kern="1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1422" marR="514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1200" kern="1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1422" marR="514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Times New Roman"/>
                        </a:rPr>
                        <a:t>[4] ZTE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1422" marR="514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200" kern="100" dirty="0">
                        <a:solidFill>
                          <a:schemeClr val="tx1"/>
                        </a:solidFill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51422" marR="514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Times New Roman"/>
                        </a:rPr>
                        <a:t>1)30 MHz LAA UE bandwidth; 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Times New Roman"/>
                        </a:rPr>
                        <a:t>73% UPT gain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Times New Roman"/>
                        </a:rPr>
                        <a:t>2)20 MHz LAA</a:t>
                      </a:r>
                      <a:r>
                        <a:rPr lang="en-US" sz="1200" kern="100" baseline="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Times New Roman"/>
                        </a:rPr>
                        <a:t> UE bandwidth</a:t>
                      </a: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Times New Roman"/>
                        </a:rPr>
                        <a:t>; 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 kern="10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Times New Roman"/>
                        </a:rPr>
                        <a:t>31%  UPT gain</a:t>
                      </a:r>
                    </a:p>
                  </a:txBody>
                  <a:tcPr marL="51422" marR="514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altLang="zh-CN" sz="1200" kern="100" dirty="0" smtClean="0">
                        <a:solidFill>
                          <a:schemeClr val="tx1"/>
                        </a:solidFill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51422" marR="514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00" baseline="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Times New Roman"/>
                        </a:rPr>
                        <a:t>Improved latency 0.4~0.6  times</a:t>
                      </a:r>
                    </a:p>
                  </a:txBody>
                  <a:tcPr marL="51422" marR="514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987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Times New Roman"/>
                        </a:rPr>
                        <a:t>[5] Cisco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1422" marR="514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DL only: Loss</a:t>
                      </a:r>
                      <a:r>
                        <a:rPr lang="en-US" altLang="zh-CN" sz="1200" kern="100" baseline="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&lt; 50%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200" kern="100" baseline="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UL only: Loss &gt; 25%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200" kern="100" baseline="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No LBT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1422" marR="514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DL only: Loss</a:t>
                      </a:r>
                      <a:r>
                        <a:rPr lang="en-US" altLang="zh-CN" sz="1200" kern="100" baseline="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= 100%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200" kern="100" baseline="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UL only: </a:t>
                      </a: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Loss = 100%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No LBT</a:t>
                      </a:r>
                      <a:endParaRPr lang="zh-CN" altLang="en-US" sz="1200" kern="100" dirty="0" smtClean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1422" marR="514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DL only: Loss</a:t>
                      </a:r>
                      <a:r>
                        <a:rPr lang="en-US" altLang="zh-CN" sz="1200" kern="100" baseline="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= 100%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200" kern="100" baseline="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UL only: </a:t>
                      </a: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Loss = 100%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No LBT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1422" marR="514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1200" kern="1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1422" marR="514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774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kern="10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Times New Roman"/>
                        </a:rPr>
                        <a:t>[6] Broadcom</a:t>
                      </a:r>
                      <a:r>
                        <a:rPr lang="en-GB" sz="1200" kern="100" baseline="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Times New Roman"/>
                        </a:rPr>
                        <a:t>, </a:t>
                      </a:r>
                      <a:r>
                        <a:rPr lang="en-GB" sz="1200" kern="10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en-GB" sz="1200" kern="100" dirty="0" err="1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Times New Roman"/>
                        </a:rPr>
                        <a:t>CableLabs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51422" marR="514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0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Times New Roman"/>
                        </a:rPr>
                        <a:t>Loss :14% ~62</a:t>
                      </a:r>
                      <a:r>
                        <a:rPr lang="en-GB" altLang="zh-CN" sz="1200" kern="1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/>
                        </a:rPr>
                        <a:t>% (aggregate network throughput )</a:t>
                      </a:r>
                      <a:endParaRPr lang="en-GB" altLang="zh-CN" sz="1200" kern="100" dirty="0" smtClean="0">
                        <a:solidFill>
                          <a:schemeClr val="tx1"/>
                        </a:solidFill>
                        <a:latin typeface="+mn-lt"/>
                        <a:ea typeface="宋体"/>
                        <a:cs typeface="Times New Roman"/>
                      </a:endParaRPr>
                    </a:p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/>
                        </a:rPr>
                        <a:t>(</a:t>
                      </a:r>
                      <a:r>
                        <a:rPr lang="en-GB" altLang="zh-CN" sz="1200" kern="1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/>
                        </a:rPr>
                        <a:t>WiFi</a:t>
                      </a:r>
                      <a:r>
                        <a:rPr lang="en-GB" altLang="zh-CN" sz="1200" kern="1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/>
                        </a:rPr>
                        <a:t>: Data</a:t>
                      </a:r>
                      <a:r>
                        <a:rPr lang="en-GB" altLang="zh-CN" sz="1200" kern="1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/>
                        </a:rPr>
                        <a:t> only or </a:t>
                      </a:r>
                      <a:r>
                        <a:rPr lang="en-GB" altLang="zh-CN" sz="1200" kern="1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/>
                        </a:rPr>
                        <a:t>Voice+Data</a:t>
                      </a:r>
                      <a:r>
                        <a:rPr lang="en-GB" altLang="zh-CN" sz="1200" kern="1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/>
                        </a:rPr>
                        <a:t>; LAA-LTE: Data only</a:t>
                      </a:r>
                      <a:r>
                        <a:rPr lang="en-GB" altLang="zh-CN" sz="1200" kern="10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Times New Roman"/>
                        </a:rPr>
                        <a:t>)</a:t>
                      </a:r>
                    </a:p>
                  </a:txBody>
                  <a:tcPr marL="51422" marR="514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en-GB" sz="12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en-GB" sz="12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0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Times New Roman"/>
                        </a:rPr>
                        <a:t>Degraded latency</a:t>
                      </a:r>
                      <a:r>
                        <a:rPr lang="en-GB" altLang="zh-CN" sz="1200" kern="100" baseline="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altLang="zh-CN" sz="1200" kern="100" dirty="0" smtClean="0">
                          <a:solidFill>
                            <a:schemeClr val="tx1"/>
                          </a:solidFill>
                          <a:latin typeface="+mn-lt"/>
                          <a:ea typeface="宋体"/>
                          <a:cs typeface="Times New Roman"/>
                        </a:rPr>
                        <a:t>4 ~8 times</a:t>
                      </a:r>
                    </a:p>
                  </a:txBody>
                  <a:tcPr marL="51422" marR="514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11560" y="5838363"/>
            <a:ext cx="78488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The table shows the victim </a:t>
            </a:r>
            <a:r>
              <a:rPr lang="en-US" sz="1600" dirty="0" err="1" smtClean="0"/>
              <a:t>WiFi</a:t>
            </a:r>
            <a:r>
              <a:rPr lang="en-US" sz="1600" dirty="0" smtClean="0"/>
              <a:t> network’s </a:t>
            </a:r>
            <a:r>
              <a:rPr lang="en-US" sz="1600" dirty="0" err="1" smtClean="0"/>
              <a:t>thoughput</a:t>
            </a:r>
            <a:r>
              <a:rPr lang="en-US" sz="1600" dirty="0" smtClean="0"/>
              <a:t> gain or loss when an aggressor </a:t>
            </a:r>
            <a:r>
              <a:rPr lang="en-US" sz="1600" dirty="0" err="1" smtClean="0"/>
              <a:t>WiFi</a:t>
            </a:r>
            <a:r>
              <a:rPr lang="en-US" sz="1600" dirty="0" smtClean="0"/>
              <a:t> network is replaced by an aggressor LAA </a:t>
            </a:r>
            <a:r>
              <a:rPr lang="en-US" sz="1600" dirty="0" smtClean="0"/>
              <a:t>network. </a:t>
            </a:r>
          </a:p>
          <a:p>
            <a:r>
              <a:rPr lang="en-US" sz="1600" dirty="0" smtClean="0"/>
              <a:t>Note that the traffic loads are not comparable across companies.</a:t>
            </a:r>
            <a:endParaRPr lang="en-US" sz="1600" dirty="0"/>
          </a:p>
        </p:txBody>
      </p:sp>
    </p:spTree>
  </p:cSld>
  <p:clrMapOvr>
    <a:masterClrMapping/>
  </p:clrMapOvr>
  <p:transition advClick="0" advTm="8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Function assumptions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907704" y="2348880"/>
          <a:ext cx="5186876" cy="2493176"/>
        </p:xfrm>
        <a:graphic>
          <a:graphicData uri="http://schemas.openxmlformats.org/drawingml/2006/table">
            <a:tbl>
              <a:tblPr/>
              <a:tblGrid>
                <a:gridCol w="2243175"/>
                <a:gridCol w="991170"/>
                <a:gridCol w="961361"/>
                <a:gridCol w="991170"/>
              </a:tblGrid>
              <a:tr h="23357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kern="100" dirty="0">
                          <a:latin typeface="Arial"/>
                          <a:ea typeface="宋体"/>
                          <a:cs typeface="Times New Roman"/>
                        </a:rPr>
                        <a:t>Source</a:t>
                      </a:r>
                      <a:endParaRPr lang="zh-CN" sz="1800" b="1" kern="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22" marR="514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kern="100" dirty="0" smtClean="0">
                          <a:latin typeface="Arial"/>
                          <a:ea typeface="宋体"/>
                          <a:cs typeface="Times New Roman"/>
                        </a:rPr>
                        <a:t>LBT</a:t>
                      </a:r>
                      <a:endParaRPr lang="zh-CN" sz="1800" b="1" kern="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22" marR="514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800" b="1" kern="100" dirty="0" smtClean="0">
                          <a:latin typeface="Arial"/>
                          <a:ea typeface="Times New Roman"/>
                          <a:cs typeface="Times New Roman"/>
                        </a:rPr>
                        <a:t>LBE</a:t>
                      </a:r>
                      <a:endParaRPr lang="zh-CN" sz="1800" b="1" kern="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22" marR="514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kern="100" dirty="0" smtClean="0">
                          <a:latin typeface="Arial"/>
                          <a:ea typeface="宋体"/>
                          <a:cs typeface="Times New Roman"/>
                        </a:rPr>
                        <a:t>FBE</a:t>
                      </a:r>
                      <a:endParaRPr lang="zh-CN" sz="1800" b="1" kern="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22" marR="514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</a:tr>
              <a:tr h="23357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kern="100" dirty="0">
                          <a:latin typeface="Arial"/>
                          <a:ea typeface="宋体"/>
                          <a:cs typeface="Times New Roman"/>
                        </a:rPr>
                        <a:t>Huawei</a:t>
                      </a:r>
                      <a:endParaRPr lang="zh-CN" sz="1800" kern="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22" marR="514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800" kern="100">
                          <a:latin typeface="Arial"/>
                          <a:ea typeface="宋体"/>
                          <a:cs typeface="Times New Roman"/>
                        </a:rPr>
                        <a:t>√</a:t>
                      </a:r>
                      <a:endParaRPr lang="zh-CN" sz="1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22" marR="514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800" kern="100" dirty="0" smtClean="0">
                          <a:latin typeface="+mn-lt"/>
                          <a:ea typeface="宋体"/>
                          <a:cs typeface="Times New Roman"/>
                        </a:rPr>
                        <a:t>√</a:t>
                      </a:r>
                      <a:endParaRPr lang="en-GB" sz="1800" kern="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22" marR="514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22" marR="514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75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kern="100" dirty="0">
                          <a:latin typeface="Arial"/>
                          <a:ea typeface="宋体"/>
                          <a:cs typeface="Times New Roman"/>
                        </a:rPr>
                        <a:t>NTT </a:t>
                      </a:r>
                      <a:r>
                        <a:rPr lang="en-GB" sz="1800" kern="100" dirty="0" err="1">
                          <a:latin typeface="Arial"/>
                          <a:ea typeface="宋体"/>
                          <a:cs typeface="Times New Roman"/>
                        </a:rPr>
                        <a:t>Docomo</a:t>
                      </a:r>
                      <a:endParaRPr lang="zh-CN" sz="1800" kern="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22" marR="514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Arial"/>
                          <a:ea typeface="宋体"/>
                          <a:cs typeface="Times New Roman"/>
                        </a:rPr>
                        <a:t>√</a:t>
                      </a:r>
                      <a:endParaRPr lang="zh-CN" sz="1800" kern="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22" marR="514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800" kern="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22" marR="514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800" kern="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22" marR="514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57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kern="100">
                          <a:latin typeface="Arial"/>
                          <a:ea typeface="宋体"/>
                          <a:cs typeface="Times New Roman"/>
                        </a:rPr>
                        <a:t>Samsung</a:t>
                      </a:r>
                      <a:endParaRPr lang="zh-CN" sz="1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22" marR="514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Arial"/>
                          <a:ea typeface="宋体"/>
                          <a:cs typeface="Times New Roman"/>
                        </a:rPr>
                        <a:t>√</a:t>
                      </a:r>
                      <a:endParaRPr lang="zh-CN" sz="1800" kern="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22" marR="514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800" kern="100" dirty="0" smtClean="0">
                          <a:latin typeface="+mn-lt"/>
                          <a:ea typeface="宋体"/>
                          <a:cs typeface="Times New Roman"/>
                        </a:rPr>
                        <a:t>√</a:t>
                      </a:r>
                      <a:endParaRPr lang="en-GB" sz="1800" kern="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22" marR="514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800" kern="100" dirty="0" smtClean="0">
                          <a:latin typeface="+mn-lt"/>
                          <a:ea typeface="宋体"/>
                          <a:cs typeface="Times New Roman"/>
                        </a:rPr>
                        <a:t>√</a:t>
                      </a:r>
                      <a:endParaRPr lang="en-GB" sz="1800" kern="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22" marR="514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57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kern="100">
                          <a:latin typeface="Arial"/>
                          <a:ea typeface="宋体"/>
                          <a:cs typeface="Times New Roman"/>
                        </a:rPr>
                        <a:t>ZTE</a:t>
                      </a:r>
                      <a:endParaRPr lang="zh-CN" sz="1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22" marR="514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Arial"/>
                          <a:ea typeface="宋体"/>
                          <a:cs typeface="Times New Roman"/>
                        </a:rPr>
                        <a:t>√</a:t>
                      </a:r>
                      <a:endParaRPr lang="zh-CN" sz="1800" kern="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22" marR="514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22" marR="514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800" kern="100" dirty="0" smtClean="0">
                          <a:latin typeface="+mn-lt"/>
                          <a:ea typeface="宋体"/>
                          <a:cs typeface="Times New Roman"/>
                        </a:rPr>
                        <a:t>√</a:t>
                      </a:r>
                      <a:endParaRPr lang="en-GB" sz="1800" kern="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22" marR="514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18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kern="100">
                          <a:latin typeface="Arial"/>
                          <a:ea typeface="宋体"/>
                          <a:cs typeface="Times New Roman"/>
                        </a:rPr>
                        <a:t>Cisco</a:t>
                      </a:r>
                      <a:endParaRPr lang="zh-CN" sz="1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22" marR="514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800" kern="100" dirty="0" smtClean="0">
                          <a:latin typeface="+mn-lt"/>
                          <a:ea typeface="Times New Roman"/>
                          <a:cs typeface="Times New Roman"/>
                        </a:rPr>
                        <a:t>×</a:t>
                      </a:r>
                      <a:endParaRPr lang="zh-CN" sz="1800" kern="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22" marR="514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800" kern="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22" marR="514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800" kern="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22" marR="514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835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kern="100" dirty="0" smtClean="0">
                          <a:latin typeface="Arial"/>
                          <a:ea typeface="宋体"/>
                          <a:cs typeface="Times New Roman"/>
                        </a:rPr>
                        <a:t>Broadcom,</a:t>
                      </a:r>
                      <a:r>
                        <a:rPr lang="en-GB" sz="1800" kern="100" baseline="0" dirty="0" smtClean="0"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1800" kern="100" dirty="0" err="1" smtClean="0">
                          <a:latin typeface="Arial"/>
                          <a:ea typeface="宋体"/>
                          <a:cs typeface="Times New Roman"/>
                        </a:rPr>
                        <a:t>CableLabs</a:t>
                      </a:r>
                      <a:endParaRPr lang="zh-CN" sz="1800" kern="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22" marR="514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Arial"/>
                          <a:ea typeface="宋体"/>
                          <a:cs typeface="Times New Roman"/>
                        </a:rPr>
                        <a:t>√</a:t>
                      </a:r>
                      <a:endParaRPr lang="zh-CN" sz="1800" kern="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22" marR="514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1800" kern="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22" marR="514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1800" kern="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22" marR="514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kern="100" dirty="0">
                          <a:latin typeface="Arial"/>
                          <a:ea typeface="宋体"/>
                          <a:cs typeface="Times New Roman"/>
                        </a:rPr>
                        <a:t>ETRI</a:t>
                      </a:r>
                      <a:endParaRPr lang="zh-CN" sz="1800" kern="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22" marR="5142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latin typeface="Arial"/>
                          <a:ea typeface="宋体"/>
                          <a:cs typeface="Times New Roman"/>
                        </a:rPr>
                        <a:t>√</a:t>
                      </a:r>
                      <a:endParaRPr lang="zh-CN" sz="1800" kern="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22" marR="514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800" kern="1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22" marR="514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800" kern="1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1422" marR="514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8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57081" y="95737"/>
            <a:ext cx="8229838" cy="629821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Simulation Assumptions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47021711"/>
              </p:ext>
            </p:extLst>
          </p:nvPr>
        </p:nvGraphicFramePr>
        <p:xfrm>
          <a:off x="618551" y="844837"/>
          <a:ext cx="8068368" cy="5061288"/>
        </p:xfrm>
        <a:graphic>
          <a:graphicData uri="http://schemas.openxmlformats.org/drawingml/2006/table">
            <a:tbl>
              <a:tblPr/>
              <a:tblGrid>
                <a:gridCol w="3283097"/>
                <a:gridCol w="1797886"/>
                <a:gridCol w="2987385"/>
              </a:tblGrid>
              <a:tr h="129910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Parameters 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2957" marR="2957" marT="394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LAA-LTE </a:t>
                      </a:r>
                      <a:endParaRPr lang="zh-CN" sz="140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2957" marR="2957" marT="394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Wi-Fi </a:t>
                      </a:r>
                      <a:endParaRPr lang="zh-CN" sz="140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2957" marR="2957" marT="394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497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  <a:tabLst>
                          <a:tab pos="1346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Scenario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2957" marR="2957" marT="394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Indoor Hotspot</a:t>
                      </a:r>
                      <a:r>
                        <a:rPr lang="en-US" sz="1400" baseline="300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(1)(3)(6)</a:t>
                      </a:r>
                      <a:r>
                        <a:rPr lang="en-US" sz="14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; Indoor Enterprise</a:t>
                      </a:r>
                      <a:r>
                        <a:rPr lang="en-US" sz="1400" baseline="300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(5)</a:t>
                      </a:r>
                      <a:r>
                        <a:rPr lang="en-US" sz="14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; Outdoor</a:t>
                      </a:r>
                      <a:r>
                        <a:rPr lang="en-US" sz="1400" baseline="300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(2)(4)</a:t>
                      </a:r>
                      <a:endParaRPr lang="zh-CN" sz="140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2957" marR="2957" marT="394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46497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System bandwidth per carrier on unlicensed band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2957" marR="2957" marT="394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20MHz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(1)(2)(4)(5)(6)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2957" marR="2957" marT="394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46497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Carrier frequency for unlicensed band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2957" marR="2957" marT="394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5.0GHz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(1</a:t>
                      </a:r>
                      <a:r>
                        <a:rPr lang="en-US" sz="1400" baseline="300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)(2)(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4)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; 5.3GHz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(5)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; 5.27GHz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(6)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2957" marR="2957" marT="394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46497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Carrier number (Y)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2957" marR="2957" marT="394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  <a:tabLst>
                          <a:tab pos="54737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1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(1)(2)(4)(5)(6)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; 4 with carrier selection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(3)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2957" marR="2957" marT="394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58229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Num. of clusters/buildings per Macro area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2957" marR="2957" marT="394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Indoor: 1 building per macro cell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(1)(3)(5)(6</a:t>
                      </a:r>
                      <a:r>
                        <a:rPr lang="en-US" sz="1400" baseline="300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)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;</a:t>
                      </a:r>
                      <a:endParaRPr lang="zh-CN" sz="1400" dirty="0" smtClean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Outdoor: 1 cluster per macro cell</a:t>
                      </a:r>
                      <a:r>
                        <a:rPr lang="en-US" sz="1400" baseline="300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(2)(4)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2957" marR="2957" marT="394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46497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Num. of cells per operator per cluster /building (X)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2957" marR="2957" marT="394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2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(1)(2)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; 4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(3)(4)(5)(6)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2957" marR="2957" marT="394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271508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UE dropping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2957" marR="2957" marT="39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Uniform and random: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10 per cell per operator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(1)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;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40UEs per operator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(3)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; 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15 UEs per macro cell per operator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(4)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; 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Range {2, 5, 10, 15, 20, 30}UEs per operator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(5)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; 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60UEs per operator network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(6)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2957" marR="2957" marT="39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58229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Pico/AP antenna configuration </a:t>
                      </a:r>
                      <a:endParaRPr lang="zh-CN" sz="140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2957" marR="2957" marT="39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2D, Omni-directional: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1T2R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(1)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; 2T2R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(2)(5)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; 2T2R for LTE and 1T1R for Wi-Fi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(4)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2957" marR="2957" marT="39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46497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Cell antenna height</a:t>
                      </a:r>
                      <a:endParaRPr lang="zh-CN" sz="140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2957" marR="2957" marT="39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6m for indoor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(1)(5)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; 10m for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outdoor</a:t>
                      </a:r>
                      <a:r>
                        <a:rPr lang="en-US" sz="1400" baseline="300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(2)(4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)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2957" marR="2957" marT="39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46497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UE antenna height</a:t>
                      </a:r>
                      <a:endParaRPr lang="zh-CN" sz="140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2957" marR="2957" marT="39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1.5m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(1</a:t>
                      </a:r>
                      <a:r>
                        <a:rPr lang="en-US" sz="1400" baseline="300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)(2)(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4)(5)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2957" marR="2957" marT="394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46497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Pico and AP DL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Tx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 power 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2957" marR="2957" marT="394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18dBm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(1)(3)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; 23dBm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(2)(5)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; 30dBm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(4)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2957" marR="2957" marT="394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advClick="0" advTm="8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57081" y="149093"/>
            <a:ext cx="8229838" cy="457194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Simulation Assumptions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58094635"/>
              </p:ext>
            </p:extLst>
          </p:nvPr>
        </p:nvGraphicFramePr>
        <p:xfrm>
          <a:off x="457081" y="710570"/>
          <a:ext cx="8403831" cy="5734003"/>
        </p:xfrm>
        <a:graphic>
          <a:graphicData uri="http://schemas.openxmlformats.org/drawingml/2006/table">
            <a:tbl>
              <a:tblPr/>
              <a:tblGrid>
                <a:gridCol w="1954679"/>
                <a:gridCol w="3337558"/>
                <a:gridCol w="53652"/>
                <a:gridCol w="3057942"/>
              </a:tblGrid>
              <a:tr h="230762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Parameters 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2957" marR="2957" marT="394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LAA-LTE 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2957" marR="2957" marT="394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Wi-Fi </a:t>
                      </a:r>
                      <a:endParaRPr lang="zh-CN" sz="140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2957" marR="2957" marT="394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175213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Traffic model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2957" marR="2957" marT="394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FTP3 with packet size of 0.5Mbyts and various arrival rate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(1)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; 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FTP1 with packet size of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0.5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Mbyts</a:t>
                      </a:r>
                      <a:r>
                        <a:rPr lang="en-US" sz="1400" baseline="300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(2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)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FTP model 3 with 0.1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Mbyte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 file size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(3)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;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FTP3 with packet size of 0.1Mbyts and λ =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10</a:t>
                      </a:r>
                      <a:r>
                        <a:rPr lang="en-US" sz="1400" baseline="300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(4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)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;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FTP3 with packet size of 0.5Mbyts and λ = 0.2Hz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(5)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;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2 configurations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(6)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: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DL Data for Wi-Fi B/LAA and 1) Mixed traffic of 20% bidirectional voice+80% bidirectional data, 2) 100% DL data for Wi-Fi A, where UDP = 9.6Kbps/flow, packet size = 24 Bytes, arrival rate = 20ms for voice, UDP = 0.4Mbps/flow/direction. Packet size = 1500 Bytes for Wi-Fi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2957" marR="2957" marT="394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30762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Scheduler algorithm</a:t>
                      </a:r>
                      <a:endParaRPr lang="zh-CN" sz="140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2957" marR="2957" marT="394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PF</a:t>
                      </a:r>
                      <a:r>
                        <a:rPr lang="en-US" sz="1400" baseline="300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(1)(2)(4)</a:t>
                      </a:r>
                      <a:r>
                        <a:rPr lang="en-US" sz="14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; Fair</a:t>
                      </a:r>
                      <a:r>
                        <a:rPr lang="en-US" sz="1400" baseline="300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(5)</a:t>
                      </a:r>
                      <a:endParaRPr lang="zh-CN" sz="140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2957" marR="2957" marT="394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CSMA/CA-based, round robin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(1)(2)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2957" marR="2957" marT="394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8139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CCA busy threshold</a:t>
                      </a:r>
                      <a:endParaRPr lang="zh-CN" sz="140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2957" marR="2957" marT="394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-73 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dBm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/MHz + 23 - P</a:t>
                      </a:r>
                      <a:r>
                        <a:rPr lang="en-US" sz="1400" baseline="-25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H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, P</a:t>
                      </a:r>
                      <a:r>
                        <a:rPr lang="en-US" sz="1400" baseline="-25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H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 in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dBm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 EIRP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(1)(4)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;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-62dBm or -82dBm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(2)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;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No CCA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implemented</a:t>
                      </a:r>
                      <a:r>
                        <a:rPr lang="en-US" sz="1400" baseline="300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5)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;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CCA-ED with various threshold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(6)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2957" marR="2957" marT="394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-62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dBm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  for CCA-ED, and -82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dBm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 for CCA-CS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(1)(2)(3)(5)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 ;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-73dBm/MHz + 23 - PH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dBm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 (PH is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e.i.r.p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)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dBm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 for CCA-ED, and -82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dBm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 for CCA-CS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(4)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 ;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CCA-ED with various threshold and CCA-CS with -92dBm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threshold 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(6)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2957" marR="2957" marT="394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762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MCS</a:t>
                      </a:r>
                      <a:endParaRPr lang="zh-CN" sz="140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2957" marR="2957" marT="394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Up to 64 QAM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(1)(2)(3) (4)</a:t>
                      </a:r>
                      <a:r>
                        <a:rPr lang="en-US" sz="1400" baseline="300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(5)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2957" marR="2957" marT="394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Up to 64 QAM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(1</a:t>
                      </a:r>
                      <a:r>
                        <a:rPr lang="en-US" sz="1400" baseline="300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)(2)(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3)(4)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;  256QAM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included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(5)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2957" marR="2957" marT="394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762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Length of extended CCA /CCA backoff </a:t>
                      </a:r>
                      <a:endParaRPr lang="zh-CN" sz="140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2957" marR="2957" marT="394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1~32 CCA slots</a:t>
                      </a:r>
                      <a:r>
                        <a:rPr lang="en-US" sz="1400" baseline="300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(1)</a:t>
                      </a:r>
                      <a:endParaRPr lang="zh-CN" sz="140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2957" marR="2957" marT="394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15~1023 slots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(1)(2)(3)(5)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;  16~64</a:t>
                      </a:r>
                      <a:r>
                        <a:rPr lang="en-US" sz="1400" baseline="300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(4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)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2957" marR="2957" marT="394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799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Max burst length</a:t>
                      </a:r>
                      <a:endParaRPr lang="zh-CN" sz="140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2957" marR="2957" marT="394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{1 ,4, 10}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ms</a:t>
                      </a:r>
                      <a:r>
                        <a:rPr lang="en-US" sz="1400" baseline="300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(2)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,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13ms</a:t>
                      </a:r>
                      <a:r>
                        <a:rPr lang="en-US" sz="1400" baseline="300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(1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)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2957" marR="2957" marT="394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3ms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(1</a:t>
                      </a:r>
                      <a:r>
                        <a:rPr lang="en-US" sz="1400" baseline="300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)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;  4ms</a:t>
                      </a:r>
                      <a:r>
                        <a:rPr lang="en-US" sz="1400" baseline="300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(2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)(5</a:t>
                      </a:r>
                      <a:r>
                        <a:rPr lang="en-US" sz="1400" baseline="300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)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;  Not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enabled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(4)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2957" marR="2957" marT="394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Metric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2957" marR="2957" marT="394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SCT, UPT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(1</a:t>
                      </a:r>
                      <a:r>
                        <a:rPr lang="en-US" sz="1400" baseline="300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)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;  UPT</a:t>
                      </a:r>
                      <a:r>
                        <a:rPr lang="en-US" sz="1400" baseline="300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(2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)(3)(5</a:t>
                      </a:r>
                      <a:r>
                        <a:rPr lang="en-US" sz="1400" baseline="300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)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; UPT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, Latency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(4</a:t>
                      </a:r>
                      <a:r>
                        <a:rPr lang="en-US" sz="1400" baseline="300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)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;  SCT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, Latency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</a:rPr>
                        <a:t>(6)</a:t>
                      </a:r>
                      <a:endParaRPr lang="zh-CN" sz="14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2957" marR="2957" marT="394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advClick="0" advTm="8000"/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901</TotalTime>
  <Words>1194</Words>
  <Application>Microsoft Office PowerPoint</Application>
  <PresentationFormat>On-screen Show (4:3)</PresentationFormat>
  <Paragraphs>178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主题</vt:lpstr>
      <vt:lpstr>Summary of initial co-existence evaluations</vt:lpstr>
      <vt:lpstr>Introduction</vt:lpstr>
      <vt:lpstr>Summary of throughput results</vt:lpstr>
      <vt:lpstr>Proposal</vt:lpstr>
      <vt:lpstr>Appendix</vt:lpstr>
      <vt:lpstr>WiFi with LAA vs. WiFi with another WiFi</vt:lpstr>
      <vt:lpstr>Function assumptions</vt:lpstr>
      <vt:lpstr>Simulation Assumptions</vt:lpstr>
      <vt:lpstr>Simulation Assumptions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LAA functionalities</dc:title>
  <dc:creator>Xiayuan (XiaYuan, WN)</dc:creator>
  <cp:lastModifiedBy>Huawei</cp:lastModifiedBy>
  <cp:revision>73</cp:revision>
  <dcterms:created xsi:type="dcterms:W3CDTF">2014-11-17T19:27:31Z</dcterms:created>
  <dcterms:modified xsi:type="dcterms:W3CDTF">2014-11-20T01:09:32Z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1416427876</vt:lpwstr>
  </property>
</Properties>
</file>