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6" r:id="rId1"/>
  </p:sldMasterIdLst>
  <p:notesMasterIdLst>
    <p:notesMasterId r:id="rId9"/>
  </p:notesMasterIdLst>
  <p:handoutMasterIdLst>
    <p:handoutMasterId r:id="rId10"/>
  </p:handoutMasterIdLst>
  <p:sldIdLst>
    <p:sldId id="259" r:id="rId2"/>
    <p:sldId id="260" r:id="rId3"/>
    <p:sldId id="262" r:id="rId4"/>
    <p:sldId id="263" r:id="rId5"/>
    <p:sldId id="264" r:id="rId6"/>
    <p:sldId id="265" r:id="rId7"/>
    <p:sldId id="261" r:id="rId8"/>
  </p:sldIdLst>
  <p:sldSz cx="12192000" cy="6858000"/>
  <p:notesSz cx="6797675" cy="9874250"/>
  <p:embeddedFontLst>
    <p:embeddedFont>
      <p:font typeface="Ericsson Capital TT" panose="02000503000000020004" pitchFamily="2" charset="0"/>
      <p:regular r:id="rId11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60"/>
            <p14:sldId id="262"/>
            <p14:sldId id="263"/>
            <p14:sldId id="264"/>
            <p14:sldId id="265"/>
            <p14:sldId id="261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3636" autoAdjust="0"/>
    <p:restoredTop sz="95319" autoAdjust="0"/>
  </p:normalViewPr>
  <p:slideViewPr>
    <p:cSldViewPr snapToGrid="0" snapToObjects="1">
      <p:cViewPr varScale="1">
        <p:scale>
          <a:sx n="116" d="100"/>
          <a:sy n="116" d="100"/>
        </p:scale>
        <p:origin x="-132" y="-300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28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10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5659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255" tIns="47628" rIns="95255" bIns="47628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444" y="0"/>
            <a:ext cx="2945659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255" tIns="47628" rIns="95255" bIns="47628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2014-01-28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378823"/>
            <a:ext cx="2945659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255" tIns="47628" rIns="95255" bIns="47628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2014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444" y="9378823"/>
            <a:ext cx="2945659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255" tIns="47628" rIns="95255" bIns="47628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851023" y="0"/>
            <a:ext cx="2945084" cy="494417"/>
          </a:xfrm>
          <a:prstGeom prst="rect">
            <a:avLst/>
          </a:prstGeom>
        </p:spPr>
        <p:txBody>
          <a:bodyPr vert="horz" lIns="90178" tIns="45089" rIns="90178" bIns="45089" rtlCol="0"/>
          <a:lstStyle>
            <a:lvl1pPr algn="r">
              <a:defRPr sz="1200"/>
            </a:lvl1pPr>
          </a:lstStyle>
          <a:p>
            <a:r>
              <a:rPr lang="en-US" smtClean="0"/>
              <a:t>2014-01-28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851023" y="9378268"/>
            <a:ext cx="2945084" cy="494417"/>
          </a:xfrm>
          <a:prstGeom prst="rect">
            <a:avLst/>
          </a:prstGeom>
        </p:spPr>
        <p:txBody>
          <a:bodyPr vert="horz" lIns="90178" tIns="45089" rIns="90178" bIns="45089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085" cy="494417"/>
          </a:xfrm>
          <a:prstGeom prst="rect">
            <a:avLst/>
          </a:prstGeom>
        </p:spPr>
        <p:txBody>
          <a:bodyPr vert="horz" lIns="90178" tIns="45089" rIns="90178" bIns="45089" rtlCol="0"/>
          <a:lstStyle>
            <a:lvl1pPr algn="l">
              <a:defRPr sz="1200"/>
            </a:lvl1pPr>
          </a:lstStyle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106363" y="739775"/>
            <a:ext cx="6584950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178" tIns="45089" rIns="90178" bIns="45089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8268"/>
            <a:ext cx="2945085" cy="494417"/>
          </a:xfrm>
          <a:prstGeom prst="rect">
            <a:avLst/>
          </a:prstGeom>
        </p:spPr>
        <p:txBody>
          <a:bodyPr vert="horz" lIns="90178" tIns="45089" rIns="90178" bIns="45089" rtlCol="0" anchor="b"/>
          <a:lstStyle>
            <a:lvl1pPr algn="l">
              <a:defRPr sz="1200"/>
            </a:lvl1pPr>
          </a:lstStyle>
          <a:p>
            <a:r>
              <a:rPr lang="en-US" smtClean="0"/>
              <a:t>© Ericsson AB 2014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0238" y="4690699"/>
            <a:ext cx="5437200" cy="4443491"/>
          </a:xfrm>
          <a:prstGeom prst="rect">
            <a:avLst/>
          </a:prstGeom>
        </p:spPr>
        <p:txBody>
          <a:bodyPr vert="horz" lIns="90178" tIns="45089" rIns="90178" bIns="450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6363" y="739775"/>
            <a:ext cx="6584950" cy="3703638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768" y="4690269"/>
            <a:ext cx="5438140" cy="4443413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2014-01-28 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Ericsson AB 2014 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CF03E-8512-49F4-99E4-74BB1A057676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6363" y="739775"/>
            <a:ext cx="6584950" cy="37036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2014-01-28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C10F174-0D7A-4995-BDC6-700158749714}" type="slidenum">
              <a:rPr lang="en-US" smtClean="0"/>
              <a:t>2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© Ericsson AB 2014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20094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6363" y="739775"/>
            <a:ext cx="6584950" cy="37036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2014-01-28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931C48-50D3-4B52-A3D0-9065947F7756}" type="slidenum">
              <a:rPr lang="en-US" smtClean="0"/>
              <a:t>7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© Ericsson AB 2014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93724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9FB7D3"/>
                </a:solidFill>
              </a:rPr>
              <a:t>CAPITALS</a:t>
            </a:r>
            <a:endParaRPr lang="en-US" sz="1200" dirty="0">
              <a:solidFill>
                <a:srgbClr val="9FB7D3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FFFFFF"/>
                </a:solidFill>
              </a:rPr>
              <a:t>Slide </a:t>
            </a:r>
            <a:r>
              <a:rPr lang="en-US" sz="1200" dirty="0">
                <a:solidFill>
                  <a:srgbClr val="FFFFFF"/>
                </a:solidFill>
              </a:rPr>
              <a:t>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28483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</a:t>
            </a:r>
            <a:r>
              <a:rPr lang="en-US" dirty="0" smtClean="0"/>
              <a:t>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09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Ericsson Capital TT"/>
              </a:defRPr>
            </a:lvl1pPr>
          </a:lstStyle>
          <a:p>
            <a:r>
              <a:rPr lang="en-US" dirty="0"/>
              <a:t>Click to </a:t>
            </a:r>
            <a:r>
              <a:rPr lang="en-US" dirty="0" smtClean="0"/>
              <a:t>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6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0" y="1795463"/>
            <a:ext cx="5467351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7" y="4013201"/>
            <a:ext cx="546523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7" y="1795464"/>
            <a:ext cx="546523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0" y="4022725"/>
            <a:ext cx="5467351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7" y="4022725"/>
            <a:ext cx="546523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0" y="1804989"/>
            <a:ext cx="5467351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7" y="1804989"/>
            <a:ext cx="546523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7" y="1800000"/>
            <a:ext cx="11135785" cy="385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3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3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 smtClean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 smtClean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chemeClr val="bg1"/>
                </a:solidFill>
              </a:rPr>
              <a:t>Do not add objects or text in the footer area</a:t>
            </a:r>
            <a:endParaRPr lang="en-US" sz="1200" noProof="0" dirty="0">
              <a:solidFill>
                <a:schemeClr val="bg1"/>
              </a:solidFill>
            </a:endParaRPr>
          </a:p>
        </p:txBody>
      </p:sp>
      <p:pic>
        <p:nvPicPr>
          <p:cNvPr id="9" name="Econ2011" descr="ECON_RGB"/>
          <p:cNvPicPr>
            <a:picLocks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11209564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527051" y="6524625"/>
            <a:ext cx="9865784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 smtClean="0">
                <a:solidFill>
                  <a:srgbClr val="87888A"/>
                </a:solidFill>
              </a:rPr>
              <a:t>Public  |  © Ericsson AB 2014  |  2014-01-28  |  Page </a:t>
            </a:r>
            <a:fld id="{4859ED7E-C94C-4988-81E5-C62E5875384A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7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add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 smtClean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4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3.w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oleObject" Target="../embeddings/oleObject3.bin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6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5.wmf"/><Relationship Id="rId9" Type="http://schemas.openxmlformats.org/officeDocument/2006/relationships/image" Target="../media/image7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0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9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Polarized Antenna modelling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599440" y="127317"/>
            <a:ext cx="962152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sv-SE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sz="1200" b="1" dirty="0"/>
              <a:t>3GPP TSG-RAN WG1 </a:t>
            </a:r>
            <a:r>
              <a:rPr lang="en-US" sz="1200" b="1" dirty="0" smtClean="0"/>
              <a:t>#76</a:t>
            </a:r>
            <a:r>
              <a:rPr lang="en-US" sz="1200" b="1" dirty="0"/>
              <a:t>				</a:t>
            </a:r>
            <a:r>
              <a:rPr lang="en-US" sz="1200" b="1" smtClean="0"/>
              <a:t>                                                                                            </a:t>
            </a:r>
            <a:r>
              <a:rPr lang="en-US" sz="1200" b="1" smtClean="0"/>
              <a:t>R1-140765 </a:t>
            </a:r>
            <a:endParaRPr lang="de-DE" sz="1200" b="1" dirty="0"/>
          </a:p>
          <a:p>
            <a:r>
              <a:rPr lang="en-US" sz="1200" b="1" dirty="0"/>
              <a:t>Prague, Czech Republic, February 10 – February 14, 2014</a:t>
            </a:r>
            <a:endParaRPr lang="de-DE" sz="1200" b="1" dirty="0"/>
          </a:p>
          <a:p>
            <a:r>
              <a:rPr lang="de-DE" sz="1200" b="1" dirty="0"/>
              <a:t/>
            </a:r>
            <a:br>
              <a:rPr lang="de-DE" sz="1200" b="1" dirty="0"/>
            </a:br>
            <a:r>
              <a:rPr lang="en-US" sz="1200" b="1" dirty="0"/>
              <a:t>Source: 	</a:t>
            </a:r>
            <a:r>
              <a:rPr lang="en-US" sz="1200" b="1" dirty="0" smtClean="0"/>
              <a:t>Ericsson</a:t>
            </a:r>
            <a:endParaRPr lang="en-US" sz="1200" b="1" dirty="0"/>
          </a:p>
          <a:p>
            <a:r>
              <a:rPr lang="en-US" sz="1200" b="1" dirty="0"/>
              <a:t>Agenda Item:	</a:t>
            </a:r>
            <a:r>
              <a:rPr lang="en-US" sz="1200" b="1" dirty="0" smtClean="0"/>
              <a:t>7.2.7.2</a:t>
            </a:r>
            <a:endParaRPr lang="en-US" sz="1200" b="1" dirty="0"/>
          </a:p>
          <a:p>
            <a:r>
              <a:rPr lang="en-US" sz="1200" b="1" dirty="0"/>
              <a:t>Document for:	Discussion &amp; Decision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Polarized antenna model well-established ever since TR36.814</a:t>
            </a:r>
          </a:p>
          <a:p>
            <a:pPr lvl="1"/>
            <a:r>
              <a:rPr lang="en-US" dirty="0" smtClean="0"/>
              <a:t>Polarization is angle independent according to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where     is the so-called slant angle (usually ±45</a:t>
            </a:r>
            <a:r>
              <a:rPr lang="en-US" b="1" baseline="30000" dirty="0" smtClean="0"/>
              <a:t>◦</a:t>
            </a:r>
            <a:r>
              <a:rPr lang="en-US" dirty="0" smtClean="0"/>
              <a:t>)</a:t>
            </a:r>
          </a:p>
          <a:p>
            <a:r>
              <a:rPr lang="en-US" dirty="0" smtClean="0"/>
              <a:t>Angle independent model earlier motivated by measurements in R1-092741</a:t>
            </a:r>
            <a:endParaRPr lang="en-US" dirty="0"/>
          </a:p>
          <a:p>
            <a:pPr lvl="1"/>
            <a:r>
              <a:rPr lang="en-US" dirty="0" smtClean="0"/>
              <a:t>Further motivations in R1-092795</a:t>
            </a:r>
          </a:p>
          <a:p>
            <a:r>
              <a:rPr lang="en-US" dirty="0" smtClean="0"/>
              <a:t>Can be directly realized as a physical antenna</a:t>
            </a:r>
          </a:p>
          <a:p>
            <a:pPr lvl="1"/>
            <a:r>
              <a:rPr lang="en-US" dirty="0" smtClean="0"/>
              <a:t>Obtained by feeding the same signal to an electrical dipole antenna and </a:t>
            </a:r>
            <a:r>
              <a:rPr lang="en-US" dirty="0" smtClean="0"/>
              <a:t>an electric </a:t>
            </a:r>
            <a:r>
              <a:rPr lang="en-US" dirty="0" smtClean="0"/>
              <a:t>loop antenna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br>
              <a:rPr lang="en-US" dirty="0" smtClean="0"/>
            </a:br>
            <a:r>
              <a:rPr lang="en-US" sz="2800" dirty="0" smtClean="0"/>
              <a:t>Angle independent model</a:t>
            </a:r>
            <a:endParaRPr lang="en-US" dirty="0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0117345"/>
              </p:ext>
            </p:extLst>
          </p:nvPr>
        </p:nvGraphicFramePr>
        <p:xfrm>
          <a:off x="4224338" y="2601913"/>
          <a:ext cx="2849562" cy="862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3" name="Kaava" r:id="rId4" imgW="1765080" imgH="533160" progId="Equation.3">
                  <p:embed/>
                </p:oleObj>
              </mc:Choice>
              <mc:Fallback>
                <p:oleObj name="Kaava" r:id="rId4" imgW="1765080" imgH="53316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224338" y="2601913"/>
                        <a:ext cx="2849562" cy="862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0676809"/>
              </p:ext>
            </p:extLst>
          </p:nvPr>
        </p:nvGraphicFramePr>
        <p:xfrm>
          <a:off x="1885442" y="3495757"/>
          <a:ext cx="212417" cy="2832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4" name="Kaava" r:id="rId6" imgW="152280" imgH="203040" progId="Equation.3">
                  <p:embed/>
                </p:oleObj>
              </mc:Choice>
              <mc:Fallback>
                <p:oleObj name="Kaava" r:id="rId6" imgW="152280" imgH="2030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885442" y="3495757"/>
                        <a:ext cx="212417" cy="2832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56845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29167" y="1800000"/>
            <a:ext cx="11135785" cy="3014761"/>
          </a:xfrm>
        </p:spPr>
        <p:txBody>
          <a:bodyPr/>
          <a:lstStyle/>
          <a:p>
            <a:r>
              <a:rPr lang="en-US" dirty="0" smtClean="0"/>
              <a:t>An alternative polarization model was discussed in RAN1 #75</a:t>
            </a:r>
            <a:br>
              <a:rPr lang="en-US" dirty="0" smtClean="0"/>
            </a:br>
            <a:r>
              <a:rPr lang="en-US" dirty="0" smtClean="0"/>
              <a:t>(c.f. [75-10] on reflector)</a:t>
            </a:r>
          </a:p>
          <a:p>
            <a:r>
              <a:rPr lang="en-US" dirty="0" smtClean="0"/>
              <a:t>Polarization modelled as mechanical rotation of a vertically polarized antenna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Polarization direction changes with the angle</a:t>
            </a:r>
          </a:p>
          <a:p>
            <a:pPr lvl="1"/>
            <a:r>
              <a:rPr lang="en-US" dirty="0" smtClean="0"/>
              <a:t>Example: ±45 cross-pole antennas both get vertically polarized at </a:t>
            </a:r>
            <a:br>
              <a:rPr lang="en-US" dirty="0" smtClean="0"/>
            </a:br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br>
              <a:rPr lang="en-US" dirty="0" smtClean="0"/>
            </a:br>
            <a:r>
              <a:rPr lang="en-US" sz="2800" dirty="0" smtClean="0"/>
              <a:t>The dipole polarization model</a:t>
            </a:r>
            <a:endParaRPr lang="en-US" sz="2800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6498498"/>
              </p:ext>
            </p:extLst>
          </p:nvPr>
        </p:nvGraphicFramePr>
        <p:xfrm>
          <a:off x="4311650" y="3128766"/>
          <a:ext cx="2247900" cy="674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3" name="Kaava" r:id="rId3" imgW="1777680" imgH="533160" progId="Equation.3">
                  <p:embed/>
                </p:oleObj>
              </mc:Choice>
              <mc:Fallback>
                <p:oleObj name="Kaava" r:id="rId3" imgW="1777680" imgH="53316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11650" y="3128766"/>
                        <a:ext cx="2247900" cy="674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1634521"/>
              </p:ext>
            </p:extLst>
          </p:nvPr>
        </p:nvGraphicFramePr>
        <p:xfrm>
          <a:off x="2257425" y="3974903"/>
          <a:ext cx="65913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4" name="Kaava" r:id="rId5" imgW="6591240" imgH="507960" progId="Equation.3">
                  <p:embed/>
                </p:oleObj>
              </mc:Choice>
              <mc:Fallback>
                <p:oleObj name="Kaava" r:id="rId5" imgW="6591240" imgH="50796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257425" y="3974903"/>
                        <a:ext cx="6591300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ounded Rectangle 5"/>
          <p:cNvSpPr/>
          <p:nvPr/>
        </p:nvSpPr>
        <p:spPr bwMode="auto">
          <a:xfrm>
            <a:off x="1955917" y="5857917"/>
            <a:ext cx="7724633" cy="565920"/>
          </a:xfrm>
          <a:prstGeom prst="roundRect">
            <a:avLst/>
          </a:prstGeom>
          <a:blipFill dpi="0" rotWithShape="1">
            <a:blip r:embed="rId7"/>
            <a:srcRect/>
            <a:stretch>
              <a:fillRect/>
            </a:stretch>
          </a:blip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55917" y="5926381"/>
            <a:ext cx="77246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solidFill>
                  <a:srgbClr val="FFFFFF"/>
                </a:solidFill>
              </a:rPr>
              <a:t>Polarization modeled using mechanical rotation of a dipole!</a:t>
            </a:r>
            <a:endParaRPr lang="en-US" dirty="0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5909812"/>
              </p:ext>
            </p:extLst>
          </p:nvPr>
        </p:nvGraphicFramePr>
        <p:xfrm>
          <a:off x="8574088" y="5262563"/>
          <a:ext cx="1533525" cy="263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5" name="Kaava" r:id="rId8" imgW="1180800" imgH="203040" progId="Equation.3">
                  <p:embed/>
                </p:oleObj>
              </mc:Choice>
              <mc:Fallback>
                <p:oleObj name="Kaava" r:id="rId8" imgW="1180800" imgH="2030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574088" y="5262563"/>
                        <a:ext cx="1533525" cy="263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87076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 smtClean="0"/>
              <a:t>Measurements conducted on 9 different </a:t>
            </a:r>
            <a:r>
              <a:rPr lang="en-US" sz="1800" b="1" dirty="0" smtClean="0"/>
              <a:t>real-life</a:t>
            </a:r>
            <a:r>
              <a:rPr lang="en-US" sz="1800" dirty="0" smtClean="0"/>
              <a:t> base station antennas</a:t>
            </a:r>
          </a:p>
          <a:p>
            <a:pPr lvl="1"/>
            <a:r>
              <a:rPr lang="en-US" sz="1600" dirty="0"/>
              <a:t>Antennas targeting 120 degree </a:t>
            </a:r>
            <a:r>
              <a:rPr lang="en-US" sz="1600" dirty="0" smtClean="0"/>
              <a:t>sectors</a:t>
            </a:r>
            <a:endParaRPr lang="en-US" sz="1600" dirty="0"/>
          </a:p>
          <a:p>
            <a:r>
              <a:rPr lang="en-US" sz="1800" dirty="0" smtClean="0"/>
              <a:t>Antennas commonly found in commercial deployments from several well-known antenna vendors</a:t>
            </a:r>
          </a:p>
          <a:p>
            <a:endParaRPr lang="en-US" sz="1800" dirty="0"/>
          </a:p>
          <a:p>
            <a:r>
              <a:rPr lang="en-US" sz="1800" dirty="0" smtClean="0"/>
              <a:t>Measurement of phi and theta field components for ±45 polarized antenna pair at horizontal cut</a:t>
            </a:r>
          </a:p>
          <a:p>
            <a:endParaRPr lang="en-US" sz="1800" dirty="0"/>
          </a:p>
          <a:p>
            <a:endParaRPr lang="en-US" sz="1800" dirty="0" smtClean="0"/>
          </a:p>
          <a:p>
            <a:endParaRPr lang="en-US" sz="1800" dirty="0" smtClean="0"/>
          </a:p>
          <a:p>
            <a:endParaRPr lang="en-US" sz="1800" dirty="0" smtClean="0"/>
          </a:p>
          <a:p>
            <a:r>
              <a:rPr lang="en-US" sz="1800" dirty="0" smtClean="0"/>
              <a:t>Definition of </a:t>
            </a:r>
            <a:r>
              <a:rPr lang="en-US" sz="1800" dirty="0" err="1" smtClean="0"/>
              <a:t>parallelity</a:t>
            </a:r>
            <a:endParaRPr lang="en-US" sz="1800" dirty="0" smtClean="0"/>
          </a:p>
          <a:p>
            <a:endParaRPr lang="en-US" sz="1800" dirty="0"/>
          </a:p>
          <a:p>
            <a:endParaRPr lang="en-US" sz="1800" dirty="0" smtClean="0"/>
          </a:p>
          <a:p>
            <a:r>
              <a:rPr lang="en-US" sz="1800" dirty="0" err="1" smtClean="0"/>
              <a:t>Parallelity</a:t>
            </a:r>
            <a:r>
              <a:rPr lang="en-US" sz="1800" dirty="0" smtClean="0"/>
              <a:t> is zero for angle independent model</a:t>
            </a:r>
          </a:p>
          <a:p>
            <a:pPr lvl="1"/>
            <a:r>
              <a:rPr lang="en-US" sz="1400" dirty="0" smtClean="0"/>
              <a:t>So the two </a:t>
            </a:r>
            <a:r>
              <a:rPr lang="en-US" sz="1400" dirty="0"/>
              <a:t>±45 polarized </a:t>
            </a:r>
            <a:r>
              <a:rPr lang="en-US" sz="1400" dirty="0" smtClean="0"/>
              <a:t>antennas have orthogonal polarization regardless of angle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Measurement On real-life antennas</a:t>
            </a: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5564019"/>
              </p:ext>
            </p:extLst>
          </p:nvPr>
        </p:nvGraphicFramePr>
        <p:xfrm>
          <a:off x="4097338" y="3509508"/>
          <a:ext cx="2805112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63" name="Kaava" r:id="rId3" imgW="2158920" imgH="634680" progId="Equation.3">
                  <p:embed/>
                </p:oleObj>
              </mc:Choice>
              <mc:Fallback>
                <p:oleObj name="Kaava" r:id="rId3" imgW="2158920" imgH="6346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097338" y="3509508"/>
                        <a:ext cx="2805112" cy="825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8168992"/>
              </p:ext>
            </p:extLst>
          </p:nvPr>
        </p:nvGraphicFramePr>
        <p:xfrm>
          <a:off x="3113313" y="4416879"/>
          <a:ext cx="1732419" cy="9314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64" name="Kaava" r:id="rId5" imgW="1180800" imgH="634680" progId="Equation.3">
                  <p:embed/>
                </p:oleObj>
              </mc:Choice>
              <mc:Fallback>
                <p:oleObj name="Kaava" r:id="rId5" imgW="1180800" imgH="6346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113313" y="4416879"/>
                        <a:ext cx="1732419" cy="9314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06248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0"/>
          </p:nvPr>
        </p:nvSpPr>
        <p:spPr>
          <a:xfrm>
            <a:off x="524934" y="1800225"/>
            <a:ext cx="5516638" cy="4724400"/>
          </a:xfrm>
        </p:spPr>
        <p:txBody>
          <a:bodyPr/>
          <a:lstStyle/>
          <a:p>
            <a:r>
              <a:rPr lang="en-US" sz="1600" dirty="0" smtClean="0"/>
              <a:t>Dipole model exhibits extreme behavior at              angles  </a:t>
            </a:r>
          </a:p>
          <a:p>
            <a:endParaRPr lang="en-US" sz="1600" dirty="0" smtClean="0"/>
          </a:p>
          <a:p>
            <a:r>
              <a:rPr lang="en-US" sz="1600" dirty="0" smtClean="0"/>
              <a:t>Angle independent model shows </a:t>
            </a:r>
            <a:r>
              <a:rPr lang="en-US" sz="1600" dirty="0" err="1" smtClean="0"/>
              <a:t>parallelity</a:t>
            </a:r>
            <a:r>
              <a:rPr lang="en-US" sz="1600" dirty="0" smtClean="0"/>
              <a:t> very close to most antennas over a wide range of angles</a:t>
            </a:r>
          </a:p>
          <a:p>
            <a:endParaRPr lang="en-US" sz="1600" dirty="0"/>
          </a:p>
          <a:p>
            <a:r>
              <a:rPr lang="en-US" sz="1600" dirty="0" smtClean="0">
                <a:solidFill>
                  <a:srgbClr val="FF0000"/>
                </a:solidFill>
              </a:rPr>
              <a:t>Real-life antennas tend to maintain orthogonal polarization over a wide range of angles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Measurement results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5899" y="1035402"/>
            <a:ext cx="6816725" cy="43464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ounded Rectangle 4"/>
          <p:cNvSpPr/>
          <p:nvPr/>
        </p:nvSpPr>
        <p:spPr bwMode="auto">
          <a:xfrm>
            <a:off x="1102179" y="5441553"/>
            <a:ext cx="9078685" cy="1084127"/>
          </a:xfrm>
          <a:prstGeom prst="round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02179" y="5461033"/>
            <a:ext cx="907868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solidFill>
                  <a:srgbClr val="FFFFFF"/>
                </a:solidFill>
              </a:rPr>
              <a:t>Dipole polarization model far from real-life polarization properties!</a:t>
            </a:r>
            <a:br>
              <a:rPr lang="en-US" i="1" dirty="0" smtClean="0">
                <a:solidFill>
                  <a:srgbClr val="FFFFFF"/>
                </a:solidFill>
              </a:rPr>
            </a:br>
            <a:r>
              <a:rPr lang="en-US" i="1" dirty="0" smtClean="0">
                <a:solidFill>
                  <a:srgbClr val="FFFFFF"/>
                </a:solidFill>
              </a:rPr>
              <a:t>Well-established angle independent model provides a more</a:t>
            </a:r>
            <a:br>
              <a:rPr lang="en-US" i="1" dirty="0" smtClean="0">
                <a:solidFill>
                  <a:srgbClr val="FFFFFF"/>
                </a:solidFill>
              </a:rPr>
            </a:br>
            <a:r>
              <a:rPr lang="en-US" i="1" dirty="0" smtClean="0">
                <a:solidFill>
                  <a:srgbClr val="FFFFFF"/>
                </a:solidFill>
              </a:rPr>
              <a:t>accurate approximation of real-life polarization properties!</a:t>
            </a: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1486014"/>
              </p:ext>
            </p:extLst>
          </p:nvPr>
        </p:nvGraphicFramePr>
        <p:xfrm>
          <a:off x="4579930" y="1805454"/>
          <a:ext cx="735013" cy="2873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0" name="Kaava" r:id="rId5" imgW="520560" imgH="203040" progId="Equation.3">
                  <p:embed/>
                </p:oleObj>
              </mc:Choice>
              <mc:Fallback>
                <p:oleObj name="Kaava" r:id="rId5" imgW="520560" imgH="2030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579930" y="1805454"/>
                        <a:ext cx="735013" cy="2873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86504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Two different polarization antenna models</a:t>
            </a:r>
          </a:p>
          <a:p>
            <a:pPr lvl="1"/>
            <a:r>
              <a:rPr lang="en-US" dirty="0" smtClean="0"/>
              <a:t>Well-established angle independent model</a:t>
            </a:r>
          </a:p>
          <a:p>
            <a:pPr lvl="1"/>
            <a:r>
              <a:rPr lang="en-US" dirty="0" smtClean="0"/>
              <a:t>Dipole based model (mechanical rotation of vertically polarized antenna)</a:t>
            </a:r>
          </a:p>
          <a:p>
            <a:r>
              <a:rPr lang="en-US" b="1" dirty="0" smtClean="0"/>
              <a:t>Both</a:t>
            </a:r>
            <a:r>
              <a:rPr lang="en-US" dirty="0" smtClean="0"/>
              <a:t> models have direct physical counterparts and can hence be realized</a:t>
            </a:r>
          </a:p>
          <a:p>
            <a:endParaRPr lang="en-US" dirty="0" smtClean="0"/>
          </a:p>
          <a:p>
            <a:r>
              <a:rPr lang="en-US" dirty="0" smtClean="0"/>
              <a:t>Measurements on a multitude of </a:t>
            </a:r>
            <a:r>
              <a:rPr lang="en-US" b="1" dirty="0" smtClean="0"/>
              <a:t>real-life</a:t>
            </a:r>
            <a:r>
              <a:rPr lang="en-US" dirty="0" smtClean="0"/>
              <a:t> antennas conducted</a:t>
            </a:r>
          </a:p>
          <a:p>
            <a:pPr lvl="1"/>
            <a:r>
              <a:rPr lang="en-US" dirty="0" smtClean="0"/>
              <a:t>Real-life antennas have very different properties from dipole based model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  <p:sp>
        <p:nvSpPr>
          <p:cNvPr id="6" name="Rounded Rectangle 5"/>
          <p:cNvSpPr/>
          <p:nvPr/>
        </p:nvSpPr>
        <p:spPr bwMode="auto">
          <a:xfrm>
            <a:off x="440871" y="5523193"/>
            <a:ext cx="11397343" cy="493897"/>
          </a:xfrm>
          <a:prstGeom prst="round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0872" y="5554958"/>
            <a:ext cx="113973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solidFill>
                  <a:srgbClr val="FFFFFF"/>
                </a:solidFill>
              </a:rPr>
              <a:t>Angle independent model </a:t>
            </a:r>
            <a:r>
              <a:rPr lang="en-US" i="1" dirty="0" smtClean="0">
                <a:solidFill>
                  <a:srgbClr val="FFFFFF"/>
                </a:solidFill>
              </a:rPr>
              <a:t>is a better approximation of real-life </a:t>
            </a:r>
            <a:r>
              <a:rPr lang="en-US" i="1" dirty="0">
                <a:solidFill>
                  <a:srgbClr val="FFFFFF"/>
                </a:solidFill>
              </a:rPr>
              <a:t>antenna polarization </a:t>
            </a:r>
            <a:r>
              <a:rPr lang="en-US" i="1" dirty="0" smtClean="0">
                <a:solidFill>
                  <a:srgbClr val="FFFFFF"/>
                </a:solidFill>
              </a:rPr>
              <a:t>properties!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449286" y="6041511"/>
            <a:ext cx="68927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(In line with previous measurement results in R1-092741)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0307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Logo_ChapterSlide_Wide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60325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78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1204</TotalTime>
  <Words>251</Words>
  <Application>Microsoft Office PowerPoint</Application>
  <PresentationFormat>Custom</PresentationFormat>
  <Paragraphs>69</Paragraphs>
  <Slides>7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Ericsson Capital TT</vt:lpstr>
      <vt:lpstr>PresentationTemplate2011</vt:lpstr>
      <vt:lpstr>Kaava</vt:lpstr>
      <vt:lpstr>Polarized Antenna modelling</vt:lpstr>
      <vt:lpstr>Background Angle independent model</vt:lpstr>
      <vt:lpstr>Background The dipole polarization model</vt:lpstr>
      <vt:lpstr>Measurement On real-life antennas</vt:lpstr>
      <vt:lpstr>Measurement results</vt:lpstr>
      <vt:lpstr>Conclusions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Polarized Antenna modelling</dc:title>
  <dc:creator>George Jöngren</dc:creator>
  <dc:description>Rev PA1</dc:description>
  <cp:lastModifiedBy>George Jöngren</cp:lastModifiedBy>
  <cp:revision>146</cp:revision>
  <cp:lastPrinted>2014-01-28T10:53:02Z</cp:lastPrinted>
  <dcterms:created xsi:type="dcterms:W3CDTF">2011-05-24T09:22:48Z</dcterms:created>
  <dcterms:modified xsi:type="dcterms:W3CDTF">2014-01-31T17:43:32Z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FooterType">
    <vt:lpwstr>PresTemp</vt:lpwstr>
  </property>
  <property fmtid="{D5CDD505-2E9C-101B-9397-08002B2CF9AE}" pid="7" name="UsedFont">
    <vt:lpwstr>Ericsson Capital TT</vt:lpwstr>
  </property>
  <property fmtid="{D5CDD505-2E9C-101B-9397-08002B2CF9AE}" pid="8" name="x">
    <vt:lpwstr>1</vt:lpwstr>
  </property>
  <property fmtid="{D5CDD505-2E9C-101B-9397-08002B2CF9AE}" pid="9" name="White">
    <vt:bool>true</vt:bool>
  </property>
  <property fmtid="{D5CDD505-2E9C-101B-9397-08002B2CF9AE}" pid="10" name="chkMetaData">
    <vt:bool>false</vt:bool>
  </property>
  <property fmtid="{D5CDD505-2E9C-101B-9397-08002B2CF9AE}" pid="11" name="chkTaglines">
    <vt:bool>false</vt:bool>
  </property>
  <property fmtid="{D5CDD505-2E9C-101B-9397-08002B2CF9AE}" pid="12" name="SecurityClass">
    <vt:lpwstr>Public</vt:lpwstr>
  </property>
  <property fmtid="{D5CDD505-2E9C-101B-9397-08002B2CF9AE}" pid="13" name="txtConfLabel">
    <vt:lpwstr>Public</vt:lpwstr>
  </property>
  <property fmtid="{D5CDD505-2E9C-101B-9397-08002B2CF9AE}" pid="14" name="optUseConfClass">
    <vt:bool>true</vt:bool>
  </property>
  <property fmtid="{D5CDD505-2E9C-101B-9397-08002B2CF9AE}" pid="15" name="optUseConfLabel">
    <vt:bool>false</vt:bool>
  </property>
  <property fmtid="{D5CDD505-2E9C-101B-9397-08002B2CF9AE}" pid="16" name="optFooterCVLDocNo">
    <vt:bool>false</vt:bool>
  </property>
  <property fmtid="{D5CDD505-2E9C-101B-9397-08002B2CF9AE}" pid="17" name="optFooterCVLCopyright">
    <vt:bool>true</vt:bool>
  </property>
  <property fmtid="{D5CDD505-2E9C-101B-9397-08002B2CF9AE}" pid="18" name="optEnterText1">
    <vt:bool>false</vt:bool>
  </property>
  <property fmtid="{D5CDD505-2E9C-101B-9397-08002B2CF9AE}" pid="19" name="optFooterCVLConfLabel">
    <vt:bool>true</vt:bool>
  </property>
  <property fmtid="{D5CDD505-2E9C-101B-9397-08002B2CF9AE}" pid="20" name="optEnterText2">
    <vt:bool>false</vt:bool>
  </property>
  <property fmtid="{D5CDD505-2E9C-101B-9397-08002B2CF9AE}" pid="21" name="optFooterCVLTitle">
    <vt:bool>true</vt:bool>
  </property>
  <property fmtid="{D5CDD505-2E9C-101B-9397-08002B2CF9AE}" pid="22" name="optFooterCVLPrep">
    <vt:bool>false</vt:bool>
  </property>
  <property fmtid="{D5CDD505-2E9C-101B-9397-08002B2CF9AE}" pid="23" name="optEnterText3">
    <vt:bool>false</vt:bool>
  </property>
  <property fmtid="{D5CDD505-2E9C-101B-9397-08002B2CF9AE}" pid="24" name="optFooterCVLDate">
    <vt:bool>true</vt:bool>
  </property>
  <property fmtid="{D5CDD505-2E9C-101B-9397-08002B2CF9AE}" pid="25" name="optEnterText4">
    <vt:bool>false</vt:bool>
  </property>
  <property fmtid="{D5CDD505-2E9C-101B-9397-08002B2CF9AE}" pid="26" name="LeftFooterField">
    <vt:lpwstr>© Ericsson AB 2014</vt:lpwstr>
  </property>
  <property fmtid="{D5CDD505-2E9C-101B-9397-08002B2CF9AE}" pid="27" name="MiddleFooterField">
    <vt:lpwstr>Public</vt:lpwstr>
  </property>
  <property fmtid="{D5CDD505-2E9C-101B-9397-08002B2CF9AE}" pid="28" name="RightFooterField">
    <vt:lpwstr/>
  </property>
  <property fmtid="{D5CDD505-2E9C-101B-9397-08002B2CF9AE}" pid="29" name="RightFooterField2">
    <vt:lpwstr>2014-01-28</vt:lpwstr>
  </property>
  <property fmtid="{D5CDD505-2E9C-101B-9397-08002B2CF9AE}" pid="30" name="TotalNumb">
    <vt:bool>false</vt:bool>
  </property>
  <property fmtid="{D5CDD505-2E9C-101B-9397-08002B2CF9AE}" pid="31" name="Pages">
    <vt:bool>true</vt:bool>
  </property>
  <property fmtid="{D5CDD505-2E9C-101B-9397-08002B2CF9AE}" pid="32" name="DocumentType2">
    <vt:lpwstr>Presentation2011</vt:lpwstr>
  </property>
  <property fmtid="{D5CDD505-2E9C-101B-9397-08002B2CF9AE}" pid="33" name="TemplateName2">
    <vt:lpwstr>CXC 173 2731/1</vt:lpwstr>
  </property>
  <property fmtid="{D5CDD505-2E9C-101B-9397-08002B2CF9AE}" pid="34" name="TemplateVersion2">
    <vt:lpwstr>R1A</vt:lpwstr>
  </property>
  <property fmtid="{D5CDD505-2E9C-101B-9397-08002B2CF9AE}" pid="35" name="PackageNo">
    <vt:lpwstr>LXA 119 603</vt:lpwstr>
  </property>
  <property fmtid="{D5CDD505-2E9C-101B-9397-08002B2CF9AE}" pid="36" name="PackageVersion">
    <vt:lpwstr>R3A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2014-01-28</vt:lpwstr>
  </property>
  <property fmtid="{D5CDD505-2E9C-101B-9397-08002B2CF9AE}" pid="45" name="Reference">
    <vt:lpwstr/>
  </property>
  <property fmtid="{D5CDD505-2E9C-101B-9397-08002B2CF9AE}" pid="46" name="Keyword">
    <vt:lpwstr/>
  </property>
</Properties>
</file>