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0" r:id="rId4"/>
    <p:sldId id="264" r:id="rId5"/>
    <p:sldId id="262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82" autoAdjust="0"/>
    <p:restoredTop sz="94660"/>
  </p:normalViewPr>
  <p:slideViewPr>
    <p:cSldViewPr>
      <p:cViewPr varScale="1">
        <p:scale>
          <a:sx n="104" d="100"/>
          <a:sy n="104" d="100"/>
        </p:scale>
        <p:origin x="-8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54044-F31A-43D2-B297-D8F3DA884185}" type="datetimeFigureOut">
              <a:rPr lang="ko-KR" altLang="en-US" smtClean="0"/>
              <a:pPr/>
              <a:t>2013-05-23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54044-F31A-43D2-B297-D8F3DA884185}" type="datetimeFigureOut">
              <a:rPr lang="ko-KR" altLang="en-US" smtClean="0"/>
              <a:pPr/>
              <a:t>2013-05-23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79E7A-3595-4662-95E1-256DA0AD76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Way Forward for Small Cell On/Off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Huawei, </a:t>
            </a:r>
            <a:r>
              <a:rPr lang="en-US" altLang="ko-KR" dirty="0" err="1" smtClean="0"/>
              <a:t>HiSilicon</a:t>
            </a:r>
            <a:r>
              <a:rPr lang="en-US" altLang="ko-KR" dirty="0" smtClean="0"/>
              <a:t>, Panasonic, </a:t>
            </a:r>
            <a:r>
              <a:rPr lang="en-US" altLang="ko-KR" dirty="0" smtClean="0"/>
              <a:t>Samsung</a:t>
            </a:r>
            <a:endParaRPr lang="ko-KR" alt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28601" y="434449"/>
            <a:ext cx="851986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tabLst>
                <a:tab pos="6210300" algn="r"/>
              </a:tabLst>
            </a:pPr>
            <a:r>
              <a:rPr lang="en-US" altLang="zh-CN" sz="1600" b="1" dirty="0">
                <a:latin typeface="Calibri" pitchFamily="34" charset="0"/>
              </a:rPr>
              <a:t>3GPP TSG RAN WG1 Meeting </a:t>
            </a:r>
            <a:r>
              <a:rPr lang="en-US" altLang="zh-CN" sz="1600" b="1" dirty="0" smtClean="0">
                <a:latin typeface="Calibri" pitchFamily="34" charset="0"/>
              </a:rPr>
              <a:t>#73                                                  			 R1-132778</a:t>
            </a:r>
            <a:endParaRPr lang="en-US" altLang="zh-CN" sz="1600" b="1" dirty="0">
              <a:latin typeface="Calibri" pitchFamily="34" charset="0"/>
            </a:endParaRPr>
          </a:p>
          <a:p>
            <a:pPr>
              <a:tabLst>
                <a:tab pos="6210300" algn="r"/>
              </a:tabLst>
            </a:pPr>
            <a:r>
              <a:rPr lang="en-US" altLang="zh-CN" sz="1600" b="1" dirty="0" smtClean="0">
                <a:latin typeface="Calibri" pitchFamily="34" charset="0"/>
              </a:rPr>
              <a:t>Fukuoka, Japan, May 20-24, 2013</a:t>
            </a:r>
            <a:endParaRPr lang="en-US" altLang="zh-CN" sz="1600" b="1" dirty="0">
              <a:latin typeface="Calibri" pitchFamily="34" charset="0"/>
            </a:endParaRPr>
          </a:p>
          <a:p>
            <a:pPr>
              <a:tabLst>
                <a:tab pos="6210300" algn="r"/>
              </a:tabLst>
            </a:pPr>
            <a:endParaRPr lang="en-US" altLang="zh-CN" sz="1600" b="1" dirty="0">
              <a:latin typeface="Calibri" pitchFamily="34" charset="0"/>
            </a:endParaRPr>
          </a:p>
          <a:p>
            <a:pPr>
              <a:tabLst>
                <a:tab pos="6210300" algn="r"/>
              </a:tabLst>
            </a:pPr>
            <a:endParaRPr lang="en-US" altLang="zh-CN" sz="1600" b="1" dirty="0">
              <a:latin typeface="Calibri" pitchFamily="34" charset="0"/>
            </a:endParaRPr>
          </a:p>
          <a:p>
            <a:pPr>
              <a:tabLst>
                <a:tab pos="6210300" algn="r"/>
              </a:tabLst>
            </a:pPr>
            <a:r>
              <a:rPr lang="en-US" altLang="zh-CN" sz="1600" b="1" dirty="0">
                <a:latin typeface="Calibri" pitchFamily="34" charset="0"/>
              </a:rPr>
              <a:t>Agenda item: </a:t>
            </a:r>
            <a:r>
              <a:rPr lang="en-US" altLang="zh-CN" sz="1600" b="1" dirty="0" smtClean="0">
                <a:latin typeface="Calibri" pitchFamily="34" charset="0"/>
              </a:rPr>
              <a:t>6.2.5.2.1</a:t>
            </a:r>
            <a:endParaRPr lang="en-US" altLang="zh-CN" sz="16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itchFamily="34" charset="0"/>
              </a:rPr>
              <a:t>Performance Observations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4824536"/>
          </a:xfrm>
        </p:spPr>
        <p:txBody>
          <a:bodyPr>
            <a:noAutofit/>
          </a:bodyPr>
          <a:lstStyle/>
          <a:p>
            <a:pPr eaLnBrk="0" latinLnBrk="0" hangingPunct="0">
              <a:tabLst>
                <a:tab pos="914400" algn="l"/>
              </a:tabLst>
            </a:pPr>
            <a:r>
              <a:rPr lang="en-US" sz="2000" dirty="0" smtClean="0">
                <a:latin typeface="Times New Roman" pitchFamily="18" charset="0"/>
              </a:rPr>
              <a:t>Significant UPT benefits are observed at least when dynamic (i.e., </a:t>
            </a:r>
            <a:r>
              <a:rPr lang="en-US" sz="2000" dirty="0" err="1" smtClean="0">
                <a:latin typeface="Times New Roman" pitchFamily="18" charset="0"/>
              </a:rPr>
              <a:t>subframe</a:t>
            </a:r>
            <a:r>
              <a:rPr lang="en-US" sz="2000" dirty="0" smtClean="0">
                <a:latin typeface="Times New Roman" pitchFamily="18" charset="0"/>
              </a:rPr>
              <a:t>-level) small cell on/off is assumed and with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</a:rPr>
              <a:t>low/medium load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lvl="1" eaLnBrk="0" latinLnBrk="0" hangingPunct="0">
              <a:tabLst>
                <a:tab pos="914400" algn="l"/>
              </a:tabLst>
            </a:pPr>
            <a:r>
              <a:rPr lang="en-US" sz="1600" dirty="0" smtClean="0">
                <a:latin typeface="Times New Roman" pitchFamily="18" charset="0"/>
              </a:rPr>
              <a:t>Gains are also observed when semi-static adaptation is assumed</a:t>
            </a:r>
          </a:p>
          <a:p>
            <a:pPr lvl="1">
              <a:tabLst>
                <a:tab pos="914400" algn="l"/>
              </a:tabLst>
            </a:pPr>
            <a:r>
              <a:rPr lang="en-US" sz="1600" dirty="0" smtClean="0">
                <a:latin typeface="Times New Roman" pitchFamily="18" charset="0"/>
              </a:rPr>
              <a:t>FFS performance benefits with feasible time scale</a:t>
            </a:r>
          </a:p>
          <a:p>
            <a:pPr>
              <a:tabLst>
                <a:tab pos="914400" algn="l"/>
              </a:tabLst>
            </a:pPr>
            <a:endParaRPr lang="en-US" sz="2000" dirty="0" smtClean="0">
              <a:latin typeface="Times New Roman" pitchFamily="18" charset="0"/>
            </a:endParaRPr>
          </a:p>
          <a:p>
            <a:pPr>
              <a:tabLst>
                <a:tab pos="914400" algn="l"/>
              </a:tabLst>
            </a:pPr>
            <a:r>
              <a:rPr lang="en-US" sz="2000" dirty="0" smtClean="0">
                <a:latin typeface="Times New Roman" pitchFamily="18" charset="0"/>
              </a:rPr>
              <a:t>Potential impacts on other system performance</a:t>
            </a:r>
          </a:p>
          <a:p>
            <a:pPr lvl="1">
              <a:tabLst>
                <a:tab pos="914400" algn="l"/>
              </a:tabLst>
            </a:pPr>
            <a:r>
              <a:rPr lang="en-US" sz="1600" dirty="0" smtClean="0">
                <a:latin typeface="Times New Roman" pitchFamily="18" charset="0"/>
              </a:rPr>
              <a:t>Coverage/idle UE support: rely on coverage layer/cell</a:t>
            </a:r>
          </a:p>
          <a:p>
            <a:pPr lvl="1">
              <a:tabLst>
                <a:tab pos="914400" algn="l"/>
              </a:tabLst>
            </a:pPr>
            <a:r>
              <a:rPr lang="en-US" sz="1600" dirty="0" smtClean="0">
                <a:latin typeface="Times New Roman" pitchFamily="18" charset="0"/>
              </a:rPr>
              <a:t>Mobility: FFS (related to RAN2 Het-Net mobility study and RAN2 small cell study)</a:t>
            </a:r>
          </a:p>
          <a:p>
            <a:pPr lvl="1">
              <a:tabLst>
                <a:tab pos="914400" algn="l"/>
              </a:tabLst>
            </a:pPr>
            <a:r>
              <a:rPr lang="en-US" sz="1600" dirty="0" smtClean="0">
                <a:latin typeface="Times New Roman" pitchFamily="18" charset="0"/>
              </a:rPr>
              <a:t>Energy consumption: reduction of energy consumption is expected</a:t>
            </a:r>
          </a:p>
          <a:p>
            <a:pPr lvl="1">
              <a:tabLst>
                <a:tab pos="914400" algn="l"/>
              </a:tabLst>
            </a:pPr>
            <a:endParaRPr lang="en-US" sz="1600" dirty="0" smtClean="0">
              <a:latin typeface="Times New Roman" pitchFamily="18" charset="0"/>
            </a:endParaRPr>
          </a:p>
          <a:p>
            <a:pPr lvl="1" eaLnBrk="0" latinLnBrk="0" hangingPunct="0"/>
            <a:endParaRPr lang="en-US" sz="16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itchFamily="34" charset="0"/>
              </a:rPr>
              <a:t>Feasible Time Scales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268760"/>
            <a:ext cx="8208912" cy="5256584"/>
          </a:xfrm>
        </p:spPr>
        <p:txBody>
          <a:bodyPr>
            <a:noAutofit/>
          </a:bodyPr>
          <a:lstStyle/>
          <a:p>
            <a:pPr eaLnBrk="0" latinLnBrk="0" hangingPunct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Baseline value of the feasible time scale to be used for further evaluation of network adaptation, if using currently existing procedures, is as following:</a:t>
            </a:r>
          </a:p>
          <a:p>
            <a:pPr lvl="1" eaLnBrk="0" latinLnBrk="0" hangingPunct="0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Time before a UE can use a just turned on small cell: [400] ms</a:t>
            </a:r>
          </a:p>
          <a:p>
            <a:pPr lvl="1" eaLnBrk="0" latinLnBrk="0" hangingPunct="0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Time before a new arrived UE (as in FTP 1) can use an already on small cell: [200] ms</a:t>
            </a:r>
          </a:p>
          <a:p>
            <a:pPr eaLnBrk="0" latinLnBrk="0" hangingPunct="0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0" latinLnBrk="0" hangingPunct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For faster time scale (e.g.,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subframe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-level), companies need to show the performance along with the feasible procedure(s) (e.g., dual connectivity) to handle the following aspects:</a:t>
            </a:r>
          </a:p>
          <a:p>
            <a:pPr lvl="1" eaLnBrk="0" latinLnBrk="0" hangingPunct="0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Cell detection/configuration and attachment</a:t>
            </a:r>
          </a:p>
          <a:p>
            <a:pPr lvl="1" eaLnBrk="0" latinLnBrk="0" hangingPunct="0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Time/frequency synchronization</a:t>
            </a:r>
          </a:p>
          <a:p>
            <a:pPr lvl="1" eaLnBrk="0" latinLnBrk="0" hangingPunct="0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CSI/RRM measurement and report</a:t>
            </a:r>
          </a:p>
          <a:p>
            <a:pPr lvl="1" eaLnBrk="0" latinLnBrk="0" hangingPunct="0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Legacy user handling</a:t>
            </a:r>
          </a:p>
          <a:p>
            <a:pPr eaLnBrk="0" latinLnBrk="0" hangingPunct="0">
              <a:buNone/>
              <a:tabLst>
                <a:tab pos="914400" algn="l"/>
              </a:tabLst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0" latinLnBrk="0" hangingPunct="0">
              <a:tabLst>
                <a:tab pos="914400" algn="l"/>
              </a:tabLst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Capture typical example of event/time diagram(s) or table(s) of these techniques in the TR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Calibri" pitchFamily="34" charset="0"/>
              </a:rPr>
              <a:t>Alignment of Assumptions</a:t>
            </a:r>
            <a:endParaRPr lang="ko-KR" altLang="en-US" dirty="0">
              <a:latin typeface="Calibri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67544" y="1556792"/>
          <a:ext cx="8208912" cy="487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3384376"/>
                <a:gridCol w="25922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Parameters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Values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Scenario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Scenario 2a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Schemes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Semi-static on/off</a:t>
                      </a:r>
                    </a:p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On/off with feasible time scale</a:t>
                      </a:r>
                    </a:p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Dynamic on/off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Baseline is no small cell on/off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Time scale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See page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Traffic load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Low: average RU around 15%</a:t>
                      </a:r>
                    </a:p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Medium: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average RU around 40%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Traffic 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Scheme 1: FTP 3 with 30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UEs</a:t>
                      </a:r>
                    </a:p>
                    <a:p>
                      <a:pPr marL="0" algn="l" defTabSz="914400" rtl="0" eaLnBrk="0" latinLnBrk="0" hangingPunct="0"/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Scheme 2: FTP 1</a:t>
                      </a:r>
                    </a:p>
                    <a:p>
                      <a:pPr marL="0" algn="l" defTabSz="914400" rtl="0" eaLnBrk="0" latinLnBrk="0" hangingPunct="0"/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Scheme 3: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FTP 1 or FTP 3 with 30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UEs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Cluster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cluster of 10 small cells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CRS overhead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CRS ports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Number of MBSFN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configured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and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Cell association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RSRQ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+ bias with realistic buffer</a:t>
                      </a:r>
                    </a:p>
                    <a:p>
                      <a:pPr marL="0" algn="l" defTabSz="914400" rtl="0" eaLnBrk="0" latinLnBrk="0" hangingPunct="0"/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Bias of 0 dB as baseline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0" latinLnBrk="0" hangingPunct="0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limit cell association study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itchFamily="34" charset="0"/>
              </a:rPr>
              <a:t>Supporting Mechanisms</a:t>
            </a:r>
            <a:endParaRPr lang="ko-KR" altLang="en-US" dirty="0">
              <a:latin typeface="Calibri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4824536"/>
          </a:xfrm>
        </p:spPr>
        <p:txBody>
          <a:bodyPr>
            <a:noAutofit/>
          </a:bodyPr>
          <a:lstStyle/>
          <a:p>
            <a:pPr eaLnBrk="0" latinLnBrk="0" hangingPunct="0">
              <a:tabLst>
                <a:tab pos="914400" algn="l"/>
              </a:tabLst>
            </a:pPr>
            <a:r>
              <a:rPr lang="en-US" sz="2000" dirty="0" smtClean="0">
                <a:latin typeface="Times New Roman" pitchFamily="18" charset="0"/>
              </a:rPr>
              <a:t>Further study the following mechanisms:</a:t>
            </a:r>
          </a:p>
          <a:p>
            <a:pPr lvl="1">
              <a:tabLst>
                <a:tab pos="914400" algn="l"/>
              </a:tabLst>
            </a:pPr>
            <a:r>
              <a:rPr lang="en-US" sz="1600" dirty="0" smtClean="0">
                <a:latin typeface="Times New Roman" pitchFamily="18" charset="0"/>
              </a:rPr>
              <a:t>UL/DL signal and measurement enhancements for network adaptation decision making</a:t>
            </a:r>
          </a:p>
          <a:p>
            <a:pPr lvl="1">
              <a:tabLst>
                <a:tab pos="914400" algn="l"/>
              </a:tabLst>
            </a:pPr>
            <a:r>
              <a:rPr lang="en-US" sz="1600" dirty="0" smtClean="0">
                <a:latin typeface="Times New Roman" pitchFamily="18" charset="0"/>
              </a:rPr>
              <a:t>Enhancements for cell association and load balancing/shifting</a:t>
            </a:r>
          </a:p>
          <a:p>
            <a:pPr lvl="1">
              <a:tabLst>
                <a:tab pos="914400" algn="l"/>
              </a:tabLst>
            </a:pPr>
            <a:r>
              <a:rPr lang="en-US" sz="1600" dirty="0" smtClean="0">
                <a:latin typeface="Times New Roman" pitchFamily="18" charset="0"/>
              </a:rPr>
              <a:t>Signaling (e.g. RRC) to inform UE the network adaptation</a:t>
            </a:r>
          </a:p>
          <a:p>
            <a:pPr lvl="1" eaLnBrk="0" latinLnBrk="0" hangingPunct="0">
              <a:tabLst>
                <a:tab pos="914400" algn="l"/>
              </a:tabLst>
            </a:pPr>
            <a:r>
              <a:rPr lang="en-US" sz="1600" dirty="0" smtClean="0">
                <a:latin typeface="Times New Roman" pitchFamily="18" charset="0"/>
              </a:rPr>
              <a:t>Mechanisms to cope with or avoid disruptive interference/measurement jumps due to network adaptation</a:t>
            </a:r>
          </a:p>
          <a:p>
            <a:pPr lvl="1">
              <a:tabLst>
                <a:tab pos="914400" algn="l"/>
              </a:tabLst>
            </a:pPr>
            <a:r>
              <a:rPr lang="en-US" sz="1600" dirty="0" smtClean="0">
                <a:latin typeface="Times New Roman" pitchFamily="18" charset="0"/>
              </a:rPr>
              <a:t>Backhaul signaling and coordination enhancements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</TotalTime>
  <Words>407</Words>
  <Application>Microsoft Office PowerPoint</Application>
  <PresentationFormat>On-screen Show (4:3)</PresentationFormat>
  <Paragraphs>65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테마</vt:lpstr>
      <vt:lpstr>Way Forward for Small Cell On/Off</vt:lpstr>
      <vt:lpstr>Performance Observations</vt:lpstr>
      <vt:lpstr>Feasible Time Scales</vt:lpstr>
      <vt:lpstr>Alignment of Assumptions</vt:lpstr>
      <vt:lpstr>Supporting Mechanisms</vt:lpstr>
    </vt:vector>
  </TitlesOfParts>
  <Company>LG CTO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</dc:title>
  <dc:creator>yunjung yi3</dc:creator>
  <cp:lastModifiedBy>W90975</cp:lastModifiedBy>
  <cp:revision>117</cp:revision>
  <dcterms:created xsi:type="dcterms:W3CDTF">2013-04-11T02:34:52Z</dcterms:created>
  <dcterms:modified xsi:type="dcterms:W3CDTF">2013-05-23T05:28:51Z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(2)hhiYyNwOcDRz629UrEmA8KzHUvgxWxEkGxdEZ4i31yUcd4i1DIDxCLqX7g5BZpUHk6nUpzZy_x000d_
WEVAJ9Z4NlSz8jR02JvDQI9OBi6NqJsBQisFEJ17oHlMqGiZGvWhh+MZt9BhoRDqamJvVaSO_x000d_
PyuGhsIbYu87D41u+VXmeLC+BQlsl+nnoW9nFAL7V6E+eCQR1ascazpYdo3tQbNeIT4k3vp8_x000d_
bojkwNrJGqATYDoJCt</vt:lpwstr>
  </property>
  <property fmtid="{D5CDD505-2E9C-101B-9397-08002B2CF9AE}" pid="3" name="_ms_pID_7253431">
    <vt:lpwstr>xKsleego9YHT5LXffW2+qhPg4rJca9oOf1O6U5sqfBTOXi1OV5QaNN_x000d_
psB8JW7SeWzTaamMUxs6rwFF8TxfG95LBY6A44VZKBJRX0G+Fp+3cg==</vt:lpwstr>
  </property>
  <property fmtid="{D5CDD505-2E9C-101B-9397-08002B2CF9AE}" pid="4" name="sflag">
    <vt:lpwstr>1369286925</vt:lpwstr>
  </property>
</Properties>
</file>