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C9DB85-7E3B-4FEA-A350-84CF5A7FE725}" v="35" dt="2025-10-16T07:49:04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nya Kumagai (熊谷 慎也)" userId="d22c9741-fed2-4331-abb8-72920a4e3e92" providerId="ADAL" clId="{54C9DB85-7E3B-4FEA-A350-84CF5A7FE725}"/>
    <pc:docChg chg="undo custSel addSld delSld modSld">
      <pc:chgData name="Shinya Kumagai (熊谷 慎也)" userId="d22c9741-fed2-4331-abb8-72920a4e3e92" providerId="ADAL" clId="{54C9DB85-7E3B-4FEA-A350-84CF5A7FE725}" dt="2025-10-16T07:50:07.669" v="372" actId="20577"/>
      <pc:docMkLst>
        <pc:docMk/>
      </pc:docMkLst>
      <pc:sldChg chg="modSp new mod">
        <pc:chgData name="Shinya Kumagai (熊谷 慎也)" userId="d22c9741-fed2-4331-abb8-72920a4e3e92" providerId="ADAL" clId="{54C9DB85-7E3B-4FEA-A350-84CF5A7FE725}" dt="2025-10-16T06:18:58.457" v="180" actId="115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54C9DB85-7E3B-4FEA-A350-84CF5A7FE725}" dt="2025-10-16T06:18:58.457" v="180" actId="115"/>
          <ac:spMkLst>
            <pc:docMk/>
            <pc:sldMk cId="1380844013" sldId="257"/>
            <ac:spMk id="2" creationId="{3788B096-57CC-0560-A067-B50A41E730BB}"/>
          </ac:spMkLst>
        </pc:spChg>
        <pc:spChg chg="mod">
          <ac:chgData name="Shinya Kumagai (熊谷 慎也)" userId="d22c9741-fed2-4331-abb8-72920a4e3e92" providerId="ADAL" clId="{54C9DB85-7E3B-4FEA-A350-84CF5A7FE725}" dt="2025-10-16T05:52:04.286" v="94" actId="20577"/>
          <ac:spMkLst>
            <pc:docMk/>
            <pc:sldMk cId="1380844013" sldId="257"/>
            <ac:spMk id="3" creationId="{C095ECC2-2E09-7502-BE41-CE37101AD1E7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5.820" v="185" actId="5793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54C9DB85-7E3B-4FEA-A350-84CF5A7FE725}" dt="2025-10-16T06:19:02.131" v="181" actId="115"/>
          <ac:spMkLst>
            <pc:docMk/>
            <pc:sldMk cId="3107372280" sldId="258"/>
            <ac:spMk id="2" creationId="{8740B68D-B45E-44AB-BD2D-9830911B5BBD}"/>
          </ac:spMkLst>
        </pc:spChg>
        <pc:spChg chg="mod">
          <ac:chgData name="Shinya Kumagai (熊谷 慎也)" userId="d22c9741-fed2-4331-abb8-72920a4e3e92" providerId="ADAL" clId="{54C9DB85-7E3B-4FEA-A350-84CF5A7FE725}" dt="2025-10-16T06:19:35.820" v="185" actId="5793"/>
          <ac:spMkLst>
            <pc:docMk/>
            <pc:sldMk cId="3107372280" sldId="258"/>
            <ac:spMk id="3" creationId="{1FA9E13A-9BAD-009E-FAC6-199EFB4CF5B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9.266" v="186" actId="5793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54C9DB85-7E3B-4FEA-A350-84CF5A7FE725}" dt="2025-10-16T06:19:04.808" v="182" actId="115"/>
          <ac:spMkLst>
            <pc:docMk/>
            <pc:sldMk cId="2041935830" sldId="259"/>
            <ac:spMk id="2" creationId="{0B1891B0-A9F2-19DF-BF26-C3B6703DA0E3}"/>
          </ac:spMkLst>
        </pc:spChg>
        <pc:spChg chg="mod">
          <ac:chgData name="Shinya Kumagai (熊谷 慎也)" userId="d22c9741-fed2-4331-abb8-72920a4e3e92" providerId="ADAL" clId="{54C9DB85-7E3B-4FEA-A350-84CF5A7FE725}" dt="2025-10-16T06:19:39.266" v="186" actId="5793"/>
          <ac:spMkLst>
            <pc:docMk/>
            <pc:sldMk cId="2041935830" sldId="259"/>
            <ac:spMk id="3" creationId="{D9DEFE7E-0234-052A-8C7D-DC5A9C39D41F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55.452" v="188" actId="1392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54C9DB85-7E3B-4FEA-A350-84CF5A7FE725}" dt="2025-10-16T06:19:07.607" v="183" actId="115"/>
          <ac:spMkLst>
            <pc:docMk/>
            <pc:sldMk cId="3285934530" sldId="260"/>
            <ac:spMk id="2" creationId="{36F0486C-F9C3-6CCD-BE97-82E06EE991D1}"/>
          </ac:spMkLst>
        </pc:spChg>
        <pc:spChg chg="mod">
          <ac:chgData name="Shinya Kumagai (熊谷 慎也)" userId="d22c9741-fed2-4331-abb8-72920a4e3e92" providerId="ADAL" clId="{54C9DB85-7E3B-4FEA-A350-84CF5A7FE725}" dt="2025-10-16T06:19:55.452" v="188" actId="13926"/>
          <ac:spMkLst>
            <pc:docMk/>
            <pc:sldMk cId="3285934530" sldId="260"/>
            <ac:spMk id="3" creationId="{2C920032-792C-6990-8A8D-A05857C8651A}"/>
          </ac:spMkLst>
        </pc:spChg>
      </pc:sldChg>
      <pc:sldChg chg="add del">
        <pc:chgData name="Shinya Kumagai (熊谷 慎也)" userId="d22c9741-fed2-4331-abb8-72920a4e3e92" providerId="ADAL" clId="{54C9DB85-7E3B-4FEA-A350-84CF5A7FE725}" dt="2025-10-16T06:18:39.988" v="172"/>
        <pc:sldMkLst>
          <pc:docMk/>
          <pc:sldMk cId="2962766688" sldId="261"/>
        </pc:sldMkLst>
      </pc:sldChg>
      <pc:sldChg chg="modSp add mod">
        <pc:chgData name="Shinya Kumagai (熊谷 慎也)" userId="d22c9741-fed2-4331-abb8-72920a4e3e92" providerId="ADAL" clId="{54C9DB85-7E3B-4FEA-A350-84CF5A7FE725}" dt="2025-10-16T07:46:37.936" v="313" actId="20577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54C9DB85-7E3B-4FEA-A350-84CF5A7FE725}" dt="2025-10-16T06:21:30.037" v="214" actId="20577"/>
          <ac:spMkLst>
            <pc:docMk/>
            <pc:sldMk cId="3786768440" sldId="261"/>
            <ac:spMk id="2" creationId="{41A63816-5F1B-42B2-CB21-3ACA546410B3}"/>
          </ac:spMkLst>
        </pc:spChg>
        <pc:spChg chg="mod">
          <ac:chgData name="Shinya Kumagai (熊谷 慎也)" userId="d22c9741-fed2-4331-abb8-72920a4e3e92" providerId="ADAL" clId="{54C9DB85-7E3B-4FEA-A350-84CF5A7FE725}" dt="2025-10-16T07:46:37.936" v="313" actId="20577"/>
          <ac:spMkLst>
            <pc:docMk/>
            <pc:sldMk cId="3786768440" sldId="261"/>
            <ac:spMk id="3" creationId="{F3088286-1EE0-1DBC-0D1F-D131E04561F2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6:46.953" v="315" actId="2057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54C9DB85-7E3B-4FEA-A350-84CF5A7FE725}" dt="2025-10-16T07:39:44.794" v="245" actId="20577"/>
          <ac:spMkLst>
            <pc:docMk/>
            <pc:sldMk cId="4239547858" sldId="262"/>
            <ac:spMk id="2" creationId="{40AD13FB-E3A1-F4AB-306B-9424259A93ED}"/>
          </ac:spMkLst>
        </pc:spChg>
        <pc:spChg chg="mod">
          <ac:chgData name="Shinya Kumagai (熊谷 慎也)" userId="d22c9741-fed2-4331-abb8-72920a4e3e92" providerId="ADAL" clId="{54C9DB85-7E3B-4FEA-A350-84CF5A7FE725}" dt="2025-10-16T07:46:46.953" v="315" actId="20577"/>
          <ac:spMkLst>
            <pc:docMk/>
            <pc:sldMk cId="4239547858" sldId="262"/>
            <ac:spMk id="3" creationId="{B26B5176-EEBE-2890-BAA4-6345F283CE5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7:51.902" v="353" actId="6549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54C9DB85-7E3B-4FEA-A350-84CF5A7FE725}" dt="2025-10-16T07:43:43.505" v="286" actId="20577"/>
          <ac:spMkLst>
            <pc:docMk/>
            <pc:sldMk cId="3681894727" sldId="263"/>
            <ac:spMk id="2" creationId="{62882812-86BB-09B3-23FD-53A9202B8E0F}"/>
          </ac:spMkLst>
        </pc:spChg>
        <pc:spChg chg="mod">
          <ac:chgData name="Shinya Kumagai (熊谷 慎也)" userId="d22c9741-fed2-4331-abb8-72920a4e3e92" providerId="ADAL" clId="{54C9DB85-7E3B-4FEA-A350-84CF5A7FE725}" dt="2025-10-16T07:47:51.902" v="353" actId="6549"/>
          <ac:spMkLst>
            <pc:docMk/>
            <pc:sldMk cId="3681894727" sldId="263"/>
            <ac:spMk id="3" creationId="{3BB93CFA-55B7-32F8-1B6B-3FDB3E4C8989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4:17.390" v="300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54C9DB85-7E3B-4FEA-A350-84CF5A7FE725}" dt="2025-10-16T07:44:01.812" v="295" actId="20577"/>
          <ac:spMkLst>
            <pc:docMk/>
            <pc:sldMk cId="2618685023" sldId="264"/>
            <ac:spMk id="2" creationId="{29D3D9BC-8255-595F-419C-E767276763CF}"/>
          </ac:spMkLst>
        </pc:spChg>
        <pc:spChg chg="mod">
          <ac:chgData name="Shinya Kumagai (熊谷 慎也)" userId="d22c9741-fed2-4331-abb8-72920a4e3e92" providerId="ADAL" clId="{54C9DB85-7E3B-4FEA-A350-84CF5A7FE725}" dt="2025-10-16T07:44:17.390" v="300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new del">
        <pc:chgData name="Shinya Kumagai (熊谷 慎也)" userId="d22c9741-fed2-4331-abb8-72920a4e3e92" providerId="ADAL" clId="{54C9DB85-7E3B-4FEA-A350-84CF5A7FE725}" dt="2025-10-16T07:48:52.361" v="355" actId="47"/>
        <pc:sldMkLst>
          <pc:docMk/>
          <pc:sldMk cId="1756469493" sldId="265"/>
        </pc:sldMkLst>
      </pc:sldChg>
      <pc:sldChg chg="modSp add mod">
        <pc:chgData name="Shinya Kumagai (熊谷 慎也)" userId="d22c9741-fed2-4331-abb8-72920a4e3e92" providerId="ADAL" clId="{54C9DB85-7E3B-4FEA-A350-84CF5A7FE725}" dt="2025-10-16T07:50:07.669" v="372" actId="20577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54C9DB85-7E3B-4FEA-A350-84CF5A7FE725}" dt="2025-10-16T07:50:07.669" v="372" actId="20577"/>
          <ac:spMkLst>
            <pc:docMk/>
            <pc:sldMk cId="3748093680" sldId="265"/>
            <ac:spMk id="2" creationId="{36EBB8E1-6DEC-30A1-B55D-65AB645F3388}"/>
          </ac:spMkLst>
        </pc:spChg>
        <pc:spChg chg="mod">
          <ac:chgData name="Shinya Kumagai (熊谷 慎也)" userId="d22c9741-fed2-4331-abb8-72920a4e3e92" providerId="ADAL" clId="{54C9DB85-7E3B-4FEA-A350-84CF5A7FE725}" dt="2025-10-16T07:49:10.954" v="360" actId="13926"/>
          <ac:spMkLst>
            <pc:docMk/>
            <pc:sldMk cId="3748093680" sldId="265"/>
            <ac:spMk id="3" creationId="{3AE74FD1-3909-A66B-4507-3037787218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4989C-060A-0641-CB54-EF7C03ADC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CA8178-2551-45F8-6DA2-990EC74A2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8365CF-F28D-DAFA-8FD9-80D6CCCE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576A45-7E40-8812-849B-64A28A1B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5BBA93-6096-3003-BA55-D2F59B0B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61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33A3F-4543-A624-B82C-3BE1A0EDA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2DA398-1BFC-CEE1-AD14-62D36B2AB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3EEDA-72EE-1964-00EB-4EAC1AA1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58B57A-CA14-01E9-6841-B3D227F8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84B9A1-A54C-D414-66DE-7B00A777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27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1DEAD3-EAFB-0E46-F6A1-D28FE0275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C82167-7CC1-86A8-DBA3-41377CB1D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733BE5-7638-ACB6-066A-E08A10E7E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9797DF-E136-3FAA-04C3-9397DB58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817A4-46DA-7C32-9F8F-841BF3A5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08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00DEE-9995-2A6C-FF69-192AA344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A1B8AE-411B-9517-B19C-757DD7861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B67D70-09EF-C9C8-8588-369C742CB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AF9650-DC8A-CDE4-098E-F1BA113A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7C5980-9E3E-8FF8-2804-A93FD616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493A0E-7B58-F452-45D2-C51ECAD9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580972-13EA-BB90-D6AA-226BF8484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5630C8-2556-6743-A0A2-D8C13F07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901C96-170B-E66F-FEE0-4D33C1C1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E96656-429E-9A1F-DBBE-1FDCEB51D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14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D259B-2A94-83B3-C6C6-6891B4B1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4C4E69-F9D2-37A8-94EB-56B8CF765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6D1559-D33E-A70C-4CEF-7A352BB6F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545D67-C978-D2A7-7C16-3136A0B3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DBF0F5-EE02-2FC3-8A1C-53EBAAD9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0847C7-4BA1-A855-03EB-0C4E3456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8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C646D2-E790-26B8-60E7-5192DA11A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02BCE-A9D8-334D-BE83-771E03389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97BB61-953C-B380-1639-6DCBB2F43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FC3371-CAA4-405E-AB57-76407CE58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0CD32B-C252-EFE1-D2D7-C08C07261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539EC6-5425-2F63-0BAA-D32D1AC2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3D79CF-EC55-6ECE-686F-4A3CB063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AC6BC3-73CD-41FB-8523-AB6BB482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86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42A08C-C05C-ADD6-C723-D9236EBD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FDDBA8-FCA2-1237-B184-C8FAF478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D87B39-EED4-6626-FF01-F57177F5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C5CBAB-524D-334A-E649-D80D5C29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55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A1322F-8BC2-A53F-D491-18E6F1F9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FB7F7B4-28FF-747A-1446-F7DD4FBA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315535-F88E-B047-ED42-7127D288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4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E402A0-0659-21A6-4B92-FBC5E156E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07A528-9BE2-23EE-2E08-4995709C0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2A985AB-9653-FD17-A1D0-2C8BD0388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A725C9-E49C-0B4B-6855-10CA22546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C21E7-4A10-560E-3902-7D4E76E7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3751E3-43BE-D2D9-73BC-FCAC6B1B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82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5A3A7-B408-CFFB-9BCC-4496372E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BEED35B-D5D4-36B8-B303-ABD43CD1A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F2ACFB-7515-68EB-C762-5BD66EFD7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626F09-8BF6-D1CC-5EAE-F4B07104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9B531C-FFDC-8831-CD63-82E2B326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167CF5-5E2F-4264-0C69-41EC17BB9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34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623D5B-6CAC-3349-B731-EF531A335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10BAD1-B304-38A7-2733-13DB30CC4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51E13-792D-1DEA-0CF6-59C6DDD46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AD3B8-F975-3849-A065-3500DA619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25C9B-F6C2-F6FE-D0B8-01383417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0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7A90D3-8CAC-F463-1BE7-969225696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Remaining issues on AI11.1 - overview of 6GR air interface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0E9805-4844-F9DD-C831-9D9C846DF7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Moderator (NTT DOCOMO)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02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1A9A2-17C9-B46A-8215-AC2165F29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EBB8E1-6DEC-30A1-B55D-65AB645F3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/>
              <a:t>OPEX/CAPEX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E74FD1-3909-A66B-4507-303778721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11.2: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Study how to address the following RAN requirement in 6GR physical layer design, considering, e.g., complexity reduction, energy efficiency, market fragmentation, MRSS migration aspects</a:t>
            </a:r>
            <a:endParaRPr lang="ja-JP" altLang="ja-JP" sz="4800" b="1" dirty="0"/>
          </a:p>
          <a:p>
            <a:pPr lvl="1"/>
            <a:r>
              <a:rPr lang="en-US" altLang="ja-JP" b="1" dirty="0"/>
              <a:t>The design of the 6G RAN shall enable lower CAPEX/OPEX with respect to current networks.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7480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88B096-57CC-0560-A067-B50A41E7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Scalable 6GR design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95ECC2-2E09-7502-BE41-CE37101AD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3.1b: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scalable 6GR design for diverse device types, RAN1 to consider</a:t>
            </a:r>
            <a:endParaRPr lang="ja-JP" altLang="ja-JP" sz="4800" b="1" dirty="0"/>
          </a:p>
          <a:p>
            <a:pPr lvl="1"/>
            <a:r>
              <a:rPr lang="en-US" altLang="ja-JP" b="1" dirty="0"/>
              <a:t>Striving for functionality designs that can be commonly applied to all 6G device types</a:t>
            </a:r>
            <a:endParaRPr lang="ja-JP" altLang="ja-JP" sz="4400" b="1" dirty="0"/>
          </a:p>
          <a:p>
            <a:pPr lvl="0"/>
            <a:r>
              <a:rPr lang="en-US" altLang="ja-JP" b="1" dirty="0"/>
              <a:t>The functionalities commonly applicable to all 6G device types</a:t>
            </a:r>
            <a:r>
              <a:rPr lang="en-US" altLang="ja-JP" sz="4800" b="1" dirty="0"/>
              <a:t> </a:t>
            </a:r>
            <a:r>
              <a:rPr lang="en-US" altLang="ja-JP" b="1" dirty="0"/>
              <a:t>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Basic PHY features, such as waveform, coding, frame structure, single numerology per band</a:t>
            </a:r>
            <a:endParaRPr lang="ja-JP" altLang="ja-JP" sz="4400" b="1" dirty="0"/>
          </a:p>
          <a:p>
            <a:pPr lvl="1"/>
            <a:r>
              <a:rPr lang="en-US" altLang="ja-JP" b="1" dirty="0"/>
              <a:t>Idle mode procedures</a:t>
            </a:r>
            <a:endParaRPr lang="ja-JP" altLang="ja-JP" sz="4400" b="1" dirty="0"/>
          </a:p>
          <a:p>
            <a:pPr lvl="1"/>
            <a:r>
              <a:rPr lang="en-US" altLang="ja-JP" b="1" dirty="0"/>
              <a:t>Initial access procedures</a:t>
            </a:r>
            <a:endParaRPr lang="ja-JP" altLang="ja-JP" sz="4400" b="1" dirty="0"/>
          </a:p>
          <a:p>
            <a:pPr lvl="1"/>
            <a:r>
              <a:rPr lang="en-US" altLang="ja-JP" b="1" dirty="0"/>
              <a:t>DL/UL control</a:t>
            </a:r>
            <a:endParaRPr lang="ja-JP" altLang="ja-JP" sz="4400" b="1" dirty="0"/>
          </a:p>
          <a:p>
            <a:pPr lvl="1"/>
            <a:r>
              <a:rPr lang="en-US" altLang="ja-JP" b="1" dirty="0"/>
              <a:t>Basic scheduling/HARQ</a:t>
            </a:r>
            <a:endParaRPr lang="ja-JP" altLang="ja-JP" sz="4400" b="1" dirty="0"/>
          </a:p>
          <a:p>
            <a:pPr lvl="1"/>
            <a:r>
              <a:rPr lang="en-US" altLang="ja-JP" b="1" dirty="0"/>
              <a:t>MRSS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Coverage enhancements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Energy saving</a:t>
            </a:r>
          </a:p>
        </p:txBody>
      </p:sp>
    </p:spTree>
    <p:extLst>
      <p:ext uri="{BB962C8B-B14F-4D97-AF65-F5344CB8AC3E}">
        <p14:creationId xmlns:p14="http://schemas.microsoft.com/office/powerpoint/2010/main" val="138084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5106A-279A-609C-A201-C9F0FE41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40B68D-B45E-44AB-BD2D-9830911B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S</a:t>
            </a:r>
            <a:r>
              <a:rPr kumimoji="1" lang="en-US" altLang="ja-JP" u="sng" dirty="0"/>
              <a:t>mallest maximum supported UE BW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A9E13A-9BAD-009E-FAC6-199EFB4CF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the smallest maximum supported RF and BB UE BW without spectrum aggregation for at least one low-tier device type supported by 6GR framework, from physical layer perspective, RAN1 to consider at least</a:t>
            </a:r>
            <a:endParaRPr lang="ja-JP" altLang="ja-JP" sz="4800" b="1" dirty="0"/>
          </a:p>
          <a:p>
            <a:pPr lvl="1"/>
            <a:r>
              <a:rPr lang="en-US" altLang="ja-JP" b="1" dirty="0"/>
              <a:t>Device complexity</a:t>
            </a:r>
            <a:endParaRPr lang="ja-JP" altLang="ja-JP" sz="4400" b="1" dirty="0"/>
          </a:p>
          <a:p>
            <a:pPr lvl="1"/>
            <a:r>
              <a:rPr lang="en-US" altLang="ja-JP" b="1" dirty="0"/>
              <a:t>Overall system performance impact</a:t>
            </a:r>
            <a:endParaRPr lang="ja-JP" altLang="ja-JP" sz="4400" b="1" dirty="0"/>
          </a:p>
          <a:p>
            <a:pPr lvl="1"/>
            <a:r>
              <a:rPr lang="en-US" altLang="ja-JP" b="1" dirty="0"/>
              <a:t>Energy efficiency for both BS and UE</a:t>
            </a:r>
            <a:endParaRPr lang="ja-JP" altLang="ja-JP" sz="4400" b="1" dirty="0"/>
          </a:p>
          <a:p>
            <a:pPr lvl="1"/>
            <a:r>
              <a:rPr lang="en-US" altLang="ja-JP" b="1" dirty="0"/>
              <a:t>Minimum spectrum allocation</a:t>
            </a:r>
            <a:endParaRPr lang="ja-JP" altLang="ja-JP" sz="4400" b="1" dirty="0"/>
          </a:p>
          <a:p>
            <a:pPr lvl="1"/>
            <a:r>
              <a:rPr lang="en-US" altLang="ja-JP" b="1" dirty="0"/>
              <a:t>Aim at a single common signals/channels design in idle mode and initial access, targeting scalable and forward compatible design for diverse device types, as well as meeting mobile broadband service requirements as high priority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10737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7C6F1-4F92-336E-EA55-A3FC2A1EA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891B0-A9F2-19DF-BF26-C3B6703DA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Minimum spectrum allocation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EFE7E-0234-052A-8C7D-DC5A9C39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RAN1 to consider following to operate 6GR on the minimum spectrum allocation</a:t>
            </a:r>
            <a:endParaRPr lang="ja-JP" altLang="ja-JP" sz="4800" b="1" dirty="0"/>
          </a:p>
          <a:p>
            <a:pPr lvl="1"/>
            <a:r>
              <a:rPr lang="en-US" altLang="ja-JP" b="1" dirty="0"/>
              <a:t>Opt1: common signals/channels BW for initial access are punctured to fit into the minimum spectrum allocation, if the minimum spectrum allocation is smaller than the common signals/channels BW for initial access </a:t>
            </a:r>
            <a:r>
              <a:rPr lang="en-US" altLang="ja-JP" b="1" dirty="0">
                <a:solidFill>
                  <a:srgbClr val="FF0000"/>
                </a:solidFill>
              </a:rPr>
              <a:t>(if this case is supported)</a:t>
            </a:r>
            <a:endParaRPr lang="ja-JP" altLang="ja-JP" sz="4400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Opt2: Separate design of the common signals/channels for initial access for the minimum spectrum allocation from other spectrum allocations , if the minimum spectrum allocation is smaller than the common signals/channels BW for initial access for other spectrum allocations</a:t>
            </a:r>
            <a:endParaRPr lang="ja-JP" altLang="ja-JP" sz="4400" b="1" dirty="0"/>
          </a:p>
          <a:p>
            <a:pPr lvl="1"/>
            <a:r>
              <a:rPr lang="en-US" altLang="ja-JP" b="1" dirty="0"/>
              <a:t>Opt3: A single design of the common signals/channels for initial access which is applicable to any spectrum allocations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04193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B310E-7755-7938-69BB-D376FFBF2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F0486C-F9C3-6CCD-BE97-82E06EE9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MRSS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920032-792C-6990-8A8D-A05857C8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6.2b: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to consider for NR-6GR MRSS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>
                <a:highlight>
                  <a:srgbClr val="00FFFF"/>
                </a:highlight>
              </a:rPr>
              <a:t>UE/NW implementation complexity</a:t>
            </a:r>
            <a:endParaRPr lang="ja-JP" altLang="ja-JP" sz="4400" b="1" dirty="0">
              <a:highlight>
                <a:srgbClr val="00FFFF"/>
              </a:highlight>
            </a:endParaRPr>
          </a:p>
          <a:p>
            <a:pPr lvl="1"/>
            <a:r>
              <a:rPr lang="en-US" altLang="ja-JP" b="1" dirty="0">
                <a:highlight>
                  <a:srgbClr val="00FFFF"/>
                </a:highlight>
              </a:rPr>
              <a:t>Resource allocation coordination between NR-6GR</a:t>
            </a:r>
            <a:endParaRPr lang="ja-JP" altLang="ja-JP" sz="4400" b="1" dirty="0">
              <a:highlight>
                <a:srgbClr val="00FFFF"/>
              </a:highlight>
            </a:endParaRPr>
          </a:p>
          <a:p>
            <a:pPr lvl="1"/>
            <a:r>
              <a:rPr lang="en-US" altLang="ja-JP" b="1" dirty="0"/>
              <a:t>Reliance on specific NR UE features</a:t>
            </a:r>
            <a:endParaRPr lang="ja-JP" altLang="ja-JP" sz="4400" b="1" dirty="0"/>
          </a:p>
          <a:p>
            <a:pPr marL="0" indent="0">
              <a:buNone/>
            </a:pPr>
            <a:r>
              <a:rPr lang="en-US" altLang="ja-JP" b="1" dirty="0"/>
              <a:t>Note: Focus on typical NR deployments (NW and UE)</a:t>
            </a:r>
            <a:endParaRPr lang="ja-JP" altLang="ja-JP" sz="2400" dirty="0"/>
          </a:p>
          <a:p>
            <a:pPr lvl="1"/>
            <a:r>
              <a:rPr lang="en-US" altLang="ja-JP" b="1" dirty="0"/>
              <a:t>Traffic pattern</a:t>
            </a:r>
            <a:endParaRPr lang="ja-JP" altLang="ja-JP" sz="4400" b="1" dirty="0"/>
          </a:p>
          <a:p>
            <a:pPr lvl="1"/>
            <a:r>
              <a:rPr lang="en-US" altLang="ja-JP" b="1" dirty="0"/>
              <a:t>Radio resource utilization</a:t>
            </a:r>
            <a:endParaRPr lang="ja-JP" altLang="ja-JP" sz="4400" b="1" dirty="0"/>
          </a:p>
          <a:p>
            <a:pPr lvl="1"/>
            <a:r>
              <a:rPr lang="en-US" altLang="ja-JP" b="1" dirty="0" err="1"/>
              <a:t>Signalling</a:t>
            </a:r>
            <a:r>
              <a:rPr lang="en-US" altLang="ja-JP" b="1" dirty="0"/>
              <a:t> overhead</a:t>
            </a:r>
            <a:endParaRPr lang="ja-JP" altLang="ja-JP" sz="4400" b="1" dirty="0"/>
          </a:p>
          <a:p>
            <a:pPr lvl="1"/>
            <a:r>
              <a:rPr lang="en-US" altLang="ja-JP" b="1" dirty="0"/>
              <a:t>Operating bands/carriers</a:t>
            </a:r>
            <a:endParaRPr lang="ja-JP" altLang="ja-JP" sz="4400" b="1" dirty="0"/>
          </a:p>
          <a:p>
            <a:pPr lvl="1"/>
            <a:r>
              <a:rPr lang="en-US" altLang="ja-JP" b="1" dirty="0"/>
              <a:t>NR and 6GR TRP co-location</a:t>
            </a:r>
            <a:endParaRPr lang="ja-JP" altLang="ja-JP" sz="4400" b="1" dirty="0"/>
          </a:p>
          <a:p>
            <a:pPr lvl="1"/>
            <a:r>
              <a:rPr lang="en-US" altLang="ja-JP" b="1" dirty="0"/>
              <a:t>NW Energy efficiency</a:t>
            </a:r>
            <a:endParaRPr lang="ja-JP" altLang="ja-JP" sz="4400" b="1" dirty="0"/>
          </a:p>
          <a:p>
            <a:pPr lvl="1"/>
            <a:r>
              <a:rPr lang="en-US" altLang="ja-JP" b="1" dirty="0"/>
              <a:t>Numerology impact/alignment</a:t>
            </a:r>
            <a:endParaRPr lang="ja-JP" altLang="ja-JP" sz="4400" b="1" dirty="0"/>
          </a:p>
          <a:p>
            <a:pPr lvl="1"/>
            <a:r>
              <a:rPr lang="en-US" altLang="ja-JP" b="1" dirty="0"/>
              <a:t>Frame/slot/symbol boundary impact/alignment</a:t>
            </a:r>
            <a:endParaRPr lang="ja-JP" altLang="ja-JP" sz="4400" b="1" dirty="0"/>
          </a:p>
          <a:p>
            <a:pPr lvl="1"/>
            <a:r>
              <a:rPr lang="en-US" altLang="ja-JP" b="1" dirty="0"/>
              <a:t>RB boundary impact/alignment 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28593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4007F-4711-4A2F-B05C-618EA1D9F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63816-5F1B-42B2-CB21-3ACA5464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SS structure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088286-1EE0-1DBC-0D1F-D131E0456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7.1b: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which impact on the 6GR sync signal structure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Reduced number of sync raster</a:t>
            </a:r>
            <a:endParaRPr lang="ja-JP" altLang="ja-JP" sz="4400" b="1" dirty="0"/>
          </a:p>
          <a:p>
            <a:pPr lvl="1"/>
            <a:r>
              <a:rPr lang="en-US" altLang="ja-JP" b="1" dirty="0"/>
              <a:t>Support of all 6G devices</a:t>
            </a:r>
            <a:endParaRPr lang="ja-JP" altLang="ja-JP" sz="4400" b="1" dirty="0"/>
          </a:p>
          <a:p>
            <a:pPr lvl="1"/>
            <a:r>
              <a:rPr lang="en-US" altLang="ja-JP" b="1" dirty="0"/>
              <a:t>Support of minimum spectrum allocation</a:t>
            </a:r>
            <a:endParaRPr lang="ja-JP" altLang="ja-JP" sz="4400" b="1" dirty="0"/>
          </a:p>
          <a:p>
            <a:pPr lvl="1"/>
            <a:r>
              <a:rPr lang="en-US" altLang="ja-JP" b="1" dirty="0"/>
              <a:t>Detection/tracking performance, latency, and complexity</a:t>
            </a:r>
            <a:endParaRPr lang="ja-JP" altLang="ja-JP" sz="4400" b="1" dirty="0"/>
          </a:p>
          <a:p>
            <a:pPr lvl="1"/>
            <a:r>
              <a:rPr lang="en-US" altLang="ja-JP" b="1" dirty="0"/>
              <a:t>Coverage target</a:t>
            </a:r>
            <a:endParaRPr lang="ja-JP" altLang="ja-JP" sz="4400" b="1" dirty="0"/>
          </a:p>
          <a:p>
            <a:pPr lvl="1"/>
            <a:r>
              <a:rPr lang="en-US" altLang="ja-JP" b="1" dirty="0"/>
              <a:t>Scalability to operate on the supported deployments and spectrum, including multi-beam/TRP operation</a:t>
            </a:r>
            <a:endParaRPr lang="ja-JP" altLang="ja-JP" sz="4400" b="1" dirty="0"/>
          </a:p>
          <a:p>
            <a:pPr lvl="1"/>
            <a:r>
              <a:rPr lang="en-US" altLang="ja-JP" b="1" dirty="0"/>
              <a:t>Note: Aspects impacting on the periodicity is to be discussed under AI11.5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78676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518DF-2174-361F-AB90-1010D5177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AD13FB-E3A1-F4AB-306B-9424259A9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BWP framework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6B5176-EEBE-2890-BAA4-6345F283C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Proposed observation 8.1b: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The lessons learned from NR BWP framework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A lot of potential uses, including adaptation to traffic demands and energy savings</a:t>
            </a:r>
            <a:endParaRPr lang="ja-JP" altLang="ja-JP" sz="4400" b="1" dirty="0"/>
          </a:p>
          <a:p>
            <a:pPr lvl="1"/>
            <a:r>
              <a:rPr lang="en-US" altLang="ja-JP" b="1" dirty="0"/>
              <a:t>A lot of RRC parameters under BWP configuration</a:t>
            </a:r>
            <a:endParaRPr lang="ja-JP" altLang="ja-JP" sz="4400" b="1" dirty="0"/>
          </a:p>
          <a:p>
            <a:pPr lvl="2"/>
            <a:r>
              <a:rPr lang="en-US" altLang="ja-JP" b="1" dirty="0"/>
              <a:t>results in unnecessarily large overhead and unnecessary RRC parameter options</a:t>
            </a:r>
            <a:endParaRPr lang="ja-JP" altLang="ja-JP" sz="4000" b="1" dirty="0"/>
          </a:p>
          <a:p>
            <a:pPr lvl="1"/>
            <a:r>
              <a:rPr lang="en-US" altLang="ja-JP" b="1" dirty="0"/>
              <a:t>BWP switching delay</a:t>
            </a:r>
            <a:endParaRPr lang="ja-JP" altLang="ja-JP" sz="4400" b="1" dirty="0"/>
          </a:p>
          <a:p>
            <a:pPr lvl="2"/>
            <a:r>
              <a:rPr lang="en-US" altLang="ja-JP" b="1" dirty="0"/>
              <a:t>too large due to the assumption that all RF/BB parameters of new BWP are re-loaded at UE sides</a:t>
            </a:r>
            <a:endParaRPr lang="ja-JP" altLang="ja-JP" sz="4000" b="1" dirty="0"/>
          </a:p>
          <a:p>
            <a:pPr lvl="1"/>
            <a:r>
              <a:rPr lang="en-US" altLang="ja-JP" b="1" dirty="0"/>
              <a:t>SCS switching</a:t>
            </a:r>
            <a:endParaRPr lang="ja-JP" altLang="ja-JP" sz="4400" b="1" dirty="0"/>
          </a:p>
          <a:p>
            <a:pPr lvl="2"/>
            <a:r>
              <a:rPr lang="en-US" altLang="ja-JP" b="1" dirty="0"/>
              <a:t>complicated but less motivated.</a:t>
            </a:r>
            <a:endParaRPr lang="ja-JP" altLang="ja-JP" sz="4000" b="1" dirty="0"/>
          </a:p>
          <a:p>
            <a:pPr lvl="1"/>
            <a:r>
              <a:rPr lang="en-US" altLang="ja-JP" b="1" dirty="0"/>
              <a:t>Excessive BWP types</a:t>
            </a:r>
            <a:endParaRPr lang="ja-JP" altLang="ja-JP" sz="4400" b="1" dirty="0"/>
          </a:p>
          <a:p>
            <a:pPr lvl="2"/>
            <a:r>
              <a:rPr lang="en-US" altLang="ja-JP" b="1" dirty="0"/>
              <a:t>including BWP types that have not been effectively used in practical NW, e.g., default BWP, dormant BWP.</a:t>
            </a:r>
            <a:endParaRPr lang="ja-JP" altLang="ja-JP" sz="4000" b="1" dirty="0"/>
          </a:p>
          <a:p>
            <a:pPr lvl="1"/>
            <a:r>
              <a:rPr lang="en-US" altLang="ja-JP" b="1" dirty="0"/>
              <a:t>Center frequency of DL/UL BWP in TDD</a:t>
            </a:r>
            <a:endParaRPr lang="ja-JP" altLang="ja-JP" sz="4400" b="1" dirty="0"/>
          </a:p>
          <a:p>
            <a:pPr lvl="2"/>
            <a:r>
              <a:rPr lang="en-US" altLang="ja-JP" b="1" dirty="0"/>
              <a:t>limits the operational flexibility</a:t>
            </a:r>
            <a:endParaRPr lang="ja-JP" altLang="ja-JP" sz="4000" b="1" dirty="0"/>
          </a:p>
          <a:p>
            <a:pPr lvl="1"/>
            <a:r>
              <a:rPr lang="en-US" altLang="ja-JP" b="1" dirty="0"/>
              <a:t>lack of early RAN4 involvement</a:t>
            </a:r>
            <a:endParaRPr lang="ja-JP" altLang="ja-JP" sz="4400" b="1" dirty="0"/>
          </a:p>
          <a:p>
            <a:pPr lvl="2"/>
            <a:r>
              <a:rPr lang="en-US" altLang="ja-JP" b="1" dirty="0"/>
              <a:t>leading to large MPR/A-MPR</a:t>
            </a:r>
            <a:endParaRPr lang="ja-JP" altLang="ja-JP" sz="4000" b="1" dirty="0"/>
          </a:p>
          <a:p>
            <a:pPr lvl="1"/>
            <a:r>
              <a:rPr lang="en-US" altLang="ja-JP" b="1" dirty="0"/>
              <a:t>Inherent restrictions</a:t>
            </a:r>
            <a:endParaRPr lang="ja-JP" altLang="ja-JP" sz="4400" b="1" dirty="0"/>
          </a:p>
          <a:p>
            <a:pPr lvl="2"/>
            <a:r>
              <a:rPr lang="en-US" altLang="ja-JP" b="1" dirty="0"/>
              <a:t>When a BWP is not covering the sync signal bandwidth, it can lead to different approaches for maintaining sync</a:t>
            </a:r>
            <a:endParaRPr lang="ja-JP" altLang="ja-JP" sz="4000" b="1" dirty="0"/>
          </a:p>
          <a:p>
            <a:pPr lvl="1"/>
            <a:r>
              <a:rPr lang="en-GB" altLang="ja-JP" b="1" dirty="0"/>
              <a:t>Bandwidth of DL/UL BWP</a:t>
            </a:r>
            <a:endParaRPr lang="ja-JP" altLang="ja-JP" sz="2000" dirty="0"/>
          </a:p>
          <a:p>
            <a:pPr lvl="2"/>
            <a:r>
              <a:rPr lang="en-US" altLang="ja-JP" b="1" dirty="0"/>
              <a:t>unnecessarily contiguous bandwidth</a:t>
            </a:r>
            <a:endParaRPr lang="ja-JP" altLang="ja-JP" sz="1800" dirty="0"/>
          </a:p>
        </p:txBody>
      </p:sp>
    </p:spTree>
    <p:extLst>
      <p:ext uri="{BB962C8B-B14F-4D97-AF65-F5344CB8AC3E}">
        <p14:creationId xmlns:p14="http://schemas.microsoft.com/office/powerpoint/2010/main" val="423954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63081-A503-4774-1FAF-F69CF380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82812-86BB-09B3-23FD-53A9202B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Spectrum utilization and aggregation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B93CFA-55B7-32F8-1B6B-3FDB3E4C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5749"/>
            <a:ext cx="10515600" cy="61922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1000" b="1" dirty="0">
                <a:highlight>
                  <a:srgbClr val="FFFF00"/>
                </a:highlight>
              </a:rPr>
              <a:t>Proposed observation 9.1b:</a:t>
            </a:r>
            <a:endParaRPr lang="ja-JP" altLang="ja-JP" sz="1000" b="1" dirty="0">
              <a:highlight>
                <a:srgbClr val="FFFF00"/>
              </a:highlight>
            </a:endParaRPr>
          </a:p>
          <a:p>
            <a:pPr lvl="0"/>
            <a:r>
              <a:rPr lang="en-US" altLang="ja-JP" sz="1000" b="1" dirty="0"/>
              <a:t>The lessons learned from NR spectrum utilization and aggregation framework include, but not limited to</a:t>
            </a:r>
            <a:endParaRPr lang="ja-JP" altLang="ja-JP" sz="1600" b="1" dirty="0"/>
          </a:p>
          <a:p>
            <a:pPr lvl="1"/>
            <a:r>
              <a:rPr lang="en-US" altLang="ja-JP" sz="900" b="1" dirty="0"/>
              <a:t>CA has been a beneficial feature in LTE and NR</a:t>
            </a:r>
            <a:endParaRPr lang="ja-JP" altLang="ja-JP" sz="1600" b="1" dirty="0"/>
          </a:p>
          <a:p>
            <a:pPr lvl="1"/>
            <a:r>
              <a:rPr lang="en-US" altLang="ja-JP" sz="900" b="1" dirty="0" err="1"/>
              <a:t>Pcell</a:t>
            </a:r>
            <a:r>
              <a:rPr lang="en-US" altLang="ja-JP" sz="900" b="1" dirty="0"/>
              <a:t> vs </a:t>
            </a:r>
            <a:r>
              <a:rPr lang="en-US" altLang="ja-JP" sz="900" b="1" dirty="0" err="1"/>
              <a:t>Scell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Allowing some functionalities only on specific cell like </a:t>
            </a:r>
            <a:r>
              <a:rPr lang="en-US" altLang="ja-JP" sz="800" b="1" dirty="0" err="1"/>
              <a:t>PCell</a:t>
            </a:r>
            <a:r>
              <a:rPr lang="en-US" altLang="ja-JP" sz="800" b="1" dirty="0"/>
              <a:t> may limit resource utilizations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Coupling DL and UL carriers for a cell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inefficient and ineffective due to different requirements and limitations between DL and UL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SUL/SDL, UL Tx switching, SRS carrier switching, LBCA switching operate differently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SUL scheme is bound to dedicated SUL bands with UL-only resource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ensuring the presence of a corresponding downlink CC used as a reference for measurements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UL Tx switching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did not incorporate all UL transmissions, complicating its use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mandates UE to support at least N DL CCs and the N DL CCs are activated, which leads to high DL capabilities requirement and high UE power consumption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SSB adaptation for </a:t>
            </a:r>
            <a:r>
              <a:rPr lang="en-US" altLang="ja-JP" sz="900" b="1" dirty="0" err="1"/>
              <a:t>Scell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limited applicable scenario for SSB-less </a:t>
            </a:r>
            <a:r>
              <a:rPr lang="en-US" altLang="ja-JP" sz="800" b="1" dirty="0" err="1"/>
              <a:t>SCell</a:t>
            </a:r>
            <a:r>
              <a:rPr lang="en-US" altLang="ja-JP" sz="800" b="1" dirty="0"/>
              <a:t> operation and On-demand SSB </a:t>
            </a:r>
            <a:r>
              <a:rPr lang="en-US" altLang="ja-JP" sz="800" b="1" dirty="0" err="1"/>
              <a:t>SCell</a:t>
            </a:r>
            <a:r>
              <a:rPr lang="en-US" altLang="ja-JP" sz="800" b="1" dirty="0"/>
              <a:t> operation</a:t>
            </a:r>
          </a:p>
          <a:p>
            <a:pPr lvl="1"/>
            <a:r>
              <a:rPr lang="en-US" altLang="ja-JP" sz="900" b="1" dirty="0"/>
              <a:t>Activation of additional carrier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Slow not only because of signaling protocols and RAN4 requirements, but also because of very relaxed CSI accuracy for the newly activated carrier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faces a dilemma of choosing the high service latency caused by </a:t>
            </a:r>
            <a:r>
              <a:rPr lang="en-US" altLang="ja-JP" sz="800" b="1" dirty="0" err="1"/>
              <a:t>SCell</a:t>
            </a:r>
            <a:r>
              <a:rPr lang="en-US" altLang="ja-JP" sz="800" b="1" dirty="0"/>
              <a:t> activation and high UE power consumption by keeping </a:t>
            </a:r>
            <a:r>
              <a:rPr lang="en-US" altLang="ja-JP" sz="800" b="1" dirty="0" err="1"/>
              <a:t>SCell</a:t>
            </a:r>
            <a:r>
              <a:rPr lang="en-US" altLang="ja-JP" sz="800" b="1" dirty="0"/>
              <a:t> always activated</a:t>
            </a:r>
            <a:endParaRPr lang="ja-JP" altLang="ja-JP" sz="1400" b="1" dirty="0"/>
          </a:p>
          <a:p>
            <a:pPr lvl="2"/>
            <a:r>
              <a:rPr lang="en-US" altLang="ja-JP" sz="800" b="1" dirty="0" err="1"/>
              <a:t>SCell</a:t>
            </a:r>
            <a:r>
              <a:rPr lang="en-US" altLang="ja-JP" sz="800" b="1" dirty="0"/>
              <a:t> dormancy is </a:t>
            </a:r>
            <a:r>
              <a:rPr lang="en-US" altLang="ja-JP" sz="700" b="1" dirty="0"/>
              <a:t>impractical as this feature is defined on top of BWP framework, which is unnecessarily flexible and complicated.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Features (such as HARQ) defined per carrier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prevents further improvements on user throughput and latency via cross-carrier operation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inefficient and ineffective for better spectrum utilization, load balancing, NW/UE energy saving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The maximum number of bands in NR multi-band operations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actually limited by the maximum UE RF+BB hardware capacity in commercial networks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Concurrent transmissions of UL-CA/EN-DC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only beneficial for UEs who are close to </a:t>
            </a:r>
            <a:r>
              <a:rPr lang="en-US" altLang="ja-JP" sz="800" b="1" dirty="0" err="1"/>
              <a:t>gNB</a:t>
            </a:r>
            <a:r>
              <a:rPr lang="en-US" altLang="ja-JP" sz="800" b="1" dirty="0"/>
              <a:t> and have redundant UE Tx power and its symbol-by-symbol UL power control requires very tight coordination between </a:t>
            </a:r>
            <a:r>
              <a:rPr lang="en-US" altLang="ja-JP" sz="800" b="1" dirty="0" err="1"/>
              <a:t>PCell</a:t>
            </a:r>
            <a:r>
              <a:rPr lang="en-US" altLang="ja-JP" sz="800" b="1" dirty="0"/>
              <a:t> </a:t>
            </a:r>
            <a:r>
              <a:rPr lang="en-US" altLang="ja-JP" sz="800" b="1" dirty="0" err="1"/>
              <a:t>gNB</a:t>
            </a:r>
            <a:r>
              <a:rPr lang="en-US" altLang="ja-JP" sz="800" b="1" dirty="0"/>
              <a:t> and </a:t>
            </a:r>
            <a:r>
              <a:rPr lang="en-US" altLang="ja-JP" sz="800" b="1" dirty="0" err="1"/>
              <a:t>SCell</a:t>
            </a:r>
            <a:r>
              <a:rPr lang="en-US" altLang="ja-JP" sz="800" b="1" dirty="0"/>
              <a:t> </a:t>
            </a:r>
            <a:r>
              <a:rPr lang="en-US" altLang="ja-JP" sz="800" b="1" dirty="0" err="1"/>
              <a:t>gNBs</a:t>
            </a:r>
            <a:r>
              <a:rPr lang="en-US" altLang="ja-JP" sz="800" b="1" dirty="0"/>
              <a:t>.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need to require a semi-static UL power split for the UE in absence of </a:t>
            </a:r>
            <a:r>
              <a:rPr lang="en-US" altLang="ja-JP" sz="800" b="1" dirty="0" err="1"/>
              <a:t>gNB</a:t>
            </a:r>
            <a:r>
              <a:rPr lang="en-US" altLang="ja-JP" sz="800" b="1" dirty="0"/>
              <a:t> scheduler coordination.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Only supported for connected mode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Fragmented spectrum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not efficiently utilized and latency is unnecessarily increased under NR CA framework</a:t>
            </a:r>
            <a:endParaRPr lang="ja-JP" altLang="ja-JP" sz="1400" b="1" dirty="0"/>
          </a:p>
          <a:p>
            <a:pPr lvl="2"/>
            <a:r>
              <a:rPr lang="en-US" altLang="ja-JP" sz="800" b="1" dirty="0"/>
              <a:t>high cell management overhead</a:t>
            </a:r>
            <a:endParaRPr lang="ja-JP" altLang="ja-JP" sz="1400" b="1" dirty="0"/>
          </a:p>
          <a:p>
            <a:pPr lvl="1"/>
            <a:r>
              <a:rPr lang="en-US" altLang="ja-JP" sz="900" b="1" dirty="0" err="1"/>
              <a:t>Signalling</a:t>
            </a:r>
            <a:r>
              <a:rPr lang="en-US" altLang="ja-JP" sz="900" b="1" dirty="0"/>
              <a:t> overhead and UE processing complexity of PHY channels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scale with the number of aggregated carriers rather than the aggregated bandwidth size</a:t>
            </a:r>
            <a:endParaRPr lang="ja-JP" altLang="ja-JP" sz="1400" b="1" dirty="0"/>
          </a:p>
          <a:p>
            <a:pPr lvl="1"/>
            <a:r>
              <a:rPr lang="en-US" altLang="ja-JP" sz="900" b="1" dirty="0"/>
              <a:t>Cross-carrier scheduling</a:t>
            </a:r>
            <a:endParaRPr lang="ja-JP" altLang="ja-JP" sz="1600" b="1" dirty="0"/>
          </a:p>
          <a:p>
            <a:pPr lvl="2"/>
            <a:r>
              <a:rPr lang="en-US" altLang="ja-JP" sz="800" b="1" dirty="0"/>
              <a:t>Complex capability splitting of UE for one scheduled cell being scheduled by multiple scheduling cells</a:t>
            </a:r>
            <a:endParaRPr lang="ja-JP" altLang="ja-JP" sz="1400" b="1" dirty="0"/>
          </a:p>
        </p:txBody>
      </p:sp>
    </p:spTree>
    <p:extLst>
      <p:ext uri="{BB962C8B-B14F-4D97-AF65-F5344CB8AC3E}">
        <p14:creationId xmlns:p14="http://schemas.microsoft.com/office/powerpoint/2010/main" val="36818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F9D1A-D575-EF72-DA8E-E6C8B03D6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3D9BC-8255-595F-419C-E76727676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NTN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C75B9E-4BDE-193E-4553-C30F69F09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10.2a: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The technical aspects affected by NTN characteristics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Initial access, including cell search and SSB periodicity</a:t>
            </a:r>
            <a:endParaRPr lang="ja-JP" altLang="ja-JP" sz="4400" b="1" dirty="0"/>
          </a:p>
          <a:p>
            <a:pPr lvl="1"/>
            <a:r>
              <a:rPr lang="en-US" altLang="ja-JP" b="1" dirty="0"/>
              <a:t>GNSS-less/resilient operation</a:t>
            </a:r>
            <a:endParaRPr lang="ja-JP" altLang="ja-JP" sz="4400" b="1" dirty="0"/>
          </a:p>
          <a:p>
            <a:pPr lvl="1"/>
            <a:r>
              <a:rPr lang="en-US" altLang="ja-JP" b="1" dirty="0"/>
              <a:t>Coverage enhancements</a:t>
            </a:r>
            <a:endParaRPr lang="ja-JP" altLang="ja-JP" sz="4400" b="1" dirty="0"/>
          </a:p>
          <a:p>
            <a:pPr lvl="1"/>
            <a:r>
              <a:rPr lang="en-US" altLang="ja-JP" b="1" dirty="0"/>
              <a:t>Positioning</a:t>
            </a:r>
            <a:endParaRPr lang="ja-JP" altLang="ja-JP" sz="4400" b="1" dirty="0"/>
          </a:p>
          <a:p>
            <a:pPr lvl="1"/>
            <a:r>
              <a:rPr lang="en-US" altLang="ja-JP" b="1" dirty="0"/>
              <a:t>NTN-TN and NTN-NTN mobility</a:t>
            </a:r>
            <a:endParaRPr lang="ja-JP" altLang="ja-JP" sz="4400" b="1" dirty="0"/>
          </a:p>
          <a:p>
            <a:pPr lvl="1"/>
            <a:r>
              <a:rPr lang="en-US" altLang="ja-JP" b="1" dirty="0"/>
              <a:t>Spectrum utilization and aggregation framework</a:t>
            </a:r>
            <a:endParaRPr lang="ja-JP" altLang="ja-JP" sz="4400" b="1" dirty="0"/>
          </a:p>
          <a:p>
            <a:pPr lvl="1"/>
            <a:r>
              <a:rPr lang="en-US" altLang="ja-JP" b="1" dirty="0"/>
              <a:t>Capacity</a:t>
            </a:r>
            <a:endParaRPr lang="ja-JP" altLang="ja-JP" sz="4400" b="1" dirty="0"/>
          </a:p>
          <a:p>
            <a:pPr lvl="1"/>
            <a:r>
              <a:rPr lang="en-US" altLang="ja-JP" b="1" dirty="0"/>
              <a:t>Large propagation delay</a:t>
            </a:r>
            <a:endParaRPr lang="ja-JP" altLang="ja-JP" sz="4400" b="1" dirty="0"/>
          </a:p>
          <a:p>
            <a:pPr lvl="1"/>
            <a:r>
              <a:rPr lang="en-US" altLang="ja-JP" b="1" dirty="0"/>
              <a:t>Large doppler shift/drift and timing drifting</a:t>
            </a:r>
            <a:endParaRPr lang="ja-JP" altLang="ja-JP" sz="4400" b="1" dirty="0"/>
          </a:p>
          <a:p>
            <a:pPr lvl="1"/>
            <a:r>
              <a:rPr lang="en-US" altLang="ja-JP" b="1" dirty="0"/>
              <a:t>Duplexing</a:t>
            </a:r>
            <a:endParaRPr lang="ja-JP" altLang="ja-JP" sz="4400" b="1" dirty="0"/>
          </a:p>
          <a:p>
            <a:pPr lvl="1"/>
            <a:r>
              <a:rPr lang="en-US" altLang="ja-JP" b="1" dirty="0"/>
              <a:t>Beamforming / beam management</a:t>
            </a:r>
            <a:endParaRPr lang="ja-JP" altLang="ja-JP" sz="4400" b="1" dirty="0"/>
          </a:p>
          <a:p>
            <a:pPr lvl="1"/>
            <a:r>
              <a:rPr lang="en-US" altLang="ja-JP" b="1" dirty="0"/>
              <a:t>TN-NTN in the same spectrum</a:t>
            </a:r>
            <a:endParaRPr lang="ja-JP" altLang="ja-JP" sz="4400" b="1" dirty="0"/>
          </a:p>
          <a:p>
            <a:pPr lvl="1"/>
            <a:r>
              <a:rPr lang="en-US" altLang="ja-JP" b="1" dirty="0"/>
              <a:t>6G NTN coexistence with IoT-NTN or NR-NTN in same beam</a:t>
            </a:r>
            <a:endParaRPr lang="ja-JP" altLang="ja-JP" sz="4400" b="1" dirty="0"/>
          </a:p>
          <a:p>
            <a:pPr lvl="1"/>
            <a:r>
              <a:rPr lang="en-US" altLang="ja-JP" b="1" dirty="0"/>
              <a:t>satellite moving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61868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2ea9713-c968-4858-9aa6-4bad09b07315}" enabled="1" method="Privileged" siteId="{6786d483-f51b-44bd-b40a-6fe409a52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1193</Words>
  <Application>Microsoft Office PowerPoint</Application>
  <PresentationFormat>ワイド画面</PresentationFormat>
  <Paragraphs>132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Remaining issues on AI11.1 - overview of 6GR air interface</vt:lpstr>
      <vt:lpstr>Scalable 6GR design</vt:lpstr>
      <vt:lpstr>Smallest maximum supported UE BW</vt:lpstr>
      <vt:lpstr>Minimum spectrum allocation</vt:lpstr>
      <vt:lpstr>MRSS</vt:lpstr>
      <vt:lpstr>SS structure</vt:lpstr>
      <vt:lpstr>BWP framework</vt:lpstr>
      <vt:lpstr>Spectrum utilization and aggregation</vt:lpstr>
      <vt:lpstr>NTN</vt:lpstr>
      <vt:lpstr>OPEX/CAPEX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Shinya Kumagai (熊谷 慎也)</dc:creator>
  <cp:lastModifiedBy>Shinya Kumagai (熊谷 慎也)</cp:lastModifiedBy>
  <cp:revision>1</cp:revision>
  <dcterms:created xsi:type="dcterms:W3CDTF">2025-10-16T05:46:18Z</dcterms:created>
  <dcterms:modified xsi:type="dcterms:W3CDTF">2025-10-16T07:50:08Z</dcterms:modified>
</cp:coreProperties>
</file>