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5">
  <p:sldMasterIdLst>
    <p:sldMasterId id="2147483648" r:id="rId1"/>
  </p:sldMasterIdLst>
  <p:notesMasterIdLst>
    <p:notesMasterId r:id="rId19"/>
  </p:notesMasterIdLst>
  <p:handoutMasterIdLst>
    <p:handoutMasterId r:id="rId20"/>
  </p:handoutMasterIdLst>
  <p:sldIdLst>
    <p:sldId id="981" r:id="rId2"/>
    <p:sldId id="982" r:id="rId3"/>
    <p:sldId id="1064" r:id="rId4"/>
    <p:sldId id="1045" r:id="rId5"/>
    <p:sldId id="1027" r:id="rId6"/>
    <p:sldId id="1067" r:id="rId7"/>
    <p:sldId id="1056" r:id="rId8"/>
    <p:sldId id="1047" r:id="rId9"/>
    <p:sldId id="1055" r:id="rId10"/>
    <p:sldId id="1065" r:id="rId11"/>
    <p:sldId id="1068" r:id="rId12"/>
    <p:sldId id="1061" r:id="rId13"/>
    <p:sldId id="1062" r:id="rId14"/>
    <p:sldId id="1063" r:id="rId15"/>
    <p:sldId id="1059" r:id="rId16"/>
    <p:sldId id="1066" r:id="rId17"/>
    <p:sldId id="364" r:id="rId1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5801" autoAdjust="0"/>
  </p:normalViewPr>
  <p:slideViewPr>
    <p:cSldViewPr snapToGrid="0">
      <p:cViewPr varScale="1">
        <p:scale>
          <a:sx n="63" d="100"/>
          <a:sy n="63" d="100"/>
        </p:scale>
        <p:origin x="844" y="52"/>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4380" y="1093862"/>
            <a:ext cx="11314633" cy="5281301"/>
          </a:xfrm>
        </p:spPr>
        <p:txBody>
          <a:bodyPr/>
          <a:lstStyle>
            <a:lvl1pPr marL="444500" indent="-444500">
              <a:defRPr sz="2400">
                <a:latin typeface="Arial" panose="020B0604020202020204" pitchFamily="34" charset="0"/>
                <a:ea typeface="微软雅黑" panose="020B0503020204020204" pitchFamily="34" charset="-122"/>
                <a:cs typeface="Arial" panose="020B0604020202020204" pitchFamily="34" charset="0"/>
              </a:defRPr>
            </a:lvl1pPr>
            <a:lvl2pPr marL="714375" indent="-177800">
              <a:defRPr sz="2000">
                <a:latin typeface="Arial" panose="020B0604020202020204" pitchFamily="34" charset="0"/>
                <a:ea typeface="微软雅黑" panose="020B0503020204020204" pitchFamily="34" charset="-122"/>
                <a:cs typeface="Arial" panose="020B0604020202020204" pitchFamily="34" charset="0"/>
              </a:defRPr>
            </a:lvl2pPr>
            <a:lvl3pPr marL="1079500" indent="-182563">
              <a:defRPr sz="18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Highlights from RAN#109 </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467315" y="499598"/>
            <a:ext cx="1491114" cy="400110"/>
          </a:xfrm>
          <a:prstGeom prst="rect">
            <a:avLst/>
          </a:prstGeom>
          <a:noFill/>
        </p:spPr>
        <p:txBody>
          <a:bodyPr wrap="none" rtlCol="0">
            <a:spAutoFit/>
          </a:bodyPr>
          <a:lstStyle/>
          <a:p>
            <a:r>
              <a:rPr lang="en-US" sz="2000" b="1" i="1" dirty="0"/>
              <a:t>R1-2506701</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AF9C7A86-4966-13E4-ABE9-B9AEF5E5AD69}"/>
              </a:ext>
            </a:extLst>
          </p:cNvPr>
          <p:cNvSpPr>
            <a:spLocks noGrp="1"/>
          </p:cNvSpPr>
          <p:nvPr>
            <p:ph idx="1"/>
          </p:nvPr>
        </p:nvSpPr>
        <p:spPr>
          <a:xfrm>
            <a:off x="446759" y="1038229"/>
            <a:ext cx="11314633" cy="5281301"/>
          </a:xfrm>
        </p:spPr>
        <p:txBody>
          <a:bodyPr/>
          <a:lstStyle/>
          <a:p>
            <a:r>
              <a:rPr lang="en-US" altLang="zh-CN" sz="2000" dirty="0"/>
              <a:t>Following points were endorsed in RP-252883 in RAN#109</a:t>
            </a:r>
          </a:p>
          <a:p>
            <a:pPr lvl="1">
              <a:spcBef>
                <a:spcPts val="600"/>
              </a:spcBef>
            </a:pPr>
            <a:r>
              <a:rPr lang="en-US" altLang="zh-CN" sz="1600" dirty="0"/>
              <a:t>For 3GPP internal evaluation, define energy efficiency as a quantitative KPI in 3GPP for both network and device</a:t>
            </a:r>
          </a:p>
          <a:p>
            <a:pPr lvl="1">
              <a:spcBef>
                <a:spcPts val="600"/>
              </a:spcBef>
            </a:pPr>
            <a:r>
              <a:rPr lang="en-US" altLang="zh-CN" sz="1600" dirty="0"/>
              <a:t>For 3GPP internal evaluation, at least empty load and partial load cases should be evaluated in 6GR study</a:t>
            </a:r>
          </a:p>
          <a:p>
            <a:pPr lvl="2"/>
            <a:r>
              <a:rPr lang="en-US" altLang="zh-CN" sz="1600" dirty="0"/>
              <a:t>Evaluate via system level simulation (SLS)</a:t>
            </a:r>
          </a:p>
          <a:p>
            <a:pPr lvl="2"/>
            <a:r>
              <a:rPr lang="en-US" altLang="zh-CN" sz="1600" dirty="0"/>
              <a:t>Other evaluation methods are not precluded when relevant </a:t>
            </a:r>
          </a:p>
          <a:p>
            <a:pPr lvl="1">
              <a:spcBef>
                <a:spcPts val="600"/>
              </a:spcBef>
            </a:pPr>
            <a:r>
              <a:rPr lang="en-US" altLang="zh-CN" sz="1600" dirty="0"/>
              <a:t>For 3GPP internal evaluation, UE/Network</a:t>
            </a:r>
            <a:r>
              <a:rPr lang="zh-CN" altLang="en-US" sz="1600" dirty="0"/>
              <a:t> </a:t>
            </a:r>
            <a:r>
              <a:rPr lang="en-US" altLang="zh-CN" sz="1600" dirty="0"/>
              <a:t>power</a:t>
            </a:r>
            <a:r>
              <a:rPr lang="zh-CN" altLang="en-US" sz="1600" dirty="0"/>
              <a:t> </a:t>
            </a:r>
            <a:r>
              <a:rPr lang="en-US" altLang="zh-CN" sz="1600" dirty="0"/>
              <a:t>model</a:t>
            </a:r>
            <a:r>
              <a:rPr lang="zh-CN" altLang="en-US" sz="1600" dirty="0"/>
              <a:t> </a:t>
            </a:r>
            <a:r>
              <a:rPr lang="en-US" altLang="zh-CN" sz="1600" dirty="0"/>
              <a:t>is</a:t>
            </a:r>
            <a:r>
              <a:rPr lang="zh-CN" altLang="en-US" sz="1600" dirty="0"/>
              <a:t> </a:t>
            </a:r>
            <a:r>
              <a:rPr lang="en-US" altLang="zh-CN" sz="1600" dirty="0"/>
              <a:t>to</a:t>
            </a:r>
            <a:r>
              <a:rPr lang="zh-CN" altLang="en-US" sz="1600" dirty="0"/>
              <a:t> </a:t>
            </a:r>
            <a:r>
              <a:rPr lang="en-US" altLang="zh-CN" sz="1600" dirty="0"/>
              <a:t>be</a:t>
            </a:r>
            <a:r>
              <a:rPr lang="zh-CN" altLang="en-US" sz="1600" dirty="0"/>
              <a:t> </a:t>
            </a:r>
            <a:r>
              <a:rPr lang="en-US" altLang="zh-CN" sz="1600" dirty="0"/>
              <a:t>discussed</a:t>
            </a:r>
            <a:r>
              <a:rPr lang="zh-CN" altLang="en-US" sz="1600" dirty="0"/>
              <a:t> </a:t>
            </a:r>
            <a:r>
              <a:rPr lang="en-US" altLang="zh-CN" sz="1600" dirty="0"/>
              <a:t>in</a:t>
            </a:r>
            <a:r>
              <a:rPr lang="zh-CN" altLang="en-US" sz="1600" dirty="0"/>
              <a:t> </a:t>
            </a:r>
            <a:r>
              <a:rPr lang="en-US" altLang="zh-CN" sz="1600" dirty="0"/>
              <a:t>RAN1</a:t>
            </a:r>
          </a:p>
          <a:p>
            <a:pPr lvl="1">
              <a:spcBef>
                <a:spcPts val="600"/>
              </a:spcBef>
            </a:pPr>
            <a:r>
              <a:rPr lang="en-US" altLang="zh-CN" sz="1600" dirty="0"/>
              <a:t>For 3GPP internal evaluation, link budget is used as the evaluation methodology for coverage when applicable</a:t>
            </a:r>
          </a:p>
          <a:p>
            <a:pPr lvl="1">
              <a:spcBef>
                <a:spcPts val="600"/>
              </a:spcBef>
            </a:pPr>
            <a:r>
              <a:rPr lang="en-US" altLang="zh-CN" sz="1600" dirty="0"/>
              <a:t>For 3GPP internal evaluation, the target for coverage is to be determined by RAN</a:t>
            </a:r>
          </a:p>
          <a:p>
            <a:pPr lvl="2"/>
            <a:r>
              <a:rPr lang="en-US" altLang="zh-CN" sz="1600" dirty="0"/>
              <a:t>FFS: Exact coverage target value(s)</a:t>
            </a:r>
          </a:p>
          <a:p>
            <a:pPr lvl="2"/>
            <a:r>
              <a:rPr lang="en-US" altLang="zh-CN" sz="1600" dirty="0"/>
              <a:t>FFS: Additional details considering control/data channel</a:t>
            </a:r>
          </a:p>
          <a:p>
            <a:pPr lvl="2"/>
            <a:endParaRPr lang="en-US" altLang="zh-CN" sz="1600" dirty="0"/>
          </a:p>
          <a:p>
            <a:pPr marL="444500" lvl="2" indent="-444500">
              <a:buBlip>
                <a:blip r:embed="rId2"/>
              </a:buBlip>
            </a:pPr>
            <a:r>
              <a:rPr lang="en-US" altLang="zh-CN" sz="2000" dirty="0"/>
              <a:t>Following points were endorsed in RP-252943 in RAN#109</a:t>
            </a:r>
          </a:p>
          <a:p>
            <a:pPr lvl="1">
              <a:spcBef>
                <a:spcPts val="600"/>
              </a:spcBef>
            </a:pPr>
            <a:r>
              <a:rPr lang="en-US" altLang="zh-CN" sz="1600" dirty="0"/>
              <a:t>For 6G Massive Communication (IoT), the minimum number of UE receive/transmit antenna is 1 for lowest-tier device</a:t>
            </a:r>
            <a:endParaRPr lang="zh-CN" altLang="zh-CN" sz="1600" dirty="0"/>
          </a:p>
          <a:p>
            <a:pPr lvl="2">
              <a:spcBef>
                <a:spcPts val="600"/>
              </a:spcBef>
            </a:pPr>
            <a:r>
              <a:rPr lang="en-US" altLang="zh-CN" sz="1400" dirty="0"/>
              <a:t>Reflect this agreement in the device type section of the TR</a:t>
            </a:r>
          </a:p>
          <a:p>
            <a:pPr lvl="1">
              <a:spcBef>
                <a:spcPts val="600"/>
              </a:spcBef>
            </a:pPr>
            <a:r>
              <a:rPr lang="en-US" altLang="zh-CN" sz="1600" dirty="0"/>
              <a:t>6GR should study the sensing modes, including TRP monostatic, TRP-TRP bistatic, TRP-UE DL, UE-TRP UL, UE-UE bistatic and UE monostatic</a:t>
            </a:r>
          </a:p>
        </p:txBody>
      </p:sp>
      <p:sp>
        <p:nvSpPr>
          <p:cNvPr id="3" name="标题 2">
            <a:extLst>
              <a:ext uri="{FF2B5EF4-FFF2-40B4-BE49-F238E27FC236}">
                <a16:creationId xmlns:a16="http://schemas.microsoft.com/office/drawing/2014/main" id="{1B63009B-F0C7-773D-CECE-9822C6625B06}"/>
              </a:ext>
            </a:extLst>
          </p:cNvPr>
          <p:cNvSpPr>
            <a:spLocks noGrp="1"/>
          </p:cNvSpPr>
          <p:nvPr>
            <p:ph type="title"/>
          </p:nvPr>
        </p:nvSpPr>
        <p:spPr/>
        <p:txBody>
          <a:bodyPr/>
          <a:lstStyle/>
          <a:p>
            <a:r>
              <a:rPr lang="en-GB" altLang="zh-CN" sz="2800" dirty="0"/>
              <a:t>RAN-level 6G study (</a:t>
            </a:r>
            <a:r>
              <a:rPr lang="en-US" altLang="zh-CN" sz="2800" dirty="0"/>
              <a:t>2/3, agreements not captured in </a:t>
            </a:r>
            <a:r>
              <a:rPr lang="en-US" altLang="zh-CN" sz="2800" dirty="0" err="1"/>
              <a:t>pCR</a:t>
            </a:r>
            <a:r>
              <a:rPr lang="zh-CN" altLang="en-US" sz="2800" dirty="0"/>
              <a:t>）</a:t>
            </a:r>
          </a:p>
        </p:txBody>
      </p:sp>
    </p:spTree>
    <p:extLst>
      <p:ext uri="{BB962C8B-B14F-4D97-AF65-F5344CB8AC3E}">
        <p14:creationId xmlns:p14="http://schemas.microsoft.com/office/powerpoint/2010/main" val="3894937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D8491F2-7A16-DCEC-2A5C-1615E568E248}"/>
              </a:ext>
            </a:extLst>
          </p:cNvPr>
          <p:cNvSpPr>
            <a:spLocks noGrp="1"/>
          </p:cNvSpPr>
          <p:nvPr>
            <p:ph idx="1"/>
          </p:nvPr>
        </p:nvSpPr>
        <p:spPr>
          <a:xfrm>
            <a:off x="446759" y="1014731"/>
            <a:ext cx="11314633" cy="5281301"/>
          </a:xfrm>
        </p:spPr>
        <p:txBody>
          <a:bodyPr/>
          <a:lstStyle/>
          <a:p>
            <a:pPr marL="444500" lvl="1" indent="-444500">
              <a:buBlip>
                <a:blip r:embed="rId2"/>
              </a:buBlip>
            </a:pPr>
            <a:r>
              <a:rPr lang="en-US" altLang="zh-CN" dirty="0"/>
              <a:t>Slides 3  and 4 were endorsed in RP-252943 in RAN#109</a:t>
            </a:r>
          </a:p>
          <a:p>
            <a:pPr marL="809625" lvl="2" indent="-444500">
              <a:buBlip>
                <a:blip r:embed="rId2"/>
              </a:buBlip>
            </a:pPr>
            <a:r>
              <a:rPr lang="en-US" altLang="zh-CN" sz="1600" dirty="0"/>
              <a:t>Side 3</a:t>
            </a:r>
          </a:p>
          <a:p>
            <a:pPr lvl="2">
              <a:spcBef>
                <a:spcPts val="600"/>
              </a:spcBef>
            </a:pPr>
            <a:r>
              <a:rPr lang="en-US" altLang="zh-CN" sz="1400" dirty="0"/>
              <a:t>For 6GR deployment scenarios focus on the following,</a:t>
            </a:r>
            <a:endParaRPr lang="de-DE" altLang="zh-CN" sz="1400" dirty="0"/>
          </a:p>
          <a:p>
            <a:pPr lvl="3">
              <a:spcBef>
                <a:spcPts val="600"/>
              </a:spcBef>
            </a:pPr>
            <a:r>
              <a:rPr lang="en-US" altLang="zh-CN" sz="1200" dirty="0"/>
              <a:t>analyze that the air interface design (aka “6GR”) to be developed during the 6G Radio Study fulfills the requirements of IMT-2030 (for the ITU process)</a:t>
            </a:r>
            <a:endParaRPr lang="de-DE" altLang="zh-CN" sz="1200" dirty="0"/>
          </a:p>
          <a:p>
            <a:pPr lvl="3">
              <a:spcBef>
                <a:spcPts val="600"/>
              </a:spcBef>
            </a:pPr>
            <a:r>
              <a:rPr lang="en-US" altLang="zh-CN" sz="1200" dirty="0"/>
              <a:t>analyze the performance of “6GR” in realistic/practical deployment scenarios and where applicable, allow comparison to 5G-Advanced </a:t>
            </a:r>
          </a:p>
          <a:p>
            <a:pPr lvl="2">
              <a:spcBef>
                <a:spcPts val="600"/>
              </a:spcBef>
            </a:pPr>
            <a:r>
              <a:rPr lang="en-US" altLang="zh-CN" sz="1400" dirty="0"/>
              <a:t>Include carrier frequency of 15 GHz for the 6G scenarios (other than rural scenario) as part of 6G study.</a:t>
            </a:r>
            <a:endParaRPr lang="de-DE" altLang="zh-CN" sz="1400" dirty="0"/>
          </a:p>
          <a:p>
            <a:pPr lvl="2">
              <a:spcBef>
                <a:spcPts val="600"/>
              </a:spcBef>
            </a:pPr>
            <a:r>
              <a:rPr lang="en-US" altLang="zh-CN" sz="1400" dirty="0"/>
              <a:t>Note: Carrier frequency of 15GHz has not been confirmed by ITU-R/WRC</a:t>
            </a:r>
          </a:p>
          <a:p>
            <a:pPr lvl="2">
              <a:spcBef>
                <a:spcPts val="600"/>
              </a:spcBef>
            </a:pPr>
            <a:endParaRPr lang="de-DE" altLang="zh-CN" sz="1400" dirty="0"/>
          </a:p>
          <a:p>
            <a:pPr marL="809625" lvl="2" indent="-444500">
              <a:buBlip>
                <a:blip r:embed="rId2"/>
              </a:buBlip>
            </a:pPr>
            <a:r>
              <a:rPr lang="en-US" altLang="zh-CN" sz="1600" dirty="0"/>
              <a:t>Slide 4</a:t>
            </a:r>
            <a:endParaRPr lang="zh-CN" altLang="en-US" sz="1600" dirty="0"/>
          </a:p>
        </p:txBody>
      </p:sp>
      <p:sp>
        <p:nvSpPr>
          <p:cNvPr id="3" name="标题 2">
            <a:extLst>
              <a:ext uri="{FF2B5EF4-FFF2-40B4-BE49-F238E27FC236}">
                <a16:creationId xmlns:a16="http://schemas.microsoft.com/office/drawing/2014/main" id="{8E2D1D94-411C-DEEA-EE5C-8EA5C0105115}"/>
              </a:ext>
            </a:extLst>
          </p:cNvPr>
          <p:cNvSpPr>
            <a:spLocks noGrp="1"/>
          </p:cNvSpPr>
          <p:nvPr>
            <p:ph type="title"/>
          </p:nvPr>
        </p:nvSpPr>
        <p:spPr/>
        <p:txBody>
          <a:bodyPr/>
          <a:lstStyle/>
          <a:p>
            <a:r>
              <a:rPr lang="en-GB" altLang="zh-CN" sz="2800" dirty="0"/>
              <a:t>RAN-level 6G study (</a:t>
            </a:r>
            <a:r>
              <a:rPr lang="en-US" altLang="zh-CN" sz="2800" dirty="0"/>
              <a:t>3/3, agreements not captured in </a:t>
            </a:r>
            <a:r>
              <a:rPr lang="en-US" altLang="zh-CN" sz="2800" dirty="0" err="1"/>
              <a:t>pCR</a:t>
            </a:r>
            <a:r>
              <a:rPr lang="zh-CN" altLang="en-US" sz="2800" dirty="0"/>
              <a:t>）</a:t>
            </a:r>
          </a:p>
        </p:txBody>
      </p:sp>
      <p:pic>
        <p:nvPicPr>
          <p:cNvPr id="6" name="图片 5">
            <a:extLst>
              <a:ext uri="{FF2B5EF4-FFF2-40B4-BE49-F238E27FC236}">
                <a16:creationId xmlns:a16="http://schemas.microsoft.com/office/drawing/2014/main" id="{9A80555E-55FB-C40F-09E9-B582D0EFE6F8}"/>
              </a:ext>
            </a:extLst>
          </p:cNvPr>
          <p:cNvPicPr>
            <a:picLocks noChangeAspect="1"/>
          </p:cNvPicPr>
          <p:nvPr/>
        </p:nvPicPr>
        <p:blipFill>
          <a:blip r:embed="rId3"/>
          <a:stretch>
            <a:fillRect/>
          </a:stretch>
        </p:blipFill>
        <p:spPr>
          <a:xfrm>
            <a:off x="1222132" y="3869019"/>
            <a:ext cx="6488723" cy="2623323"/>
          </a:xfrm>
          <a:prstGeom prst="rect">
            <a:avLst/>
          </a:prstGeom>
        </p:spPr>
      </p:pic>
    </p:spTree>
    <p:extLst>
      <p:ext uri="{BB962C8B-B14F-4D97-AF65-F5344CB8AC3E}">
        <p14:creationId xmlns:p14="http://schemas.microsoft.com/office/powerpoint/2010/main" val="17251691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919EFF0-C0BD-2BE5-630B-762AE1029070}"/>
              </a:ext>
            </a:extLst>
          </p:cNvPr>
          <p:cNvSpPr>
            <a:spLocks noGrp="1"/>
          </p:cNvSpPr>
          <p:nvPr>
            <p:ph idx="1"/>
          </p:nvPr>
        </p:nvSpPr>
        <p:spPr>
          <a:xfrm>
            <a:off x="0" y="1061713"/>
            <a:ext cx="3411415" cy="3193764"/>
          </a:xfrm>
        </p:spPr>
        <p:txBody>
          <a:bodyPr/>
          <a:lstStyle/>
          <a:p>
            <a:pPr algn="just"/>
            <a:r>
              <a:rPr lang="en-US" altLang="zh-CN" sz="1800" dirty="0"/>
              <a:t>3 proposals were endorsed and captured in the conclusion part of RP-252873</a:t>
            </a:r>
          </a:p>
          <a:p>
            <a:pPr lvl="1" algn="just"/>
            <a:r>
              <a:rPr lang="en-US" altLang="zh-CN" sz="1400" dirty="0"/>
              <a:t>It was confirmed that RAN1 will continue to study both the minimum spectrum allocation and the smallest maximum UE bandwidth. However, it is hard to purely discuss these two elements in RAN1.</a:t>
            </a:r>
          </a:p>
          <a:p>
            <a:pPr lvl="1"/>
            <a:endParaRPr lang="en-US" altLang="zh-CN" sz="1600" dirty="0"/>
          </a:p>
        </p:txBody>
      </p:sp>
      <p:sp>
        <p:nvSpPr>
          <p:cNvPr id="3" name="标题 2">
            <a:extLst>
              <a:ext uri="{FF2B5EF4-FFF2-40B4-BE49-F238E27FC236}">
                <a16:creationId xmlns:a16="http://schemas.microsoft.com/office/drawing/2014/main" id="{773A1B4E-A253-1226-4881-0A1324711D3F}"/>
              </a:ext>
            </a:extLst>
          </p:cNvPr>
          <p:cNvSpPr>
            <a:spLocks noGrp="1"/>
          </p:cNvSpPr>
          <p:nvPr>
            <p:ph type="title"/>
          </p:nvPr>
        </p:nvSpPr>
        <p:spPr/>
        <p:txBody>
          <a:bodyPr/>
          <a:lstStyle/>
          <a:p>
            <a:r>
              <a:rPr lang="en-US" altLang="zh-CN" dirty="0"/>
              <a:t>Diverse UE types – 1/3</a:t>
            </a:r>
            <a:endParaRPr lang="zh-CN" altLang="en-US" dirty="0"/>
          </a:p>
        </p:txBody>
      </p:sp>
      <p:pic>
        <p:nvPicPr>
          <p:cNvPr id="5" name="图片 4">
            <a:extLst>
              <a:ext uri="{FF2B5EF4-FFF2-40B4-BE49-F238E27FC236}">
                <a16:creationId xmlns:a16="http://schemas.microsoft.com/office/drawing/2014/main" id="{AD93EDA3-DA78-2783-9077-419B621A9ED8}"/>
              </a:ext>
            </a:extLst>
          </p:cNvPr>
          <p:cNvPicPr>
            <a:picLocks noChangeAspect="1"/>
          </p:cNvPicPr>
          <p:nvPr/>
        </p:nvPicPr>
        <p:blipFill>
          <a:blip r:embed="rId2"/>
          <a:stretch>
            <a:fillRect/>
          </a:stretch>
        </p:blipFill>
        <p:spPr>
          <a:xfrm>
            <a:off x="3490546" y="1132051"/>
            <a:ext cx="8597830" cy="4658302"/>
          </a:xfrm>
          <a:prstGeom prst="rect">
            <a:avLst/>
          </a:prstGeom>
        </p:spPr>
      </p:pic>
      <p:sp>
        <p:nvSpPr>
          <p:cNvPr id="7" name="内容占位符 1">
            <a:extLst>
              <a:ext uri="{FF2B5EF4-FFF2-40B4-BE49-F238E27FC236}">
                <a16:creationId xmlns:a16="http://schemas.microsoft.com/office/drawing/2014/main" id="{05BAC901-9196-35D3-CE36-BFD44B8DD172}"/>
              </a:ext>
            </a:extLst>
          </p:cNvPr>
          <p:cNvSpPr txBox="1">
            <a:spLocks/>
          </p:cNvSpPr>
          <p:nvPr/>
        </p:nvSpPr>
        <p:spPr bwMode="auto">
          <a:xfrm>
            <a:off x="103624" y="3914697"/>
            <a:ext cx="3307791" cy="2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444500" indent="-444500" algn="l" rtl="0" eaLnBrk="0" fontAlgn="base" hangingPunct="0">
              <a:spcBef>
                <a:spcPct val="20000"/>
              </a:spcBef>
              <a:spcAft>
                <a:spcPct val="0"/>
              </a:spcAft>
              <a:buBlip>
                <a:blip r:embed="rId3"/>
              </a:buBlip>
              <a:defRPr sz="24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714375" indent="-177800" algn="l" rtl="0" eaLnBrk="0" fontAlgn="base" hangingPunct="0">
              <a:spcBef>
                <a:spcPct val="20000"/>
              </a:spcBef>
              <a:spcAft>
                <a:spcPct val="0"/>
              </a:spcAft>
              <a:buClr>
                <a:srgbClr val="C00000"/>
              </a:buClr>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079500" indent="-182563" algn="l" rtl="0" eaLnBrk="0" fontAlgn="base" hangingPunct="0">
              <a:spcBef>
                <a:spcPct val="20000"/>
              </a:spcBef>
              <a:spcAft>
                <a:spcPct val="0"/>
              </a:spcAft>
              <a:buFont typeface="Arial" panose="020B0604020202020204" pitchFamily="34" charset="0"/>
              <a:buChar char="•"/>
              <a:defRPr sz="18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25571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1520825"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gn="just"/>
            <a:r>
              <a:rPr lang="en-US" altLang="zh-CN" sz="1800" dirty="0">
                <a:highlight>
                  <a:srgbClr val="00FFFF"/>
                </a:highlight>
              </a:rPr>
              <a:t>Chair guidance</a:t>
            </a:r>
          </a:p>
          <a:p>
            <a:pPr lvl="1" algn="just"/>
            <a:r>
              <a:rPr lang="en-US" altLang="zh-CN" sz="1400" dirty="0"/>
              <a:t>RAN1 will focus on how to support the minimum spectrum allocation, especially the case where the minimum spectrum and the smallest maximum UE bandwidth can’t match, considering that it is hard to purely discuss these two elements in RAN1</a:t>
            </a:r>
            <a:endParaRPr lang="en-US" altLang="zh-CN" sz="1400" kern="0" dirty="0"/>
          </a:p>
        </p:txBody>
      </p:sp>
    </p:spTree>
    <p:extLst>
      <p:ext uri="{BB962C8B-B14F-4D97-AF65-F5344CB8AC3E}">
        <p14:creationId xmlns:p14="http://schemas.microsoft.com/office/powerpoint/2010/main" val="2944711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AAD9C2D-52A3-BBCA-8C7D-9A81D685AE1A}"/>
              </a:ext>
            </a:extLst>
          </p:cNvPr>
          <p:cNvSpPr>
            <a:spLocks noGrp="1"/>
          </p:cNvSpPr>
          <p:nvPr>
            <p:ph idx="1"/>
          </p:nvPr>
        </p:nvSpPr>
        <p:spPr>
          <a:xfrm>
            <a:off x="439872" y="3930161"/>
            <a:ext cx="11312254" cy="2207609"/>
          </a:xfrm>
        </p:spPr>
        <p:txBody>
          <a:bodyPr/>
          <a:lstStyle/>
          <a:p>
            <a:r>
              <a:rPr lang="en-US" altLang="zh-CN" sz="2000" dirty="0"/>
              <a:t>This part will be discussed in RANP, and RAN1 will not have schedule for it in next quarter.</a:t>
            </a:r>
            <a:endParaRPr lang="zh-CN" altLang="en-US" sz="2000" dirty="0"/>
          </a:p>
        </p:txBody>
      </p:sp>
      <p:sp>
        <p:nvSpPr>
          <p:cNvPr id="3" name="标题 2">
            <a:extLst>
              <a:ext uri="{FF2B5EF4-FFF2-40B4-BE49-F238E27FC236}">
                <a16:creationId xmlns:a16="http://schemas.microsoft.com/office/drawing/2014/main" id="{6CC67E60-418B-C021-7205-EF46FE8E9B30}"/>
              </a:ext>
            </a:extLst>
          </p:cNvPr>
          <p:cNvSpPr>
            <a:spLocks noGrp="1"/>
          </p:cNvSpPr>
          <p:nvPr>
            <p:ph type="title"/>
          </p:nvPr>
        </p:nvSpPr>
        <p:spPr/>
        <p:txBody>
          <a:bodyPr/>
          <a:lstStyle/>
          <a:p>
            <a:r>
              <a:rPr lang="en-US" altLang="zh-CN" dirty="0"/>
              <a:t>Diverse UE types – 2/3</a:t>
            </a:r>
            <a:endParaRPr lang="zh-CN" altLang="en-US" dirty="0"/>
          </a:p>
        </p:txBody>
      </p:sp>
      <p:pic>
        <p:nvPicPr>
          <p:cNvPr id="5" name="图片 4">
            <a:extLst>
              <a:ext uri="{FF2B5EF4-FFF2-40B4-BE49-F238E27FC236}">
                <a16:creationId xmlns:a16="http://schemas.microsoft.com/office/drawing/2014/main" id="{6B25EC6B-CA2A-FF07-B84E-14F1316B648C}"/>
              </a:ext>
            </a:extLst>
          </p:cNvPr>
          <p:cNvPicPr>
            <a:picLocks noChangeAspect="1"/>
          </p:cNvPicPr>
          <p:nvPr/>
        </p:nvPicPr>
        <p:blipFill>
          <a:blip r:embed="rId2"/>
          <a:stretch>
            <a:fillRect/>
          </a:stretch>
        </p:blipFill>
        <p:spPr>
          <a:xfrm>
            <a:off x="439872" y="1019909"/>
            <a:ext cx="11130411" cy="2664068"/>
          </a:xfrm>
          <a:prstGeom prst="rect">
            <a:avLst/>
          </a:prstGeom>
        </p:spPr>
      </p:pic>
    </p:spTree>
    <p:extLst>
      <p:ext uri="{BB962C8B-B14F-4D97-AF65-F5344CB8AC3E}">
        <p14:creationId xmlns:p14="http://schemas.microsoft.com/office/powerpoint/2010/main" val="19774291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CB68A62-8A13-14C4-1F49-4FC315486747}"/>
              </a:ext>
            </a:extLst>
          </p:cNvPr>
          <p:cNvSpPr>
            <a:spLocks noGrp="1"/>
          </p:cNvSpPr>
          <p:nvPr>
            <p:ph idx="1"/>
          </p:nvPr>
        </p:nvSpPr>
        <p:spPr>
          <a:xfrm>
            <a:off x="444381" y="1093862"/>
            <a:ext cx="3644042" cy="5281301"/>
          </a:xfrm>
        </p:spPr>
        <p:txBody>
          <a:bodyPr/>
          <a:lstStyle/>
          <a:p>
            <a:pPr algn="just"/>
            <a:r>
              <a:rPr lang="en-US" altLang="zh-CN" sz="1800" dirty="0"/>
              <a:t>In RAN1, no intention to set dedicated schedule / agenda for discussion of the individual attributes / parameters / factors for the purpose of defining device types</a:t>
            </a:r>
          </a:p>
          <a:p>
            <a:pPr lvl="1" algn="just"/>
            <a:r>
              <a:rPr lang="en-US" altLang="zh-CN" sz="1600" dirty="0"/>
              <a:t>The individual attribute / parameter / factor will be discussed in the most appropriate available agendas of each RAN1 meeting.</a:t>
            </a:r>
          </a:p>
          <a:p>
            <a:pPr lvl="1" algn="just"/>
            <a:endParaRPr lang="en-US" altLang="zh-CN" sz="1600" dirty="0"/>
          </a:p>
          <a:p>
            <a:pPr algn="just"/>
            <a:r>
              <a:rPr lang="en-US" altLang="zh-CN" sz="1800" dirty="0"/>
              <a:t>As to how to associate this attributes / parameters / factors with device types will be left to RANP</a:t>
            </a:r>
            <a:endParaRPr lang="zh-CN" altLang="en-US" sz="1800" dirty="0"/>
          </a:p>
        </p:txBody>
      </p:sp>
      <p:sp>
        <p:nvSpPr>
          <p:cNvPr id="3" name="标题 2">
            <a:extLst>
              <a:ext uri="{FF2B5EF4-FFF2-40B4-BE49-F238E27FC236}">
                <a16:creationId xmlns:a16="http://schemas.microsoft.com/office/drawing/2014/main" id="{3F9B8AAE-0A06-138E-4060-1155A992B4E2}"/>
              </a:ext>
            </a:extLst>
          </p:cNvPr>
          <p:cNvSpPr>
            <a:spLocks noGrp="1"/>
          </p:cNvSpPr>
          <p:nvPr>
            <p:ph type="title"/>
          </p:nvPr>
        </p:nvSpPr>
        <p:spPr/>
        <p:txBody>
          <a:bodyPr/>
          <a:lstStyle/>
          <a:p>
            <a:r>
              <a:rPr lang="en-US" altLang="zh-CN" dirty="0"/>
              <a:t>Diverse UE types – 3/3</a:t>
            </a:r>
            <a:endParaRPr lang="zh-CN" altLang="en-US" dirty="0"/>
          </a:p>
        </p:txBody>
      </p:sp>
      <p:pic>
        <p:nvPicPr>
          <p:cNvPr id="5" name="图片 4">
            <a:extLst>
              <a:ext uri="{FF2B5EF4-FFF2-40B4-BE49-F238E27FC236}">
                <a16:creationId xmlns:a16="http://schemas.microsoft.com/office/drawing/2014/main" id="{56B45444-9D7E-30DC-674D-FFDCA90E02F1}"/>
              </a:ext>
            </a:extLst>
          </p:cNvPr>
          <p:cNvPicPr>
            <a:picLocks/>
          </p:cNvPicPr>
          <p:nvPr/>
        </p:nvPicPr>
        <p:blipFill>
          <a:blip r:embed="rId2"/>
          <a:srcRect r="20189"/>
          <a:stretch>
            <a:fillRect/>
          </a:stretch>
        </p:blipFill>
        <p:spPr>
          <a:xfrm>
            <a:off x="4264269" y="1093862"/>
            <a:ext cx="7640516" cy="5118543"/>
          </a:xfrm>
          <a:prstGeom prst="rect">
            <a:avLst/>
          </a:prstGeom>
        </p:spPr>
      </p:pic>
    </p:spTree>
    <p:extLst>
      <p:ext uri="{BB962C8B-B14F-4D97-AF65-F5344CB8AC3E}">
        <p14:creationId xmlns:p14="http://schemas.microsoft.com/office/powerpoint/2010/main" val="8124930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657D2277-D056-F6E6-52CE-1E24F31E49F2}"/>
              </a:ext>
            </a:extLst>
          </p:cNvPr>
          <p:cNvSpPr>
            <a:spLocks noGrp="1"/>
          </p:cNvSpPr>
          <p:nvPr>
            <p:ph idx="1"/>
          </p:nvPr>
        </p:nvSpPr>
        <p:spPr>
          <a:xfrm>
            <a:off x="83895" y="1014731"/>
            <a:ext cx="5253036" cy="5281301"/>
          </a:xfrm>
        </p:spPr>
        <p:txBody>
          <a:bodyPr/>
          <a:lstStyle/>
          <a:p>
            <a:r>
              <a:rPr lang="en-US" altLang="zh-CN" sz="2000" dirty="0"/>
              <a:t>Given the discussion in RAN#109 and the agreement captured in RP-252963 shown at the right side,</a:t>
            </a:r>
          </a:p>
          <a:p>
            <a:endParaRPr lang="en-US" altLang="zh-CN" sz="2000" dirty="0"/>
          </a:p>
          <a:p>
            <a:pPr lvl="1"/>
            <a:r>
              <a:rPr lang="en-US" altLang="zh-CN" sz="1600" dirty="0"/>
              <a:t>RAN1 will suspend the discussion on second numerology for FDD frequency, i.e., RAN1 will not discuss the two “FFS” of “for sub 6GHz” in Q4, 2025.</a:t>
            </a:r>
          </a:p>
          <a:p>
            <a:pPr lvl="1"/>
            <a:endParaRPr lang="en-US" altLang="zh-CN" sz="1600" dirty="0"/>
          </a:p>
          <a:p>
            <a:pPr lvl="1"/>
            <a:r>
              <a:rPr lang="en-US" altLang="zh-CN" sz="1600" dirty="0"/>
              <a:t>RAN1 will continue to resolve the part of “FFS: for around 15GHz”</a:t>
            </a:r>
          </a:p>
          <a:p>
            <a:pPr lvl="1"/>
            <a:endParaRPr lang="en-US" altLang="zh-CN" sz="1600" dirty="0"/>
          </a:p>
          <a:p>
            <a:pPr marL="0" indent="0">
              <a:buNone/>
            </a:pPr>
            <a:endParaRPr lang="en-US" altLang="zh-CN" dirty="0"/>
          </a:p>
        </p:txBody>
      </p:sp>
      <p:sp>
        <p:nvSpPr>
          <p:cNvPr id="3" name="标题 2">
            <a:extLst>
              <a:ext uri="{FF2B5EF4-FFF2-40B4-BE49-F238E27FC236}">
                <a16:creationId xmlns:a16="http://schemas.microsoft.com/office/drawing/2014/main" id="{DCB3F582-9B33-7A12-E8BE-FD6331ADC0E9}"/>
              </a:ext>
            </a:extLst>
          </p:cNvPr>
          <p:cNvSpPr>
            <a:spLocks noGrp="1"/>
          </p:cNvSpPr>
          <p:nvPr>
            <p:ph type="title"/>
          </p:nvPr>
        </p:nvSpPr>
        <p:spPr/>
        <p:txBody>
          <a:bodyPr/>
          <a:lstStyle/>
          <a:p>
            <a:r>
              <a:rPr lang="en-US" altLang="zh-CN" dirty="0"/>
              <a:t>Numerology and Spectrum for 6GR</a:t>
            </a:r>
            <a:endParaRPr lang="zh-CN" altLang="en-US" dirty="0"/>
          </a:p>
        </p:txBody>
      </p:sp>
      <p:pic>
        <p:nvPicPr>
          <p:cNvPr id="9" name="图片 8">
            <a:extLst>
              <a:ext uri="{FF2B5EF4-FFF2-40B4-BE49-F238E27FC236}">
                <a16:creationId xmlns:a16="http://schemas.microsoft.com/office/drawing/2014/main" id="{0B617266-3E49-7CFB-758A-AD8D28957CBC}"/>
              </a:ext>
            </a:extLst>
          </p:cNvPr>
          <p:cNvPicPr>
            <a:picLocks noChangeAspect="1"/>
          </p:cNvPicPr>
          <p:nvPr/>
        </p:nvPicPr>
        <p:blipFill>
          <a:blip r:embed="rId2"/>
          <a:stretch>
            <a:fillRect/>
          </a:stretch>
        </p:blipFill>
        <p:spPr>
          <a:xfrm>
            <a:off x="5518017" y="1014731"/>
            <a:ext cx="6590088" cy="5176519"/>
          </a:xfrm>
          <a:prstGeom prst="rect">
            <a:avLst/>
          </a:prstGeom>
        </p:spPr>
      </p:pic>
    </p:spTree>
    <p:extLst>
      <p:ext uri="{BB962C8B-B14F-4D97-AF65-F5344CB8AC3E}">
        <p14:creationId xmlns:p14="http://schemas.microsoft.com/office/powerpoint/2010/main" val="1357391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4589E10-4D43-9F6D-CD8F-FB28584EF6C2}"/>
              </a:ext>
            </a:extLst>
          </p:cNvPr>
          <p:cNvSpPr>
            <a:spLocks noGrp="1"/>
          </p:cNvSpPr>
          <p:nvPr>
            <p:ph idx="1"/>
          </p:nvPr>
        </p:nvSpPr>
        <p:spPr>
          <a:xfrm>
            <a:off x="262780" y="1093862"/>
            <a:ext cx="11680212" cy="4814569"/>
          </a:xfrm>
        </p:spPr>
        <p:txBody>
          <a:bodyPr/>
          <a:lstStyle/>
          <a:p>
            <a:r>
              <a:rPr lang="en-US" altLang="zh-CN" sz="2000" dirty="0"/>
              <a:t>RP-252060	Review of TEI before RAN#109</a:t>
            </a:r>
          </a:p>
          <a:p>
            <a:pPr lvl="1"/>
            <a:r>
              <a:rPr lang="en-US" altLang="zh-CN" sz="1800" dirty="0"/>
              <a:t>Driven by the following observations,</a:t>
            </a:r>
          </a:p>
          <a:p>
            <a:pPr lvl="2"/>
            <a:r>
              <a:rPr lang="en-GB" altLang="zh-CN" sz="1600" b="1" dirty="0"/>
              <a:t>Observation 1</a:t>
            </a:r>
            <a:r>
              <a:rPr lang="en-GB" altLang="zh-CN" sz="1600" dirty="0"/>
              <a:t>: Compared to RAN#104, a large number of TEI identifiers have been associated with many TEI CRs. More than 10 CRs is for one TEI identifier is definitely </a:t>
            </a:r>
            <a:r>
              <a:rPr lang="en-GB" altLang="zh-CN" sz="1600" b="1" dirty="0"/>
              <a:t>not small</a:t>
            </a:r>
            <a:r>
              <a:rPr lang="en-GB" altLang="zh-CN" sz="1600" dirty="0"/>
              <a:t>, and even 6-9 CRs is not a small amount. This is a significant deterioration of the situation at RAN#104 where only one TEI identifier had 7 CRs compared to RAN#100.</a:t>
            </a:r>
            <a:endParaRPr lang="zh-CN" altLang="zh-CN" sz="1600" dirty="0"/>
          </a:p>
          <a:p>
            <a:pPr lvl="2"/>
            <a:r>
              <a:rPr lang="en-GB" altLang="zh-CN" sz="1600" b="1" dirty="0"/>
              <a:t>Observation 2</a:t>
            </a:r>
            <a:r>
              <a:rPr lang="en-GB" altLang="zh-CN" sz="1600" dirty="0"/>
              <a:t>: A large number of TEI violates the rule that all work shall complete in all WGs within one cycle - and another (general) rule that all CRs shall be brought together as a package</a:t>
            </a:r>
          </a:p>
          <a:p>
            <a:pPr lvl="2"/>
            <a:endParaRPr lang="en-US" altLang="zh-CN" sz="1400" dirty="0"/>
          </a:p>
          <a:p>
            <a:pPr marL="536575" lvl="1" indent="0">
              <a:buNone/>
            </a:pPr>
            <a:r>
              <a:rPr lang="en-US" altLang="zh-CN" sz="1800" dirty="0"/>
              <a:t>	2 proposals of this contribution were endorsed.</a:t>
            </a:r>
          </a:p>
          <a:p>
            <a:pPr lvl="2"/>
            <a:r>
              <a:rPr lang="en-GB" altLang="zh-CN" sz="1600" dirty="0">
                <a:highlight>
                  <a:srgbClr val="00FF00"/>
                </a:highlight>
              </a:rPr>
              <a:t>Proposal 1: </a:t>
            </a:r>
            <a:r>
              <a:rPr lang="en-GB" altLang="zh-CN" sz="1600" dirty="0"/>
              <a:t>TSG RAN shall remind WG leadership and delegates that proper Work Items need to be defined for work that requires multiple CRs already in the first cycle, and shall police it as too many TEI identifiers are used for work that is clearly too big to be considered TEI.</a:t>
            </a:r>
          </a:p>
          <a:p>
            <a:pPr lvl="2"/>
            <a:endParaRPr lang="zh-CN" altLang="zh-CN" sz="1600" dirty="0"/>
          </a:p>
          <a:p>
            <a:pPr lvl="2"/>
            <a:r>
              <a:rPr lang="en-GB" altLang="zh-CN" sz="1600" dirty="0">
                <a:highlight>
                  <a:srgbClr val="00FF00"/>
                </a:highlight>
              </a:rPr>
              <a:t>Proposal 2: </a:t>
            </a:r>
            <a:r>
              <a:rPr lang="en-GB" altLang="zh-CN" sz="1600" dirty="0"/>
              <a:t>Proponents of TEI CRs shall explicitly check during the quarter that all relevant work is completed in all RAN WGs before asking approval from RAN plenary and RAN (TSG/WG) leadership shall police this.</a:t>
            </a:r>
            <a:endParaRPr lang="zh-CN" altLang="zh-CN" sz="1600" dirty="0"/>
          </a:p>
          <a:p>
            <a:pPr lvl="1"/>
            <a:endParaRPr lang="en-US" altLang="zh-CN" b="1" dirty="0"/>
          </a:p>
          <a:p>
            <a:pPr lvl="1"/>
            <a:endParaRPr lang="zh-CN" altLang="en-US" dirty="0"/>
          </a:p>
        </p:txBody>
      </p:sp>
      <p:sp>
        <p:nvSpPr>
          <p:cNvPr id="3" name="标题 2">
            <a:extLst>
              <a:ext uri="{FF2B5EF4-FFF2-40B4-BE49-F238E27FC236}">
                <a16:creationId xmlns:a16="http://schemas.microsoft.com/office/drawing/2014/main" id="{59F11820-5B49-24D9-79AB-4222890A05D1}"/>
              </a:ext>
            </a:extLst>
          </p:cNvPr>
          <p:cNvSpPr>
            <a:spLocks noGrp="1"/>
          </p:cNvSpPr>
          <p:nvPr>
            <p:ph type="title"/>
          </p:nvPr>
        </p:nvSpPr>
        <p:spPr/>
        <p:txBody>
          <a:bodyPr/>
          <a:lstStyle/>
          <a:p>
            <a:r>
              <a:rPr lang="en-US" altLang="zh-CN" dirty="0"/>
              <a:t>Management of TEI</a:t>
            </a:r>
            <a:endParaRPr lang="zh-CN" altLang="en-US" dirty="0"/>
          </a:p>
        </p:txBody>
      </p:sp>
    </p:spTree>
    <p:extLst>
      <p:ext uri="{BB962C8B-B14F-4D97-AF65-F5344CB8AC3E}">
        <p14:creationId xmlns:p14="http://schemas.microsoft.com/office/powerpoint/2010/main" val="2686383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9B9EB11-9E99-4C14-815A-2DB7768057F3}"/>
              </a:ext>
            </a:extLst>
          </p:cNvPr>
          <p:cNvSpPr>
            <a:spLocks noGrp="1"/>
          </p:cNvSpPr>
          <p:nvPr>
            <p:ph type="title"/>
          </p:nvPr>
        </p:nvSpPr>
        <p:spPr/>
        <p:txBody>
          <a:bodyPr/>
          <a:lstStyle/>
          <a:p>
            <a:r>
              <a:rPr lang="en-US" dirty="0"/>
              <a:t>RAN1 TU Allocation</a:t>
            </a:r>
          </a:p>
        </p:txBody>
      </p:sp>
      <p:graphicFrame>
        <p:nvGraphicFramePr>
          <p:cNvPr id="13" name="내용 개체 틀 12">
            <a:extLst>
              <a:ext uri="{FF2B5EF4-FFF2-40B4-BE49-F238E27FC236}">
                <a16:creationId xmlns:a16="http://schemas.microsoft.com/office/drawing/2014/main" id="{14E9D999-03F0-4D98-AE6C-A54DAA043209}"/>
              </a:ext>
            </a:extLst>
          </p:cNvPr>
          <p:cNvGraphicFramePr>
            <a:graphicFrameLocks noGrp="1"/>
          </p:cNvGraphicFramePr>
          <p:nvPr>
            <p:ph idx="1"/>
            <p:extLst>
              <p:ext uri="{D42A27DB-BD31-4B8C-83A1-F6EECF244321}">
                <p14:modId xmlns:p14="http://schemas.microsoft.com/office/powerpoint/2010/main" val="1334167654"/>
              </p:ext>
            </p:extLst>
          </p:nvPr>
        </p:nvGraphicFramePr>
        <p:xfrm>
          <a:off x="1039001" y="1523400"/>
          <a:ext cx="10086590" cy="3792538"/>
        </p:xfrm>
        <a:graphic>
          <a:graphicData uri="http://schemas.openxmlformats.org/drawingml/2006/table">
            <a:tbl>
              <a:tblPr/>
              <a:tblGrid>
                <a:gridCol w="2808000">
                  <a:extLst>
                    <a:ext uri="{9D8B030D-6E8A-4147-A177-3AD203B41FA5}">
                      <a16:colId xmlns:a16="http://schemas.microsoft.com/office/drawing/2014/main" val="3589043766"/>
                    </a:ext>
                  </a:extLst>
                </a:gridCol>
                <a:gridCol w="729965">
                  <a:extLst>
                    <a:ext uri="{9D8B030D-6E8A-4147-A177-3AD203B41FA5}">
                      <a16:colId xmlns:a16="http://schemas.microsoft.com/office/drawing/2014/main" val="308553882"/>
                    </a:ext>
                  </a:extLst>
                </a:gridCol>
                <a:gridCol w="726455">
                  <a:extLst>
                    <a:ext uri="{9D8B030D-6E8A-4147-A177-3AD203B41FA5}">
                      <a16:colId xmlns:a16="http://schemas.microsoft.com/office/drawing/2014/main" val="4214811062"/>
                    </a:ext>
                  </a:extLst>
                </a:gridCol>
                <a:gridCol w="726455">
                  <a:extLst>
                    <a:ext uri="{9D8B030D-6E8A-4147-A177-3AD203B41FA5}">
                      <a16:colId xmlns:a16="http://schemas.microsoft.com/office/drawing/2014/main" val="892428566"/>
                    </a:ext>
                  </a:extLst>
                </a:gridCol>
                <a:gridCol w="729965">
                  <a:extLst>
                    <a:ext uri="{9D8B030D-6E8A-4147-A177-3AD203B41FA5}">
                      <a16:colId xmlns:a16="http://schemas.microsoft.com/office/drawing/2014/main" val="429191482"/>
                    </a:ext>
                  </a:extLst>
                </a:gridCol>
                <a:gridCol w="726455">
                  <a:extLst>
                    <a:ext uri="{9D8B030D-6E8A-4147-A177-3AD203B41FA5}">
                      <a16:colId xmlns:a16="http://schemas.microsoft.com/office/drawing/2014/main" val="1025844058"/>
                    </a:ext>
                  </a:extLst>
                </a:gridCol>
                <a:gridCol w="726455">
                  <a:extLst>
                    <a:ext uri="{9D8B030D-6E8A-4147-A177-3AD203B41FA5}">
                      <a16:colId xmlns:a16="http://schemas.microsoft.com/office/drawing/2014/main" val="1921949819"/>
                    </a:ext>
                  </a:extLst>
                </a:gridCol>
                <a:gridCol w="729965">
                  <a:extLst>
                    <a:ext uri="{9D8B030D-6E8A-4147-A177-3AD203B41FA5}">
                      <a16:colId xmlns:a16="http://schemas.microsoft.com/office/drawing/2014/main" val="1347091573"/>
                    </a:ext>
                  </a:extLst>
                </a:gridCol>
                <a:gridCol w="726455">
                  <a:extLst>
                    <a:ext uri="{9D8B030D-6E8A-4147-A177-3AD203B41FA5}">
                      <a16:colId xmlns:a16="http://schemas.microsoft.com/office/drawing/2014/main" val="4114615311"/>
                    </a:ext>
                  </a:extLst>
                </a:gridCol>
                <a:gridCol w="726455">
                  <a:extLst>
                    <a:ext uri="{9D8B030D-6E8A-4147-A177-3AD203B41FA5}">
                      <a16:colId xmlns:a16="http://schemas.microsoft.com/office/drawing/2014/main" val="799275674"/>
                    </a:ext>
                  </a:extLst>
                </a:gridCol>
                <a:gridCol w="729965">
                  <a:extLst>
                    <a:ext uri="{9D8B030D-6E8A-4147-A177-3AD203B41FA5}">
                      <a16:colId xmlns:a16="http://schemas.microsoft.com/office/drawing/2014/main" val="1898700770"/>
                    </a:ext>
                  </a:extLst>
                </a:gridCol>
              </a:tblGrid>
              <a:tr h="211396">
                <a:tc rowSpan="3">
                  <a:txBody>
                    <a:bodyPr/>
                    <a:lstStyle/>
                    <a:p>
                      <a:pPr algn="l" fontAlgn="ctr"/>
                      <a:r>
                        <a:rPr lang="en-US" sz="1200" b="1" i="0" u="none" strike="noStrike">
                          <a:solidFill>
                            <a:srgbClr val="000000"/>
                          </a:solidFill>
                          <a:effectLst/>
                          <a:latin typeface="Arial" panose="020B0604020202020204" pitchFamily="34" charset="0"/>
                        </a:rPr>
                        <a:t>Rel-20 RAN1 WI/SI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Arial" panose="020B0604020202020204" pitchFamily="34" charset="0"/>
                        </a:rPr>
                        <a:t>2025.Q3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2025.Q4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2026.Q1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2026.Q3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2027.Q1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019771733"/>
                  </a:ext>
                </a:extLst>
              </a:tr>
              <a:tr h="211396">
                <a:tc v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RP#115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617937417"/>
                  </a:ext>
                </a:extLst>
              </a:tr>
              <a:tr h="211396">
                <a:tc vMerge="1">
                  <a:txBody>
                    <a:bodyPr/>
                    <a:lstStyle/>
                    <a:p>
                      <a:endParaRPr lang="en-US"/>
                    </a:p>
                  </a:txBody>
                  <a:tcPr/>
                </a:tc>
                <a:tc>
                  <a:txBody>
                    <a:bodyPr/>
                    <a:lstStyle/>
                    <a:p>
                      <a:pPr algn="ctr" fontAlgn="ctr"/>
                      <a:r>
                        <a:rPr lang="en-US" sz="1200" b="1" i="0" u="none" strike="noStrike">
                          <a:solidFill>
                            <a:srgbClr val="000000"/>
                          </a:solidFill>
                          <a:effectLst/>
                          <a:latin typeface="Arial" panose="020B0604020202020204" pitchFamily="34" charset="0"/>
                        </a:rPr>
                        <a:t>R1#122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R1#122b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R1#124b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R1#126b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461554289"/>
                  </a:ext>
                </a:extLst>
              </a:tr>
              <a:tr h="211396">
                <a:tc>
                  <a:txBody>
                    <a:bodyPr/>
                    <a:lstStyle/>
                    <a:p>
                      <a:pPr algn="l" fontAlgn="ctr"/>
                      <a:r>
                        <a:rPr lang="en-US" sz="1200" b="1" i="0" u="none" strike="noStrike">
                          <a:solidFill>
                            <a:srgbClr val="000000"/>
                          </a:solidFill>
                          <a:effectLst/>
                          <a:latin typeface="Arial" panose="020B0604020202020204" pitchFamily="34" charset="0"/>
                        </a:rPr>
                        <a:t>Nominal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517014345"/>
                  </a:ext>
                </a:extLst>
              </a:tr>
              <a:tr h="211396">
                <a:tc>
                  <a:txBody>
                    <a:bodyPr/>
                    <a:lstStyle/>
                    <a:p>
                      <a:pPr algn="l" fontAlgn="ctr"/>
                      <a:r>
                        <a:rPr lang="en-US" sz="1200" b="1" i="0" u="none" strike="noStrike">
                          <a:solidFill>
                            <a:srgbClr val="000000"/>
                          </a:solidFill>
                          <a:effectLst/>
                          <a:latin typeface="Arial" panose="020B0604020202020204" pitchFamily="34" charset="0"/>
                        </a:rPr>
                        <a:t>Additional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260758871"/>
                  </a:ext>
                </a:extLst>
              </a:tr>
              <a:tr h="211396">
                <a:tc>
                  <a:txBody>
                    <a:bodyPr/>
                    <a:lstStyle/>
                    <a:p>
                      <a:pPr algn="l" fontAlgn="b"/>
                      <a:r>
                        <a:rPr lang="en-US" sz="1200" b="1" i="0" u="none" strike="noStrike">
                          <a:solidFill>
                            <a:srgbClr val="000000"/>
                          </a:solidFill>
                          <a:effectLst/>
                          <a:latin typeface="Arial" panose="020B0604020202020204" pitchFamily="34" charset="0"/>
                        </a:rPr>
                        <a:t>Misc. impact from other WGs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768419004"/>
                  </a:ext>
                </a:extLst>
              </a:tr>
              <a:tr h="211396">
                <a:tc>
                  <a:txBody>
                    <a:bodyPr/>
                    <a:lstStyle/>
                    <a:p>
                      <a:pPr algn="l" fontAlgn="ctr"/>
                      <a:r>
                        <a:rPr lang="en-US" sz="1200" b="1" i="0" u="none" strike="noStrike" dirty="0">
                          <a:solidFill>
                            <a:srgbClr val="000000"/>
                          </a:solidFill>
                          <a:effectLst/>
                          <a:latin typeface="Arial" panose="020B0604020202020204" pitchFamily="34" charset="0"/>
                        </a:rPr>
                        <a:t>Reserved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389380559"/>
                  </a:ext>
                </a:extLst>
              </a:tr>
              <a:tr h="211396">
                <a:tc>
                  <a:txBody>
                    <a:bodyPr/>
                    <a:lstStyle/>
                    <a:p>
                      <a:pPr algn="l" fontAlgn="ctr"/>
                      <a:r>
                        <a:rPr lang="en-US" sz="1200" b="1" i="0" u="none" strike="noStrike" dirty="0">
                          <a:solidFill>
                            <a:srgbClr val="000000"/>
                          </a:solidFill>
                          <a:effectLst/>
                          <a:latin typeface="Arial" panose="020B0604020202020204" pitchFamily="34" charset="0"/>
                        </a:rPr>
                        <a:t>Rel-20 TEI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201138200"/>
                  </a:ext>
                </a:extLst>
              </a:tr>
              <a:tr h="211396">
                <a:tc>
                  <a:txBody>
                    <a:bodyPr/>
                    <a:lstStyle/>
                    <a:p>
                      <a:pPr algn="l" fontAlgn="ctr"/>
                      <a:r>
                        <a:rPr lang="en-US" sz="1200" b="1" i="0" u="none" strike="noStrike">
                          <a:solidFill>
                            <a:srgbClr val="000000"/>
                          </a:solidFill>
                          <a:effectLst/>
                          <a:latin typeface="Arial" panose="020B0604020202020204" pitchFamily="34" charset="0"/>
                        </a:rPr>
                        <a:t>AI/ML Air Interface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90953245"/>
                  </a:ext>
                </a:extLst>
              </a:tr>
              <a:tr h="211396">
                <a:tc>
                  <a:txBody>
                    <a:bodyPr/>
                    <a:lstStyle/>
                    <a:p>
                      <a:pPr algn="l" fontAlgn="ctr"/>
                      <a:r>
                        <a:rPr lang="en-US" sz="1200" b="1" i="0" u="none" strike="noStrike" dirty="0">
                          <a:solidFill>
                            <a:srgbClr val="000000"/>
                          </a:solidFill>
                          <a:effectLst/>
                          <a:latin typeface="Arial" panose="020B0604020202020204" pitchFamily="34" charset="0"/>
                        </a:rPr>
                        <a:t>A-IoT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066257700"/>
                  </a:ext>
                </a:extLst>
              </a:tr>
              <a:tr h="211396">
                <a:tc>
                  <a:txBody>
                    <a:bodyPr/>
                    <a:lstStyle/>
                    <a:p>
                      <a:pPr algn="l" fontAlgn="ctr"/>
                      <a:r>
                        <a:rPr lang="en-US" sz="1200" b="1" i="0" u="none" strike="noStrike" dirty="0">
                          <a:solidFill>
                            <a:srgbClr val="000000"/>
                          </a:solidFill>
                          <a:effectLst/>
                          <a:latin typeface="Arial" panose="020B0604020202020204" pitchFamily="34" charset="0"/>
                        </a:rPr>
                        <a:t>A-IoT (Work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29955778"/>
                  </a:ext>
                </a:extLst>
              </a:tr>
              <a:tr h="211396">
                <a:tc>
                  <a:txBody>
                    <a:bodyPr/>
                    <a:lstStyle/>
                    <a:p>
                      <a:pPr algn="l" fontAlgn="ctr"/>
                      <a:r>
                        <a:rPr lang="en-US" sz="1200" b="1" i="0" u="none" strike="noStrike" dirty="0">
                          <a:solidFill>
                            <a:srgbClr val="000000"/>
                          </a:solidFill>
                          <a:effectLst/>
                          <a:latin typeface="Arial" panose="020B0604020202020204" pitchFamily="34" charset="0"/>
                        </a:rPr>
                        <a:t>NR-MIMO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955788602"/>
                  </a:ext>
                </a:extLst>
              </a:tr>
              <a:tr h="211396">
                <a:tc>
                  <a:txBody>
                    <a:bodyPr/>
                    <a:lstStyle/>
                    <a:p>
                      <a:pPr algn="l" fontAlgn="ctr"/>
                      <a:r>
                        <a:rPr lang="en-US" sz="1200" b="1" i="0" u="none" strike="noStrike" dirty="0">
                          <a:solidFill>
                            <a:srgbClr val="000000"/>
                          </a:solidFill>
                          <a:effectLst/>
                          <a:latin typeface="Arial" panose="020B0604020202020204" pitchFamily="34" charset="0"/>
                        </a:rPr>
                        <a:t>Coverage </a:t>
                      </a:r>
                      <a:r>
                        <a:rPr lang="en-US" sz="1200" b="1" i="0" u="none" strike="noStrike" dirty="0" err="1">
                          <a:solidFill>
                            <a:srgbClr val="000000"/>
                          </a:solidFill>
                          <a:effectLst/>
                          <a:latin typeface="Arial" panose="020B0604020202020204" pitchFamily="34" charset="0"/>
                        </a:rPr>
                        <a:t>Enh</a:t>
                      </a:r>
                      <a:endParaRPr lang="en-US" sz="1200" b="1"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844801655"/>
                  </a:ext>
                </a:extLst>
              </a:tr>
              <a:tr h="211396">
                <a:tc>
                  <a:txBody>
                    <a:bodyPr/>
                    <a:lstStyle/>
                    <a:p>
                      <a:pPr algn="l" fontAlgn="ctr"/>
                      <a:r>
                        <a:rPr lang="en-US" sz="1200" b="1" i="0" u="none" strike="noStrike">
                          <a:solidFill>
                            <a:srgbClr val="000000"/>
                          </a:solidFill>
                          <a:effectLst/>
                          <a:latin typeface="Arial" panose="020B0604020202020204" pitchFamily="34" charset="0"/>
                        </a:rPr>
                        <a:t>ISAC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943212591"/>
                  </a:ext>
                </a:extLst>
              </a:tr>
              <a:tr h="211396">
                <a:tc>
                  <a:txBody>
                    <a:bodyPr/>
                    <a:lstStyle/>
                    <a:p>
                      <a:pPr algn="l" fontAlgn="ctr"/>
                      <a:r>
                        <a:rPr lang="en-US" sz="1200" b="1" i="0" u="none" strike="noStrike" dirty="0">
                          <a:solidFill>
                            <a:srgbClr val="000000"/>
                          </a:solidFill>
                          <a:effectLst/>
                          <a:latin typeface="Arial" panose="020B0604020202020204" pitchFamily="34" charset="0"/>
                        </a:rPr>
                        <a:t>NR-NTN GNSS resilient (SI, </a:t>
                      </a:r>
                      <a:r>
                        <a:rPr lang="en-US" sz="1200" b="1" i="0" u="none" strike="noStrike" dirty="0">
                          <a:solidFill>
                            <a:srgbClr val="FF0000"/>
                          </a:solidFill>
                          <a:effectLst/>
                          <a:latin typeface="Arial" panose="020B0604020202020204" pitchFamily="34" charset="0"/>
                        </a:rPr>
                        <a:t>WI – TBD</a:t>
                      </a:r>
                      <a:r>
                        <a:rPr lang="en-US" sz="12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00011106"/>
                  </a:ext>
                </a:extLst>
              </a:tr>
              <a:tr h="211396">
                <a:tc>
                  <a:txBody>
                    <a:bodyPr/>
                    <a:lstStyle/>
                    <a:p>
                      <a:pPr algn="l" fontAlgn="ctr"/>
                      <a:r>
                        <a:rPr lang="en-US" sz="1200" b="1" i="0" u="none" strike="noStrike">
                          <a:solidFill>
                            <a:srgbClr val="000000"/>
                          </a:solidFill>
                          <a:effectLst/>
                          <a:latin typeface="Arial" panose="020B0604020202020204" pitchFamily="34" charset="0"/>
                        </a:rPr>
                        <a:t>IoT-NTN (RAN2-led)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661994461"/>
                  </a:ext>
                </a:extLst>
              </a:tr>
              <a:tr h="211396">
                <a:tc>
                  <a:txBody>
                    <a:bodyPr/>
                    <a:lstStyle/>
                    <a:p>
                      <a:pPr algn="l" fontAlgn="ctr"/>
                      <a:r>
                        <a:rPr lang="en-US" sz="1200" b="1" i="0" u="none" strike="noStrike">
                          <a:solidFill>
                            <a:srgbClr val="00B0F0"/>
                          </a:solidFill>
                          <a:effectLst/>
                          <a:latin typeface="Arial" panose="020B0604020202020204" pitchFamily="34" charset="0"/>
                        </a:rPr>
                        <a:t>6G study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646079027"/>
                  </a:ext>
                </a:extLst>
              </a:tr>
              <a:tr h="198806">
                <a:tc>
                  <a:txBody>
                    <a:bodyPr/>
                    <a:lstStyle/>
                    <a:p>
                      <a:pPr algn="l" fontAlgn="ctr"/>
                      <a:r>
                        <a:rPr lang="en-US" sz="1200" b="1" i="0" u="none" strike="noStrike" dirty="0">
                          <a:solidFill>
                            <a:srgbClr val="000000"/>
                          </a:solidFill>
                          <a:effectLst/>
                          <a:latin typeface="Arial" panose="020B0604020202020204" pitchFamily="34" charset="0"/>
                        </a:rPr>
                        <a:t>Total RAN1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907800155"/>
                  </a:ext>
                </a:extLst>
              </a:tr>
            </a:tbl>
          </a:graphicData>
        </a:graphic>
      </p:graphicFrame>
      <p:sp>
        <p:nvSpPr>
          <p:cNvPr id="15" name="TextBox 14">
            <a:extLst>
              <a:ext uri="{FF2B5EF4-FFF2-40B4-BE49-F238E27FC236}">
                <a16:creationId xmlns:a16="http://schemas.microsoft.com/office/drawing/2014/main" id="{07FE7975-8843-438B-BD38-556664AC0567}"/>
              </a:ext>
            </a:extLst>
          </p:cNvPr>
          <p:cNvSpPr txBox="1"/>
          <p:nvPr/>
        </p:nvSpPr>
        <p:spPr>
          <a:xfrm>
            <a:off x="1076325" y="5550973"/>
            <a:ext cx="10039350" cy="584775"/>
          </a:xfrm>
          <a:prstGeom prst="rect">
            <a:avLst/>
          </a:prstGeom>
          <a:noFill/>
        </p:spPr>
        <p:txBody>
          <a:bodyPr wrap="square">
            <a:spAutoFit/>
          </a:bodyPr>
          <a:lstStyle/>
          <a:p>
            <a:pPr algn="l" fontAlgn="ctr"/>
            <a:r>
              <a:rPr lang="en-US" sz="1600" b="1" i="0" u="none" strike="noStrike" dirty="0">
                <a:solidFill>
                  <a:srgbClr val="000000"/>
                </a:solidFill>
                <a:effectLst/>
                <a:latin typeface="+mn-lt"/>
              </a:rPr>
              <a:t>NR-NTN GNSS resilient: TUs for 2026.Q3 and 2026.Q4 are pre-allocated for a </a:t>
            </a:r>
            <a:r>
              <a:rPr lang="en-US" sz="1600" b="1" i="0" u="sng" strike="noStrike" dirty="0">
                <a:solidFill>
                  <a:srgbClr val="000000"/>
                </a:solidFill>
                <a:effectLst/>
                <a:latin typeface="+mn-lt"/>
              </a:rPr>
              <a:t>possible</a:t>
            </a:r>
            <a:r>
              <a:rPr lang="en-US" sz="1600" b="1" i="0" u="none" strike="noStrike" dirty="0">
                <a:solidFill>
                  <a:srgbClr val="000000"/>
                </a:solidFill>
                <a:effectLst/>
                <a:latin typeface="+mn-lt"/>
              </a:rPr>
              <a:t> WI depending on the outcome of study item and decision in RAN#112</a:t>
            </a:r>
          </a:p>
        </p:txBody>
      </p:sp>
    </p:spTree>
    <p:extLst>
      <p:ext uri="{BB962C8B-B14F-4D97-AF65-F5344CB8AC3E}">
        <p14:creationId xmlns:p14="http://schemas.microsoft.com/office/powerpoint/2010/main" val="2847729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All RAN1 endorsed CRs submitted to RAN#109 were approved</a:t>
            </a:r>
          </a:p>
          <a:p>
            <a:pPr marL="0" indent="0">
              <a:buNone/>
            </a:pPr>
            <a:endParaRPr lang="en-US" dirty="0"/>
          </a:p>
          <a:p>
            <a:endParaRPr lang="en-US" dirty="0"/>
          </a:p>
          <a:p>
            <a:endParaRPr lang="en-US" dirty="0"/>
          </a:p>
        </p:txBody>
      </p:sp>
      <p:sp>
        <p:nvSpPr>
          <p:cNvPr id="3" name="제목 2"/>
          <p:cNvSpPr>
            <a:spLocks noGrp="1"/>
          </p:cNvSpPr>
          <p:nvPr>
            <p:ph type="title"/>
          </p:nvPr>
        </p:nvSpPr>
        <p:spPr/>
        <p:txBody>
          <a:bodyPr/>
          <a:lstStyle/>
          <a:p>
            <a:r>
              <a:rPr lang="en-US" dirty="0"/>
              <a:t>LTE and NR CRs / TRs / TSs</a:t>
            </a:r>
          </a:p>
        </p:txBody>
      </p:sp>
    </p:spTree>
    <p:extLst>
      <p:ext uri="{BB962C8B-B14F-4D97-AF65-F5344CB8AC3E}">
        <p14:creationId xmlns:p14="http://schemas.microsoft.com/office/powerpoint/2010/main" val="3577845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C529A23-BF21-1242-99E5-522C3B4EF094}"/>
              </a:ext>
            </a:extLst>
          </p:cNvPr>
          <p:cNvSpPr>
            <a:spLocks noGrp="1"/>
          </p:cNvSpPr>
          <p:nvPr>
            <p:ph idx="1"/>
          </p:nvPr>
        </p:nvSpPr>
        <p:spPr/>
        <p:txBody>
          <a:bodyPr/>
          <a:lstStyle/>
          <a:p>
            <a:r>
              <a:rPr lang="en-US" altLang="zh-CN" dirty="0"/>
              <a:t>RP-252912, SID update from RP-251881 for “Study on 6G Radio”</a:t>
            </a:r>
          </a:p>
          <a:p>
            <a:pPr lvl="1"/>
            <a:r>
              <a:rPr lang="en-US" altLang="zh-CN" dirty="0"/>
              <a:t>Update was made mainly for capturing the workplan for the discussion of migration options</a:t>
            </a:r>
            <a:endParaRPr lang="zh-CN" altLang="en-US" dirty="0"/>
          </a:p>
        </p:txBody>
      </p:sp>
      <p:sp>
        <p:nvSpPr>
          <p:cNvPr id="3" name="标题 2">
            <a:extLst>
              <a:ext uri="{FF2B5EF4-FFF2-40B4-BE49-F238E27FC236}">
                <a16:creationId xmlns:a16="http://schemas.microsoft.com/office/drawing/2014/main" id="{6692EB07-97E3-5506-EA6C-D7B85D76581C}"/>
              </a:ext>
            </a:extLst>
          </p:cNvPr>
          <p:cNvSpPr>
            <a:spLocks noGrp="1"/>
          </p:cNvSpPr>
          <p:nvPr>
            <p:ph type="title"/>
          </p:nvPr>
        </p:nvSpPr>
        <p:spPr/>
        <p:txBody>
          <a:bodyPr/>
          <a:lstStyle/>
          <a:p>
            <a:r>
              <a:rPr lang="en-US" altLang="zh-CN" dirty="0"/>
              <a:t>6GR SID update</a:t>
            </a:r>
            <a:endParaRPr lang="zh-CN" altLang="en-US" dirty="0"/>
          </a:p>
        </p:txBody>
      </p:sp>
      <p:pic>
        <p:nvPicPr>
          <p:cNvPr id="11" name="图片 10">
            <a:extLst>
              <a:ext uri="{FF2B5EF4-FFF2-40B4-BE49-F238E27FC236}">
                <a16:creationId xmlns:a16="http://schemas.microsoft.com/office/drawing/2014/main" id="{1E27DD78-BCD5-64A5-F7AA-604CAC311F79}"/>
              </a:ext>
            </a:extLst>
          </p:cNvPr>
          <p:cNvPicPr>
            <a:picLocks noChangeAspect="1"/>
          </p:cNvPicPr>
          <p:nvPr/>
        </p:nvPicPr>
        <p:blipFill>
          <a:blip r:embed="rId2"/>
          <a:stretch>
            <a:fillRect/>
          </a:stretch>
        </p:blipFill>
        <p:spPr>
          <a:xfrm>
            <a:off x="1376349" y="5119800"/>
            <a:ext cx="9684374" cy="1288676"/>
          </a:xfrm>
          <a:prstGeom prst="rect">
            <a:avLst/>
          </a:prstGeom>
        </p:spPr>
      </p:pic>
      <p:pic>
        <p:nvPicPr>
          <p:cNvPr id="13" name="图片 12">
            <a:extLst>
              <a:ext uri="{FF2B5EF4-FFF2-40B4-BE49-F238E27FC236}">
                <a16:creationId xmlns:a16="http://schemas.microsoft.com/office/drawing/2014/main" id="{E186B448-6B93-50C5-A7BE-426C80674B4B}"/>
              </a:ext>
            </a:extLst>
          </p:cNvPr>
          <p:cNvPicPr>
            <a:picLocks noChangeAspect="1"/>
          </p:cNvPicPr>
          <p:nvPr/>
        </p:nvPicPr>
        <p:blipFill>
          <a:blip r:embed="rId3"/>
          <a:stretch>
            <a:fillRect/>
          </a:stretch>
        </p:blipFill>
        <p:spPr>
          <a:xfrm>
            <a:off x="992798" y="1963568"/>
            <a:ext cx="7602509" cy="3077939"/>
          </a:xfrm>
          <a:prstGeom prst="rect">
            <a:avLst/>
          </a:prstGeom>
        </p:spPr>
      </p:pic>
    </p:spTree>
    <p:extLst>
      <p:ext uri="{BB962C8B-B14F-4D97-AF65-F5344CB8AC3E}">
        <p14:creationId xmlns:p14="http://schemas.microsoft.com/office/powerpoint/2010/main" val="1517729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800F2-73FA-37D8-8F95-C79862D9153A}"/>
            </a:ext>
          </a:extLst>
        </p:cNvPr>
        <p:cNvGrpSpPr/>
        <p:nvPr/>
      </p:nvGrpSpPr>
      <p:grpSpPr>
        <a:xfrm>
          <a:off x="0" y="0"/>
          <a:ext cx="0" cy="0"/>
          <a:chOff x="0" y="0"/>
          <a:chExt cx="0" cy="0"/>
        </a:xfrm>
      </p:grpSpPr>
      <p:sp>
        <p:nvSpPr>
          <p:cNvPr id="2" name="内容占位符 1">
            <a:extLst>
              <a:ext uri="{FF2B5EF4-FFF2-40B4-BE49-F238E27FC236}">
                <a16:creationId xmlns:a16="http://schemas.microsoft.com/office/drawing/2014/main" id="{890F3995-99EC-A069-084A-5E8959BF1DC2}"/>
              </a:ext>
            </a:extLst>
          </p:cNvPr>
          <p:cNvSpPr>
            <a:spLocks noGrp="1"/>
          </p:cNvSpPr>
          <p:nvPr>
            <p:ph idx="1"/>
          </p:nvPr>
        </p:nvSpPr>
        <p:spPr/>
        <p:txBody>
          <a:bodyPr/>
          <a:lstStyle/>
          <a:p>
            <a:pPr>
              <a:lnSpc>
                <a:spcPct val="115000"/>
              </a:lnSpc>
              <a:tabLst>
                <a:tab pos="57150" algn="l"/>
                <a:tab pos="1186180" algn="l"/>
                <a:tab pos="6761480" algn="r"/>
              </a:tabLst>
            </a:pPr>
            <a:r>
              <a:rPr lang="en-US" altLang="zh-CN" dirty="0"/>
              <a:t>SID update from RP-251884 to RP-252964 for adding new objective as below,</a:t>
            </a:r>
          </a:p>
        </p:txBody>
      </p:sp>
      <p:sp>
        <p:nvSpPr>
          <p:cNvPr id="3" name="标题 2">
            <a:extLst>
              <a:ext uri="{FF2B5EF4-FFF2-40B4-BE49-F238E27FC236}">
                <a16:creationId xmlns:a16="http://schemas.microsoft.com/office/drawing/2014/main" id="{59009551-53DA-1701-C97C-53E86ED00293}"/>
              </a:ext>
            </a:extLst>
          </p:cNvPr>
          <p:cNvSpPr>
            <a:spLocks noGrp="1"/>
          </p:cNvSpPr>
          <p:nvPr>
            <p:ph type="title"/>
          </p:nvPr>
        </p:nvSpPr>
        <p:spPr>
          <a:xfrm>
            <a:off x="444380" y="172086"/>
            <a:ext cx="11180270" cy="716674"/>
          </a:xfrm>
        </p:spPr>
        <p:txBody>
          <a:bodyPr/>
          <a:lstStyle/>
          <a:p>
            <a:r>
              <a:rPr lang="en-US" altLang="zh-CN" dirty="0"/>
              <a:t>Update Rel-20 WI/SI for NR with RAN1 impact</a:t>
            </a:r>
            <a:endParaRPr lang="zh-CN" altLang="en-US" dirty="0"/>
          </a:p>
        </p:txBody>
      </p:sp>
      <p:pic>
        <p:nvPicPr>
          <p:cNvPr id="16" name="图片 15">
            <a:extLst>
              <a:ext uri="{FF2B5EF4-FFF2-40B4-BE49-F238E27FC236}">
                <a16:creationId xmlns:a16="http://schemas.microsoft.com/office/drawing/2014/main" id="{17044E86-9E42-9407-F885-2829EB217BF8}"/>
              </a:ext>
            </a:extLst>
          </p:cNvPr>
          <p:cNvPicPr>
            <a:picLocks noChangeAspect="1"/>
          </p:cNvPicPr>
          <p:nvPr/>
        </p:nvPicPr>
        <p:blipFill>
          <a:blip r:embed="rId2"/>
          <a:stretch>
            <a:fillRect/>
          </a:stretch>
        </p:blipFill>
        <p:spPr>
          <a:xfrm>
            <a:off x="961146" y="1848569"/>
            <a:ext cx="10531619" cy="3915569"/>
          </a:xfrm>
          <a:prstGeom prst="rect">
            <a:avLst/>
          </a:prstGeom>
        </p:spPr>
      </p:pic>
    </p:spTree>
    <p:extLst>
      <p:ext uri="{BB962C8B-B14F-4D97-AF65-F5344CB8AC3E}">
        <p14:creationId xmlns:p14="http://schemas.microsoft.com/office/powerpoint/2010/main" val="18161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A0A32E51-5F83-4D98-8FB1-65EF786200E0}"/>
              </a:ext>
            </a:extLst>
          </p:cNvPr>
          <p:cNvSpPr>
            <a:spLocks noGrp="1"/>
          </p:cNvSpPr>
          <p:nvPr>
            <p:ph idx="1"/>
          </p:nvPr>
        </p:nvSpPr>
        <p:spPr/>
        <p:txBody>
          <a:bodyPr/>
          <a:lstStyle/>
          <a:p>
            <a:r>
              <a:rPr lang="en-US" altLang="zh-CN" sz="2000" dirty="0"/>
              <a:t>RP-252445, WID update from RP-251870 for “AI/ML for NR air interface Phase 2”</a:t>
            </a:r>
          </a:p>
          <a:p>
            <a:r>
              <a:rPr lang="en-US" altLang="zh-CN" sz="2000" dirty="0"/>
              <a:t>RP-252936, WID update from RP-251856 for “NR MIMO Phase 6”</a:t>
            </a:r>
          </a:p>
          <a:p>
            <a:r>
              <a:rPr lang="en-US" altLang="zh-CN" sz="2000" dirty="0"/>
              <a:t>RP-252894, WID update from RP-251885 for “</a:t>
            </a:r>
            <a:r>
              <a:rPr lang="en-GB" altLang="zh-CN" sz="2000" dirty="0"/>
              <a:t>Solutions for Ambient IoT (Internet of Things) in NR Phase 2</a:t>
            </a:r>
            <a:r>
              <a:rPr lang="en-US" altLang="zh-CN" sz="2000" dirty="0"/>
              <a:t>”</a:t>
            </a:r>
          </a:p>
          <a:p>
            <a:pPr lvl="1"/>
            <a:r>
              <a:rPr lang="en-US" altLang="zh-CN" sz="1600" dirty="0"/>
              <a:t>Additional RAN2 related change, triggered by RP-252059 </a:t>
            </a:r>
          </a:p>
          <a:p>
            <a:r>
              <a:rPr lang="en-US" altLang="zh-CN" sz="2000" dirty="0"/>
              <a:t>RP-252819, SID update from RP-251881 for “</a:t>
            </a:r>
            <a:r>
              <a:rPr lang="en-GB" altLang="zh-CN" sz="2000" dirty="0"/>
              <a:t>Study on Integrated Sensing And Communication (ISAC) for NR”</a:t>
            </a:r>
          </a:p>
          <a:p>
            <a:r>
              <a:rPr lang="en-US" altLang="zh-CN" sz="2000" dirty="0"/>
              <a:t>RP-252824, WID update from RP-251862 for “Coverage enhancements for NR Phase 3”</a:t>
            </a:r>
          </a:p>
          <a:p>
            <a:r>
              <a:rPr lang="en-US" altLang="zh-CN" sz="2000" dirty="0"/>
              <a:t>RP-251933, SID update from RP-251863 for “Study on GNSS (Global Navigation Satellite System)”</a:t>
            </a:r>
          </a:p>
        </p:txBody>
      </p:sp>
      <p:sp>
        <p:nvSpPr>
          <p:cNvPr id="3" name="제목 2">
            <a:extLst>
              <a:ext uri="{FF2B5EF4-FFF2-40B4-BE49-F238E27FC236}">
                <a16:creationId xmlns:a16="http://schemas.microsoft.com/office/drawing/2014/main" id="{3CDA91DE-D99C-4791-BA6C-DDAF79809198}"/>
              </a:ext>
            </a:extLst>
          </p:cNvPr>
          <p:cNvSpPr>
            <a:spLocks noGrp="1"/>
          </p:cNvSpPr>
          <p:nvPr>
            <p:ph type="title"/>
          </p:nvPr>
        </p:nvSpPr>
        <p:spPr>
          <a:xfrm>
            <a:off x="191965" y="124500"/>
            <a:ext cx="11808069" cy="716674"/>
          </a:xfrm>
        </p:spPr>
        <p:txBody>
          <a:bodyPr/>
          <a:lstStyle/>
          <a:p>
            <a:r>
              <a:rPr lang="en-US" dirty="0"/>
              <a:t>Update R20 RAN1-led SID/WID without adding RAN1 impact</a:t>
            </a:r>
          </a:p>
        </p:txBody>
      </p:sp>
    </p:spTree>
    <p:extLst>
      <p:ext uri="{BB962C8B-B14F-4D97-AF65-F5344CB8AC3E}">
        <p14:creationId xmlns:p14="http://schemas.microsoft.com/office/powerpoint/2010/main" val="3706004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247C13F-A50A-5AA8-3726-65FD8087382D}"/>
              </a:ext>
            </a:extLst>
          </p:cNvPr>
          <p:cNvSpPr>
            <a:spLocks noGrp="1"/>
          </p:cNvSpPr>
          <p:nvPr>
            <p:ph idx="1"/>
          </p:nvPr>
        </p:nvSpPr>
        <p:spPr/>
        <p:txBody>
          <a:bodyPr/>
          <a:lstStyle/>
          <a:p>
            <a:r>
              <a:rPr lang="en-US" altLang="zh-CN" sz="2000" dirty="0"/>
              <a:t>RP-252930	Revised WID: Artificial Intelligence (AI)/Machine Learning (ML) for NR air interface</a:t>
            </a:r>
            <a:endParaRPr lang="zh-CN" altLang="zh-CN" sz="2000" dirty="0"/>
          </a:p>
          <a:p>
            <a:r>
              <a:rPr lang="en-US" altLang="zh-CN" sz="2000" dirty="0"/>
              <a:t>RP-252332	Revised WID on enhancements of network energy savings for NR</a:t>
            </a:r>
          </a:p>
          <a:p>
            <a:r>
              <a:rPr lang="en-US" altLang="zh-CN" sz="2000" dirty="0"/>
              <a:t>RP-252564	Revised WID Multi-carrier enhancements for NR Phase 3</a:t>
            </a:r>
          </a:p>
          <a:p>
            <a:r>
              <a:rPr lang="en-US" altLang="zh-CN" sz="2000" dirty="0"/>
              <a:t>RP-252105	Revised WID: Solutions for Ambient IoT (Internet of Things) in NR</a:t>
            </a:r>
          </a:p>
          <a:p>
            <a:pPr marL="0" indent="0">
              <a:buNone/>
            </a:pPr>
            <a:endParaRPr lang="en-US" altLang="zh-CN" sz="2000" dirty="0"/>
          </a:p>
        </p:txBody>
      </p:sp>
      <p:sp>
        <p:nvSpPr>
          <p:cNvPr id="3" name="标题 2">
            <a:extLst>
              <a:ext uri="{FF2B5EF4-FFF2-40B4-BE49-F238E27FC236}">
                <a16:creationId xmlns:a16="http://schemas.microsoft.com/office/drawing/2014/main" id="{19E0B341-0E2C-F645-20AF-885F5A53F76E}"/>
              </a:ext>
            </a:extLst>
          </p:cNvPr>
          <p:cNvSpPr>
            <a:spLocks noGrp="1"/>
          </p:cNvSpPr>
          <p:nvPr>
            <p:ph type="title"/>
          </p:nvPr>
        </p:nvSpPr>
        <p:spPr/>
        <p:txBody>
          <a:bodyPr/>
          <a:lstStyle/>
          <a:p>
            <a:r>
              <a:rPr lang="en-US" altLang="zh-CN" dirty="0"/>
              <a:t>Update Rel-19 WI/SI for NR for regular management</a:t>
            </a:r>
            <a:endParaRPr lang="zh-CN" altLang="en-US" dirty="0"/>
          </a:p>
        </p:txBody>
      </p:sp>
    </p:spTree>
    <p:extLst>
      <p:ext uri="{BB962C8B-B14F-4D97-AF65-F5344CB8AC3E}">
        <p14:creationId xmlns:p14="http://schemas.microsoft.com/office/powerpoint/2010/main" val="1018905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FD6767A-AD57-3995-D7EB-E6337F822162}"/>
              </a:ext>
            </a:extLst>
          </p:cNvPr>
          <p:cNvSpPr>
            <a:spLocks noGrp="1"/>
          </p:cNvSpPr>
          <p:nvPr>
            <p:ph idx="1"/>
          </p:nvPr>
        </p:nvSpPr>
        <p:spPr/>
        <p:txBody>
          <a:bodyPr/>
          <a:lstStyle/>
          <a:p>
            <a:r>
              <a:rPr lang="en-US" altLang="zh-CN" sz="2000" dirty="0"/>
              <a:t>RP-251919	Reply LS to R2-2503169 on </a:t>
            </a:r>
            <a:r>
              <a:rPr lang="en-US" altLang="zh-CN" sz="2000" dirty="0" err="1"/>
              <a:t>signalling</a:t>
            </a:r>
            <a:r>
              <a:rPr lang="en-US" altLang="zh-CN" sz="2000" dirty="0"/>
              <a:t> feasibility of dataset and parameter sharing (S2-2508104; to: RAN2; cc: RAN, RAN1, RAN3, SA,	 SA3, SA5)</a:t>
            </a:r>
          </a:p>
          <a:p>
            <a:pPr lvl="1"/>
            <a:r>
              <a:rPr lang="en-GB" altLang="zh-CN" sz="1600" dirty="0"/>
              <a:t>No RAN1 action is needed</a:t>
            </a:r>
          </a:p>
          <a:p>
            <a:r>
              <a:rPr lang="en-US" altLang="zh-CN" sz="2000" dirty="0"/>
              <a:t>RP-251920	Reply LS to R2-2503169 on </a:t>
            </a:r>
            <a:r>
              <a:rPr lang="en-US" altLang="zh-CN" sz="2000" dirty="0" err="1"/>
              <a:t>signalling</a:t>
            </a:r>
            <a:r>
              <a:rPr lang="en-US" altLang="zh-CN" sz="2000" dirty="0"/>
              <a:t> feasibility of dataset and parameter sharing (S5-254083; to: RAN2; cc: RAN, SA, RAN1, RAN3, SA2, SA3)</a:t>
            </a:r>
            <a:r>
              <a:rPr lang="en-GB" altLang="zh-CN" sz="2000" dirty="0"/>
              <a:t> </a:t>
            </a:r>
          </a:p>
          <a:p>
            <a:pPr lvl="1"/>
            <a:r>
              <a:rPr lang="en-GB" altLang="zh-CN" sz="1600" dirty="0"/>
              <a:t>No RAN1 action is needed</a:t>
            </a:r>
          </a:p>
          <a:p>
            <a:endParaRPr lang="zh-CN" altLang="zh-CN" dirty="0"/>
          </a:p>
          <a:p>
            <a:endParaRPr lang="en-GB" altLang="zh-CN" dirty="0">
              <a:highlight>
                <a:srgbClr val="FFFF00"/>
              </a:highlight>
            </a:endParaRPr>
          </a:p>
          <a:p>
            <a:endParaRPr lang="zh-CN" altLang="zh-CN" dirty="0"/>
          </a:p>
          <a:p>
            <a:pPr marL="0" indent="0">
              <a:buNone/>
            </a:pPr>
            <a:r>
              <a:rPr lang="en-GB" altLang="zh-CN" dirty="0"/>
              <a:t>	</a:t>
            </a:r>
            <a:endParaRPr lang="zh-CN" altLang="en-US" dirty="0"/>
          </a:p>
        </p:txBody>
      </p:sp>
      <p:sp>
        <p:nvSpPr>
          <p:cNvPr id="3" name="标题 2">
            <a:extLst>
              <a:ext uri="{FF2B5EF4-FFF2-40B4-BE49-F238E27FC236}">
                <a16:creationId xmlns:a16="http://schemas.microsoft.com/office/drawing/2014/main" id="{8D9D551B-8676-93C7-06B0-D6DBF6DCBAC0}"/>
              </a:ext>
            </a:extLst>
          </p:cNvPr>
          <p:cNvSpPr>
            <a:spLocks noGrp="1"/>
          </p:cNvSpPr>
          <p:nvPr>
            <p:ph type="title"/>
          </p:nvPr>
        </p:nvSpPr>
        <p:spPr/>
        <p:txBody>
          <a:bodyPr/>
          <a:lstStyle/>
          <a:p>
            <a:r>
              <a:rPr lang="en-US" altLang="zh-CN" dirty="0"/>
              <a:t>RAN1 involved LS </a:t>
            </a:r>
            <a:endParaRPr lang="zh-CN" altLang="en-US" dirty="0"/>
          </a:p>
        </p:txBody>
      </p:sp>
    </p:spTree>
    <p:extLst>
      <p:ext uri="{BB962C8B-B14F-4D97-AF65-F5344CB8AC3E}">
        <p14:creationId xmlns:p14="http://schemas.microsoft.com/office/powerpoint/2010/main" val="3781338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B7259-01FB-3D21-1327-867336C9D215}"/>
            </a:ext>
          </a:extLst>
        </p:cNvPr>
        <p:cNvGrpSpPr/>
        <p:nvPr/>
      </p:nvGrpSpPr>
      <p:grpSpPr>
        <a:xfrm>
          <a:off x="0" y="0"/>
          <a:ext cx="0" cy="0"/>
          <a:chOff x="0" y="0"/>
          <a:chExt cx="0" cy="0"/>
        </a:xfrm>
      </p:grpSpPr>
      <p:sp>
        <p:nvSpPr>
          <p:cNvPr id="2" name="内容占位符 1">
            <a:extLst>
              <a:ext uri="{FF2B5EF4-FFF2-40B4-BE49-F238E27FC236}">
                <a16:creationId xmlns:a16="http://schemas.microsoft.com/office/drawing/2014/main" id="{4AAE6670-2B4E-6B35-4D5B-A79CD42F92EC}"/>
              </a:ext>
            </a:extLst>
          </p:cNvPr>
          <p:cNvSpPr>
            <a:spLocks noGrp="1"/>
          </p:cNvSpPr>
          <p:nvPr>
            <p:ph idx="1"/>
          </p:nvPr>
        </p:nvSpPr>
        <p:spPr>
          <a:xfrm>
            <a:off x="444380" y="888760"/>
            <a:ext cx="11513158" cy="5486403"/>
          </a:xfrm>
        </p:spPr>
        <p:txBody>
          <a:bodyPr>
            <a:normAutofit/>
          </a:bodyPr>
          <a:lstStyle/>
          <a:p>
            <a:pPr>
              <a:lnSpc>
                <a:spcPct val="115000"/>
              </a:lnSpc>
              <a:tabLst>
                <a:tab pos="57150" algn="l"/>
                <a:tab pos="1186180" algn="l"/>
                <a:tab pos="6761480" algn="r"/>
              </a:tabLst>
            </a:pPr>
            <a:r>
              <a:rPr lang="en-GB" altLang="zh-CN" sz="2000" dirty="0"/>
              <a:t>WID RP-252962 was approved for “Enhanced requirements for NR NTN and IoT NTN Phase 2”</a:t>
            </a:r>
          </a:p>
          <a:p>
            <a:pPr marL="742950" lvl="1" indent="-285750">
              <a:buFont typeface="Courier New" panose="02070309020205020404" pitchFamily="49" charset="0"/>
              <a:buChar char="o"/>
            </a:pPr>
            <a:r>
              <a:rPr lang="en-US" altLang="zh-CN" sz="1600" dirty="0">
                <a:latin typeface="+mn-lt"/>
              </a:rPr>
              <a:t>Whether potential RAN1 impact is doable is to be decided by June, 2026.</a:t>
            </a:r>
          </a:p>
        </p:txBody>
      </p:sp>
      <p:sp>
        <p:nvSpPr>
          <p:cNvPr id="3" name="标题 2">
            <a:extLst>
              <a:ext uri="{FF2B5EF4-FFF2-40B4-BE49-F238E27FC236}">
                <a16:creationId xmlns:a16="http://schemas.microsoft.com/office/drawing/2014/main" id="{C6583ED3-C9B4-A841-EC3E-EA46090562D0}"/>
              </a:ext>
            </a:extLst>
          </p:cNvPr>
          <p:cNvSpPr>
            <a:spLocks noGrp="1"/>
          </p:cNvSpPr>
          <p:nvPr>
            <p:ph type="title"/>
          </p:nvPr>
        </p:nvSpPr>
        <p:spPr>
          <a:xfrm>
            <a:off x="444380" y="172086"/>
            <a:ext cx="11180270" cy="716674"/>
          </a:xfrm>
        </p:spPr>
        <p:txBody>
          <a:bodyPr/>
          <a:lstStyle/>
          <a:p>
            <a:r>
              <a:rPr lang="en-US" altLang="zh-CN" dirty="0"/>
              <a:t>New Rel-20 WI/SI for NR with potential RAN1 impact</a:t>
            </a:r>
            <a:endParaRPr lang="zh-CN" altLang="en-US" dirty="0"/>
          </a:p>
        </p:txBody>
      </p:sp>
      <p:pic>
        <p:nvPicPr>
          <p:cNvPr id="5" name="图片 4">
            <a:extLst>
              <a:ext uri="{FF2B5EF4-FFF2-40B4-BE49-F238E27FC236}">
                <a16:creationId xmlns:a16="http://schemas.microsoft.com/office/drawing/2014/main" id="{BF0B6F44-B8A9-562F-5DBA-0BA69FFD0F9E}"/>
              </a:ext>
            </a:extLst>
          </p:cNvPr>
          <p:cNvPicPr>
            <a:picLocks noChangeAspect="1"/>
          </p:cNvPicPr>
          <p:nvPr/>
        </p:nvPicPr>
        <p:blipFill>
          <a:blip r:embed="rId2"/>
          <a:stretch>
            <a:fillRect/>
          </a:stretch>
        </p:blipFill>
        <p:spPr>
          <a:xfrm>
            <a:off x="1345224" y="1970356"/>
            <a:ext cx="9982410" cy="4216343"/>
          </a:xfrm>
          <a:prstGeom prst="rect">
            <a:avLst/>
          </a:prstGeom>
        </p:spPr>
      </p:pic>
    </p:spTree>
    <p:extLst>
      <p:ext uri="{BB962C8B-B14F-4D97-AF65-F5344CB8AC3E}">
        <p14:creationId xmlns:p14="http://schemas.microsoft.com/office/powerpoint/2010/main" val="3324894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F05F9D80-471B-8C93-24CA-C28A4ABD5F33}"/>
              </a:ext>
            </a:extLst>
          </p:cNvPr>
          <p:cNvSpPr>
            <a:spLocks noGrp="1"/>
          </p:cNvSpPr>
          <p:nvPr>
            <p:ph type="title"/>
          </p:nvPr>
        </p:nvSpPr>
        <p:spPr/>
        <p:txBody>
          <a:bodyPr/>
          <a:lstStyle/>
          <a:p>
            <a:r>
              <a:rPr lang="en-GB" altLang="zh-CN" dirty="0"/>
              <a:t>RAN-level 6G study (</a:t>
            </a:r>
            <a:r>
              <a:rPr lang="en-US" altLang="zh-CN" dirty="0"/>
              <a:t>1/3</a:t>
            </a:r>
            <a:r>
              <a:rPr lang="zh-CN" altLang="en-US" dirty="0"/>
              <a:t>）</a:t>
            </a:r>
          </a:p>
        </p:txBody>
      </p:sp>
      <p:sp>
        <p:nvSpPr>
          <p:cNvPr id="4" name="Rectangle 1">
            <a:extLst>
              <a:ext uri="{FF2B5EF4-FFF2-40B4-BE49-F238E27FC236}">
                <a16:creationId xmlns:a16="http://schemas.microsoft.com/office/drawing/2014/main" id="{D9D8FFCE-FFC8-E25E-2DA9-FB6D7813DF7B}"/>
              </a:ext>
            </a:extLst>
          </p:cNvPr>
          <p:cNvSpPr>
            <a:spLocks noGrp="1" noChangeArrowheads="1"/>
          </p:cNvSpPr>
          <p:nvPr>
            <p:ph idx="1"/>
          </p:nvPr>
        </p:nvSpPr>
        <p:spPr bwMode="auto">
          <a:xfrm>
            <a:off x="446759" y="1275905"/>
            <a:ext cx="11326026" cy="4007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defTabSz="914400" latinLnBrk="0">
              <a:lnSpc>
                <a:spcPct val="100000"/>
              </a:lnSpc>
              <a:buClrTx/>
              <a:buSzTx/>
              <a:tabLst/>
            </a:pPr>
            <a:r>
              <a:rPr lang="en-US" altLang="zh-CN" dirty="0"/>
              <a:t>The RAN-level study covering 6G scenarios/use cases and requirements progressed with endorsed </a:t>
            </a:r>
            <a:r>
              <a:rPr lang="en-US" altLang="zh-CN" dirty="0" err="1"/>
              <a:t>pCR</a:t>
            </a:r>
            <a:r>
              <a:rPr lang="en-US" altLang="zh-CN" dirty="0"/>
              <a:t> for TR 38.914:</a:t>
            </a:r>
          </a:p>
          <a:p>
            <a:pPr lvl="1">
              <a:buClrTx/>
            </a:pPr>
            <a:r>
              <a:rPr lang="en-US" altLang="zh-CN" dirty="0"/>
              <a:t>RP-252888, </a:t>
            </a:r>
            <a:r>
              <a:rPr lang="en-US" altLang="zh-CN" dirty="0" err="1"/>
              <a:t>pCR</a:t>
            </a:r>
            <a:r>
              <a:rPr lang="en-US" altLang="zh-CN" dirty="0"/>
              <a:t> for 38.914 on Deployment scenarios for 6G</a:t>
            </a:r>
          </a:p>
          <a:p>
            <a:pPr lvl="1">
              <a:buClrTx/>
            </a:pPr>
            <a:r>
              <a:rPr lang="en-US" altLang="zh-CN" dirty="0"/>
              <a:t>RP-252947, </a:t>
            </a:r>
            <a:r>
              <a:rPr lang="en-US" altLang="zh-CN" dirty="0" err="1"/>
              <a:t>pCR</a:t>
            </a:r>
            <a:r>
              <a:rPr lang="en-US" altLang="zh-CN" dirty="0"/>
              <a:t> for 38.914 on Key performance indicators for 6G</a:t>
            </a:r>
          </a:p>
          <a:p>
            <a:pPr lvl="1">
              <a:buClrTx/>
            </a:pPr>
            <a:r>
              <a:rPr lang="en-US" altLang="zh-CN" dirty="0"/>
              <a:t>RP-252870, </a:t>
            </a:r>
            <a:r>
              <a:rPr lang="en-US" altLang="zh-CN" dirty="0" err="1"/>
              <a:t>pCR</a:t>
            </a:r>
            <a:r>
              <a:rPr lang="en-US" altLang="zh-CN" dirty="0"/>
              <a:t> for 38.914 on Requirements for architecture and migration for 6G</a:t>
            </a:r>
          </a:p>
          <a:p>
            <a:pPr lvl="1">
              <a:buClrTx/>
            </a:pPr>
            <a:r>
              <a:rPr lang="en-US" altLang="zh-CN" dirty="0"/>
              <a:t>RP-252960, </a:t>
            </a:r>
            <a:r>
              <a:rPr lang="en-US" altLang="zh-CN" dirty="0" err="1"/>
              <a:t>pCR</a:t>
            </a:r>
            <a:r>
              <a:rPr lang="en-US" altLang="zh-CN" dirty="0"/>
              <a:t> for 38.914 on Requirements of new and existing services for 6G</a:t>
            </a:r>
          </a:p>
          <a:p>
            <a:pPr lvl="1">
              <a:buClrTx/>
            </a:pPr>
            <a:r>
              <a:rPr lang="en-US" altLang="zh-CN" dirty="0"/>
              <a:t>RP-252951, </a:t>
            </a:r>
            <a:r>
              <a:rPr lang="en-US" altLang="zh-CN" dirty="0" err="1"/>
              <a:t>pCR</a:t>
            </a:r>
            <a:r>
              <a:rPr lang="en-US" altLang="zh-CN" dirty="0"/>
              <a:t> for 38.914 on spectrum utilization requirements</a:t>
            </a:r>
          </a:p>
          <a:p>
            <a:pPr marL="0" marR="0" lvl="0" indent="0" defTabSz="914400" latinLnBrk="0">
              <a:lnSpc>
                <a:spcPct val="100000"/>
              </a:lnSpc>
              <a:buClrTx/>
              <a:buSzTx/>
              <a:buNone/>
              <a:tabLst/>
            </a:pPr>
            <a:endParaRPr lang="en-US" altLang="zh-CN" dirty="0"/>
          </a:p>
          <a:p>
            <a:r>
              <a:rPr lang="en-US" altLang="zh-CN" dirty="0"/>
              <a:t>RP-252882, TR 38.914 v0.2.0 for Study on 6G Scenarios and requirements</a:t>
            </a:r>
          </a:p>
          <a:p>
            <a:endParaRPr lang="en-US" altLang="zh-CN" dirty="0"/>
          </a:p>
        </p:txBody>
      </p:sp>
    </p:spTree>
    <p:extLst>
      <p:ext uri="{BB962C8B-B14F-4D97-AF65-F5344CB8AC3E}">
        <p14:creationId xmlns:p14="http://schemas.microsoft.com/office/powerpoint/2010/main" val="114685069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51981</TotalTime>
  <Words>1629</Words>
  <Application>Microsoft Office PowerPoint</Application>
  <PresentationFormat>Widescreen</PresentationFormat>
  <Paragraphs>290</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微软雅黑</vt:lpstr>
      <vt:lpstr>Arial</vt:lpstr>
      <vt:lpstr>Arial Black</vt:lpstr>
      <vt:lpstr>Calibri</vt:lpstr>
      <vt:lpstr>Courier New</vt:lpstr>
      <vt:lpstr>Times New Roman</vt:lpstr>
      <vt:lpstr>3gpp</vt:lpstr>
      <vt:lpstr>Highlights from RAN#109 </vt:lpstr>
      <vt:lpstr>LTE and NR CRs / TRs / TSs</vt:lpstr>
      <vt:lpstr>6GR SID update</vt:lpstr>
      <vt:lpstr>Update Rel-20 WI/SI for NR with RAN1 impact</vt:lpstr>
      <vt:lpstr>Update R20 RAN1-led SID/WID without adding RAN1 impact</vt:lpstr>
      <vt:lpstr>Update Rel-19 WI/SI for NR for regular management</vt:lpstr>
      <vt:lpstr>RAN1 involved LS </vt:lpstr>
      <vt:lpstr>New Rel-20 WI/SI for NR with potential RAN1 impact</vt:lpstr>
      <vt:lpstr>RAN-level 6G study (1/3）</vt:lpstr>
      <vt:lpstr>RAN-level 6G study (2/3, agreements not captured in pCR）</vt:lpstr>
      <vt:lpstr>RAN-level 6G study (3/3, agreements not captured in pCR）</vt:lpstr>
      <vt:lpstr>Diverse UE types – 1/3</vt:lpstr>
      <vt:lpstr>Diverse UE types – 2/3</vt:lpstr>
      <vt:lpstr>Diverse UE types – 3/3</vt:lpstr>
      <vt:lpstr>Numerology and Spectrum for 6GR</vt:lpstr>
      <vt:lpstr>Management of TEI</vt:lpstr>
      <vt:lpstr>RAN1 TU Allocation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Carolyn Taylor</cp:lastModifiedBy>
  <cp:revision>1361</cp:revision>
  <cp:lastPrinted>2016-09-15T08:31:00Z</cp:lastPrinted>
  <dcterms:created xsi:type="dcterms:W3CDTF">2009-11-27T05:15:00Z</dcterms:created>
  <dcterms:modified xsi:type="dcterms:W3CDTF">2025-09-29T07:48:22Z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