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97"/>
  </p:notesMasterIdLst>
  <p:sldIdLst>
    <p:sldId id="688" r:id="rId5"/>
    <p:sldId id="747" r:id="rId6"/>
    <p:sldId id="748" r:id="rId7"/>
    <p:sldId id="749" r:id="rId8"/>
    <p:sldId id="750" r:id="rId9"/>
    <p:sldId id="766" r:id="rId10"/>
    <p:sldId id="755" r:id="rId11"/>
    <p:sldId id="756" r:id="rId12"/>
    <p:sldId id="757" r:id="rId13"/>
    <p:sldId id="758" r:id="rId14"/>
    <p:sldId id="767" r:id="rId15"/>
    <p:sldId id="751" r:id="rId16"/>
    <p:sldId id="752" r:id="rId17"/>
    <p:sldId id="753" r:id="rId18"/>
    <p:sldId id="754" r:id="rId19"/>
    <p:sldId id="768" r:id="rId20"/>
    <p:sldId id="759" r:id="rId21"/>
    <p:sldId id="760" r:id="rId22"/>
    <p:sldId id="761" r:id="rId23"/>
    <p:sldId id="762" r:id="rId24"/>
    <p:sldId id="769" r:id="rId25"/>
    <p:sldId id="763" r:id="rId26"/>
    <p:sldId id="765" r:id="rId27"/>
    <p:sldId id="810" r:id="rId28"/>
    <p:sldId id="811" r:id="rId29"/>
    <p:sldId id="812" r:id="rId30"/>
    <p:sldId id="813" r:id="rId31"/>
    <p:sldId id="814" r:id="rId32"/>
    <p:sldId id="815" r:id="rId33"/>
    <p:sldId id="816" r:id="rId34"/>
    <p:sldId id="824" r:id="rId35"/>
    <p:sldId id="825" r:id="rId36"/>
    <p:sldId id="826" r:id="rId37"/>
    <p:sldId id="827" r:id="rId38"/>
    <p:sldId id="828" r:id="rId39"/>
    <p:sldId id="829" r:id="rId40"/>
    <p:sldId id="830" r:id="rId41"/>
    <p:sldId id="831" r:id="rId42"/>
    <p:sldId id="832" r:id="rId43"/>
    <p:sldId id="833" r:id="rId44"/>
    <p:sldId id="834" r:id="rId45"/>
    <p:sldId id="835" r:id="rId46"/>
    <p:sldId id="836" r:id="rId47"/>
    <p:sldId id="837" r:id="rId48"/>
    <p:sldId id="838" r:id="rId49"/>
    <p:sldId id="839" r:id="rId50"/>
    <p:sldId id="840" r:id="rId51"/>
    <p:sldId id="841" r:id="rId52"/>
    <p:sldId id="842" r:id="rId53"/>
    <p:sldId id="843" r:id="rId54"/>
    <p:sldId id="844" r:id="rId55"/>
    <p:sldId id="845" r:id="rId56"/>
    <p:sldId id="846" r:id="rId57"/>
    <p:sldId id="847" r:id="rId58"/>
    <p:sldId id="848" r:id="rId59"/>
    <p:sldId id="849" r:id="rId60"/>
    <p:sldId id="850" r:id="rId61"/>
    <p:sldId id="851" r:id="rId62"/>
    <p:sldId id="852" r:id="rId63"/>
    <p:sldId id="853" r:id="rId64"/>
    <p:sldId id="854" r:id="rId65"/>
    <p:sldId id="855" r:id="rId66"/>
    <p:sldId id="856" r:id="rId67"/>
    <p:sldId id="857" r:id="rId68"/>
    <p:sldId id="858" r:id="rId69"/>
    <p:sldId id="859" r:id="rId70"/>
    <p:sldId id="860" r:id="rId71"/>
    <p:sldId id="861" r:id="rId72"/>
    <p:sldId id="862" r:id="rId73"/>
    <p:sldId id="863" r:id="rId74"/>
    <p:sldId id="864" r:id="rId75"/>
    <p:sldId id="865" r:id="rId76"/>
    <p:sldId id="866" r:id="rId77"/>
    <p:sldId id="867" r:id="rId78"/>
    <p:sldId id="868" r:id="rId79"/>
    <p:sldId id="869" r:id="rId80"/>
    <p:sldId id="870" r:id="rId81"/>
    <p:sldId id="871" r:id="rId82"/>
    <p:sldId id="872" r:id="rId83"/>
    <p:sldId id="873" r:id="rId84"/>
    <p:sldId id="874" r:id="rId85"/>
    <p:sldId id="875" r:id="rId86"/>
    <p:sldId id="876" r:id="rId87"/>
    <p:sldId id="877" r:id="rId88"/>
    <p:sldId id="878" r:id="rId89"/>
    <p:sldId id="879" r:id="rId90"/>
    <p:sldId id="880" r:id="rId91"/>
    <p:sldId id="881" r:id="rId92"/>
    <p:sldId id="882" r:id="rId93"/>
    <p:sldId id="883" r:id="rId94"/>
    <p:sldId id="884" r:id="rId95"/>
    <p:sldId id="885" r:id="rId96"/>
  </p:sldIdLst>
  <p:sldSz cx="12192000" cy="6858000"/>
  <p:notesSz cx="7010400" cy="9296400"/>
  <p:custDataLst>
    <p:tags r:id="rId98"/>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000D"/>
    <a:srgbClr val="0000CC"/>
    <a:srgbClr val="FFFFFF"/>
    <a:srgbClr val="007FA3"/>
    <a:srgbClr val="A8AD00"/>
    <a:srgbClr val="FFFF66"/>
    <a:srgbClr val="AE2573"/>
    <a:srgbClr val="D45D00"/>
    <a:srgbClr val="CC990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90274" autoAdjust="0"/>
  </p:normalViewPr>
  <p:slideViewPr>
    <p:cSldViewPr snapToGrid="0">
      <p:cViewPr varScale="1">
        <p:scale>
          <a:sx n="110" d="100"/>
          <a:sy n="110" d="100"/>
        </p:scale>
        <p:origin x="1072" y="1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tableStyles" Target="tableStyle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tags" Target="tags/tag1.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970938" y="0"/>
            <a:ext cx="3037840" cy="466435"/>
          </a:xfrm>
          <a:prstGeom prst="rect">
            <a:avLst/>
          </a:prstGeom>
        </p:spPr>
        <p:txBody>
          <a:bodyPr vert="horz" lIns="91440" tIns="45720" rIns="91440" bIns="45720" rtlCol="0"/>
          <a:lstStyle>
            <a:lvl1pPr algn="r">
              <a:defRPr sz="1200"/>
            </a:lvl1pPr>
          </a:lstStyle>
          <a:p>
            <a:fld id="{A0994D22-1833-4588-B36B-A5311BFA1BAA}" type="datetimeFigureOut">
              <a:rPr kumimoji="1" lang="ja-JP" altLang="en-US" smtClean="0"/>
              <a:t>2025/5/9</a:t>
            </a:fld>
            <a:endParaRPr kumimoji="1" lang="ja-JP" altLang="en-US"/>
          </a:p>
        </p:txBody>
      </p:sp>
      <p:sp>
        <p:nvSpPr>
          <p:cNvPr id="4" name="スライド イメージ プレースホルダー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701041" y="4473892"/>
            <a:ext cx="5608320" cy="3660458"/>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829968"/>
            <a:ext cx="3037840" cy="466434"/>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970938" y="8829968"/>
            <a:ext cx="3037840" cy="466434"/>
          </a:xfrm>
          <a:prstGeom prst="rect">
            <a:avLst/>
          </a:prstGeom>
        </p:spPr>
        <p:txBody>
          <a:bodyPr vert="horz" lIns="91440" tIns="45720" rIns="91440" bIns="45720" rtlCol="0" anchor="b"/>
          <a:lstStyle>
            <a:lvl1pPr algn="r">
              <a:defRPr sz="1200"/>
            </a:lvl1pPr>
          </a:lstStyle>
          <a:p>
            <a:fld id="{8D79D2EC-77D9-41BE-BDB1-C256F5B46027}" type="slidenum">
              <a:rPr kumimoji="1" lang="ja-JP" altLang="en-US" smtClean="0"/>
              <a:t>‹#›</a:t>
            </a:fld>
            <a:endParaRPr kumimoji="1" lang="ja-JP" altLang="en-US"/>
          </a:p>
        </p:txBody>
      </p:sp>
    </p:spTree>
    <p:extLst>
      <p:ext uri="{BB962C8B-B14F-4D97-AF65-F5344CB8AC3E}">
        <p14:creationId xmlns:p14="http://schemas.microsoft.com/office/powerpoint/2010/main" val="382773863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79D2EC-77D9-41BE-BDB1-C256F5B46027}" type="slidenum">
              <a:rPr kumimoji="1" lang="ja-JP" altLang="en-US" smtClean="0"/>
              <a:t>23</a:t>
            </a:fld>
            <a:endParaRPr kumimoji="1" lang="ja-JP" altLang="en-US"/>
          </a:p>
        </p:txBody>
      </p:sp>
    </p:spTree>
    <p:extLst>
      <p:ext uri="{BB962C8B-B14F-4D97-AF65-F5344CB8AC3E}">
        <p14:creationId xmlns:p14="http://schemas.microsoft.com/office/powerpoint/2010/main" val="1915444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79D2EC-77D9-41BE-BDB1-C256F5B46027}"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34" charset="-128"/>
              <a:cs typeface="+mn-cs"/>
            </a:endParaRPr>
          </a:p>
        </p:txBody>
      </p:sp>
    </p:spTree>
    <p:extLst>
      <p:ext uri="{BB962C8B-B14F-4D97-AF65-F5344CB8AC3E}">
        <p14:creationId xmlns:p14="http://schemas.microsoft.com/office/powerpoint/2010/main" val="24376281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79D2EC-77D9-41BE-BDB1-C256F5B46027}"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34" charset="-128"/>
              <a:cs typeface="+mn-cs"/>
            </a:endParaRPr>
          </a:p>
        </p:txBody>
      </p:sp>
    </p:spTree>
    <p:extLst>
      <p:ext uri="{BB962C8B-B14F-4D97-AF65-F5344CB8AC3E}">
        <p14:creationId xmlns:p14="http://schemas.microsoft.com/office/powerpoint/2010/main" val="833004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カバーページ１（サブタイトルあり）">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0" y="2646000"/>
            <a:ext cx="12192000" cy="1008000"/>
          </a:xfrm>
        </p:spPr>
        <p:txBody>
          <a:bodyPr wrap="none" lIns="0" tIns="0" rIns="0" bIns="0" anchor="ctr" anchorCtr="1">
            <a:normAutofit/>
          </a:bodyPr>
          <a:lstStyle>
            <a:lvl1pPr algn="ctr">
              <a:defRPr sz="4400" baseline="0">
                <a:solidFill>
                  <a:srgbClr val="59574C"/>
                </a:solidFill>
                <a:latin typeface="(日本語用のフォントを使用)"/>
                <a:ea typeface="HGPｺﾞｼｯｸE" panose="020B0900000000000000" pitchFamily="50" charset="-128"/>
              </a:defRPr>
            </a:lvl1pPr>
          </a:lstStyle>
          <a:p>
            <a:r>
              <a:rPr kumimoji="1" lang="ja-JP" altLang="en-US" dirty="0"/>
              <a:t>プレゼンテーションタイトル</a:t>
            </a:r>
          </a:p>
        </p:txBody>
      </p:sp>
      <p:sp>
        <p:nvSpPr>
          <p:cNvPr id="12" name="テキスト プレースホルダー 11"/>
          <p:cNvSpPr>
            <a:spLocks noGrp="1"/>
          </p:cNvSpPr>
          <p:nvPr>
            <p:ph type="body" sz="quarter" idx="10" hasCustomPrompt="1"/>
          </p:nvPr>
        </p:nvSpPr>
        <p:spPr>
          <a:xfrm>
            <a:off x="0" y="2257200"/>
            <a:ext cx="12192000" cy="432000"/>
          </a:xfrm>
        </p:spPr>
        <p:txBody>
          <a:bodyPr lIns="0" tIns="0" rIns="0" bIns="0" anchor="ctr" anchorCtr="1">
            <a:noAutofit/>
          </a:bodyPr>
          <a:lstStyle>
            <a:lvl1pPr marL="0" indent="0" algn="ctr">
              <a:lnSpc>
                <a:spcPct val="100000"/>
              </a:lnSpc>
              <a:spcBef>
                <a:spcPts val="0"/>
              </a:spcBef>
              <a:buNone/>
              <a:defRPr sz="2800" baseline="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dirty="0"/>
              <a:t>サブタイトル</a:t>
            </a:r>
          </a:p>
        </p:txBody>
      </p:sp>
      <p:sp>
        <p:nvSpPr>
          <p:cNvPr id="14" name="テキスト プレースホルダー 13"/>
          <p:cNvSpPr>
            <a:spLocks noGrp="1"/>
          </p:cNvSpPr>
          <p:nvPr>
            <p:ph type="body" sz="quarter" idx="11" hasCustomPrompt="1"/>
          </p:nvPr>
        </p:nvSpPr>
        <p:spPr>
          <a:xfrm>
            <a:off x="3215999" y="5058000"/>
            <a:ext cx="5760000" cy="288000"/>
          </a:xfrm>
        </p:spPr>
        <p:txBody>
          <a:bodyPr anchor="ctr" anchorCtr="1">
            <a:noAutofit/>
          </a:bodyPr>
          <a:lstStyle>
            <a:lvl1pPr marL="0" indent="0" algn="ctr">
              <a:buNone/>
              <a:defRPr sz="1400" baseline="0">
                <a:latin typeface="(日本語用のフォントを使用)"/>
              </a:defRPr>
            </a:lvl1pPr>
          </a:lstStyle>
          <a:p>
            <a:pPr lvl="0"/>
            <a:r>
              <a:rPr kumimoji="1" lang="ja-JP" altLang="en-US" dirty="0"/>
              <a:t>社名</a:t>
            </a:r>
          </a:p>
        </p:txBody>
      </p:sp>
      <p:sp>
        <p:nvSpPr>
          <p:cNvPr id="16" name="テキスト プレースホルダー 15"/>
          <p:cNvSpPr>
            <a:spLocks noGrp="1"/>
          </p:cNvSpPr>
          <p:nvPr>
            <p:ph type="body" sz="quarter" idx="12" hasCustomPrompt="1"/>
          </p:nvPr>
        </p:nvSpPr>
        <p:spPr>
          <a:xfrm>
            <a:off x="3216000" y="5436000"/>
            <a:ext cx="5760000" cy="468000"/>
          </a:xfrm>
        </p:spPr>
        <p:txBody>
          <a:bodyPr anchor="ctr" anchorCtr="1">
            <a:noAutofit/>
          </a:bodyPr>
          <a:lstStyle>
            <a:lvl1pPr marL="0" indent="0" algn="ctr">
              <a:lnSpc>
                <a:spcPct val="100000"/>
              </a:lnSpc>
              <a:spcBef>
                <a:spcPts val="0"/>
              </a:spcBef>
              <a:buNone/>
              <a:defRPr sz="1400" baseline="0">
                <a:latin typeface="(日本語用のフォントを使用)"/>
              </a:defRPr>
            </a:lvl1pPr>
          </a:lstStyle>
          <a:p>
            <a:pPr lvl="0"/>
            <a:r>
              <a:rPr kumimoji="1" lang="ja-JP" altLang="en-US" dirty="0"/>
              <a:t>本部名</a:t>
            </a:r>
            <a:endParaRPr kumimoji="1" lang="en-US" altLang="ja-JP" dirty="0"/>
          </a:p>
          <a:p>
            <a:pPr lvl="0"/>
            <a:r>
              <a:rPr kumimoji="1" lang="ja-JP" altLang="en-US" dirty="0"/>
              <a:t>部門名</a:t>
            </a:r>
          </a:p>
        </p:txBody>
      </p:sp>
      <p:sp>
        <p:nvSpPr>
          <p:cNvPr id="11" name="日付プレースホルダー 10"/>
          <p:cNvSpPr>
            <a:spLocks noGrp="1"/>
          </p:cNvSpPr>
          <p:nvPr>
            <p:ph type="dt" sz="half" idx="15"/>
          </p:nvPr>
        </p:nvSpPr>
        <p:spPr>
          <a:xfrm>
            <a:off x="3215999" y="5994000"/>
            <a:ext cx="5760000" cy="288000"/>
          </a:xfrm>
        </p:spPr>
        <p:txBody>
          <a:bodyPr/>
          <a:lstStyle>
            <a:lvl1pPr algn="ctr">
              <a:defRPr sz="1400" baseline="0">
                <a:solidFill>
                  <a:schemeClr val="tx1"/>
                </a:solidFill>
                <a:latin typeface="(日本語用のフォントを使用)"/>
                <a:ea typeface="HGPｺﾞｼｯｸM" panose="020B0600000000000000" pitchFamily="50" charset="-128"/>
              </a:defRPr>
            </a:lvl1pPr>
          </a:lstStyle>
          <a:p>
            <a:fld id="{9FF72B79-7916-4951-9BFD-31C811AA9CF7}" type="datetimeFigureOut">
              <a:rPr kumimoji="1" lang="ja-JP" altLang="en-US" smtClean="0"/>
              <a:t>2025/5/9</a:t>
            </a:fld>
            <a:endParaRPr kumimoji="1" lang="ja-JP" altLang="en-US"/>
          </a:p>
        </p:txBody>
      </p:sp>
      <p:pic>
        <p:nvPicPr>
          <p:cNvPr id="9" name="図 8"/>
          <p:cNvPicPr>
            <a:picLocks noChangeAspect="1"/>
          </p:cNvPicPr>
          <p:nvPr/>
        </p:nvPicPr>
        <p:blipFill>
          <a:blip/>
          <a:stretch>
            <a:fillRect/>
          </a:stretch>
        </p:blipFill>
        <p:spPr>
          <a:xfrm>
            <a:off x="5375999" y="720000"/>
            <a:ext cx="1440000" cy="499976"/>
          </a:xfrm>
          <a:prstGeom prst="rect">
            <a:avLst/>
          </a:prstGeom>
        </p:spPr>
      </p:pic>
    </p:spTree>
    <p:extLst>
      <p:ext uri="{BB962C8B-B14F-4D97-AF65-F5344CB8AC3E}">
        <p14:creationId xmlns:p14="http://schemas.microsoft.com/office/powerpoint/2010/main" val="2934060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白紙2">
    <p:spTree>
      <p:nvGrpSpPr>
        <p:cNvPr id="1" name=""/>
        <p:cNvGrpSpPr/>
        <p:nvPr/>
      </p:nvGrpSpPr>
      <p:grpSpPr>
        <a:xfrm>
          <a:off x="0" y="0"/>
          <a:ext cx="0" cy="0"/>
          <a:chOff x="0" y="0"/>
          <a:chExt cx="0" cy="0"/>
        </a:xfrm>
      </p:grpSpPr>
      <p:sp>
        <p:nvSpPr>
          <p:cNvPr id="9" name="日付プレースホルダー 1"/>
          <p:cNvSpPr>
            <a:spLocks noGrp="1"/>
          </p:cNvSpPr>
          <p:nvPr>
            <p:ph type="dt" sz="half" idx="10"/>
          </p:nvPr>
        </p:nvSpPr>
        <p:spPr>
          <a:xfrm>
            <a:off x="252000" y="6624000"/>
            <a:ext cx="2743200" cy="216000"/>
          </a:xfrm>
        </p:spPr>
        <p:txBody>
          <a:bodyPr/>
          <a:lstStyle>
            <a:lvl1pPr>
              <a:defRPr baseline="0"/>
            </a:lvl1pPr>
          </a:lstStyle>
          <a:p>
            <a:fld id="{9FF72B79-7916-4951-9BFD-31C811AA9CF7}" type="datetimeFigureOut">
              <a:rPr kumimoji="1" lang="ja-JP" altLang="en-US" smtClean="0"/>
              <a:t>2025/5/9</a:t>
            </a:fld>
            <a:endParaRPr kumimoji="1" lang="ja-JP" altLang="en-US"/>
          </a:p>
        </p:txBody>
      </p:sp>
      <p:sp>
        <p:nvSpPr>
          <p:cNvPr id="10"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3A9878EC-98B2-4E43-8CC3-EB6EC56BD914}" type="slidenum">
              <a:rPr kumimoji="1" lang="ja-JP" altLang="en-US" smtClean="0"/>
              <a:t>‹#›</a:t>
            </a:fld>
            <a:endParaRPr kumimoji="1" lang="ja-JP" altLang="en-US"/>
          </a:p>
        </p:txBody>
      </p:sp>
      <p:sp>
        <p:nvSpPr>
          <p:cNvPr id="11" name="フッター プレースホルダー 3"/>
          <p:cNvSpPr>
            <a:spLocks noGrp="1"/>
          </p:cNvSpPr>
          <p:nvPr>
            <p:ph type="ftr" sz="quarter" idx="11"/>
          </p:nvPr>
        </p:nvSpPr>
        <p:spPr>
          <a:xfrm>
            <a:off x="9529820" y="6602210"/>
            <a:ext cx="1746503" cy="252000"/>
          </a:xfrm>
        </p:spPr>
        <p:txBody>
          <a:bodyPr/>
          <a:lstStyle/>
          <a:p>
            <a:endParaRPr kumimoji="1" lang="ja-JP" altLang="en-US"/>
          </a:p>
        </p:txBody>
      </p:sp>
    </p:spTree>
    <p:extLst>
      <p:ext uri="{BB962C8B-B14F-4D97-AF65-F5344CB8AC3E}">
        <p14:creationId xmlns:p14="http://schemas.microsoft.com/office/powerpoint/2010/main" val="2901656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11" name="日付プレースホルダー 1"/>
          <p:cNvSpPr>
            <a:spLocks noGrp="1"/>
          </p:cNvSpPr>
          <p:nvPr>
            <p:ph type="dt" sz="half" idx="10"/>
          </p:nvPr>
        </p:nvSpPr>
        <p:spPr>
          <a:xfrm>
            <a:off x="252000" y="6624000"/>
            <a:ext cx="2743200" cy="216000"/>
          </a:xfrm>
        </p:spPr>
        <p:txBody>
          <a:bodyPr/>
          <a:lstStyle>
            <a:lvl1pPr>
              <a:defRPr baseline="0"/>
            </a:lvl1pPr>
          </a:lstStyle>
          <a:p>
            <a:fld id="{9FF72B79-7916-4951-9BFD-31C811AA9CF7}" type="datetimeFigureOut">
              <a:rPr kumimoji="1" lang="ja-JP" altLang="en-US" smtClean="0"/>
              <a:t>2025/5/9</a:t>
            </a:fld>
            <a:endParaRPr kumimoji="1" lang="ja-JP" altLang="en-US"/>
          </a:p>
        </p:txBody>
      </p:sp>
      <p:sp>
        <p:nvSpPr>
          <p:cNvPr id="12"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3A9878EC-98B2-4E43-8CC3-EB6EC56BD914}" type="slidenum">
              <a:rPr kumimoji="1" lang="ja-JP" altLang="en-US" smtClean="0"/>
              <a:t>‹#›</a:t>
            </a:fld>
            <a:endParaRPr kumimoji="1" lang="ja-JP" altLang="en-US"/>
          </a:p>
        </p:txBody>
      </p:sp>
      <p:sp>
        <p:nvSpPr>
          <p:cNvPr id="13" name="フッター プレースホルダー 3"/>
          <p:cNvSpPr>
            <a:spLocks noGrp="1"/>
          </p:cNvSpPr>
          <p:nvPr>
            <p:ph type="ftr" sz="quarter" idx="11"/>
          </p:nvPr>
        </p:nvSpPr>
        <p:spPr>
          <a:xfrm>
            <a:off x="9529820" y="6602210"/>
            <a:ext cx="1746503" cy="252000"/>
          </a:xfrm>
        </p:spPr>
        <p:txBody>
          <a:bodyPr/>
          <a:lstStyle/>
          <a:p>
            <a:endParaRPr kumimoji="1" lang="ja-JP" altLang="en-US"/>
          </a:p>
        </p:txBody>
      </p:sp>
    </p:spTree>
    <p:extLst>
      <p:ext uri="{BB962C8B-B14F-4D97-AF65-F5344CB8AC3E}">
        <p14:creationId xmlns:p14="http://schemas.microsoft.com/office/powerpoint/2010/main" val="27939885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図を追加</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8" name="日付プレースホルダー 1"/>
          <p:cNvSpPr>
            <a:spLocks noGrp="1"/>
          </p:cNvSpPr>
          <p:nvPr>
            <p:ph type="dt" sz="half" idx="10"/>
          </p:nvPr>
        </p:nvSpPr>
        <p:spPr>
          <a:xfrm>
            <a:off x="252000" y="6624000"/>
            <a:ext cx="2743200" cy="216000"/>
          </a:xfrm>
        </p:spPr>
        <p:txBody>
          <a:bodyPr/>
          <a:lstStyle>
            <a:lvl1pPr>
              <a:defRPr baseline="0"/>
            </a:lvl1pPr>
          </a:lstStyle>
          <a:p>
            <a:fld id="{9FF72B79-7916-4951-9BFD-31C811AA9CF7}" type="datetimeFigureOut">
              <a:rPr kumimoji="1" lang="ja-JP" altLang="en-US" smtClean="0"/>
              <a:t>2025/5/9</a:t>
            </a:fld>
            <a:endParaRPr kumimoji="1" lang="ja-JP" altLang="en-US"/>
          </a:p>
        </p:txBody>
      </p:sp>
      <p:sp>
        <p:nvSpPr>
          <p:cNvPr id="9" name="スライド番号プレースホルダー 3"/>
          <p:cNvSpPr>
            <a:spLocks noGrp="1"/>
          </p:cNvSpPr>
          <p:nvPr>
            <p:ph type="sldNum" sz="quarter" idx="12"/>
          </p:nvPr>
        </p:nvSpPr>
        <p:spPr>
          <a:xfrm>
            <a:off x="11379600" y="6624000"/>
            <a:ext cx="540000" cy="216000"/>
          </a:xfrm>
        </p:spPr>
        <p:txBody>
          <a:bodyPr/>
          <a:lstStyle/>
          <a:p>
            <a:fld id="{3A9878EC-98B2-4E43-8CC3-EB6EC56BD914}" type="slidenum">
              <a:rPr kumimoji="1" lang="ja-JP" altLang="en-US" smtClean="0"/>
              <a:t>‹#›</a:t>
            </a:fld>
            <a:endParaRPr kumimoji="1" lang="ja-JP" altLang="en-US"/>
          </a:p>
        </p:txBody>
      </p:sp>
      <p:sp>
        <p:nvSpPr>
          <p:cNvPr id="10" name="フッター プレースホルダー 3"/>
          <p:cNvSpPr>
            <a:spLocks noGrp="1"/>
          </p:cNvSpPr>
          <p:nvPr>
            <p:ph type="ftr" sz="quarter" idx="11"/>
          </p:nvPr>
        </p:nvSpPr>
        <p:spPr>
          <a:xfrm>
            <a:off x="9529820" y="6602210"/>
            <a:ext cx="1746503" cy="252000"/>
          </a:xfrm>
        </p:spPr>
        <p:txBody>
          <a:bodyPr/>
          <a:lstStyle/>
          <a:p>
            <a:endParaRPr kumimoji="1" lang="ja-JP" altLang="en-US"/>
          </a:p>
        </p:txBody>
      </p:sp>
    </p:spTree>
    <p:extLst>
      <p:ext uri="{BB962C8B-B14F-4D97-AF65-F5344CB8AC3E}">
        <p14:creationId xmlns:p14="http://schemas.microsoft.com/office/powerpoint/2010/main" val="1056391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カバーページ２（サブタイトルなし）">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0" y="2646000"/>
            <a:ext cx="12192000" cy="1008000"/>
          </a:xfrm>
        </p:spPr>
        <p:txBody>
          <a:bodyPr wrap="none" lIns="0" tIns="0" rIns="0" bIns="0" anchor="ctr" anchorCtr="1">
            <a:normAutofit/>
          </a:bodyPr>
          <a:lstStyle>
            <a:lvl1pPr algn="ctr">
              <a:defRPr sz="4400" baseline="0">
                <a:solidFill>
                  <a:srgbClr val="59574C"/>
                </a:solidFill>
                <a:latin typeface="(日本語用のフォントを使用)"/>
                <a:ea typeface="HGPｺﾞｼｯｸE" panose="020B0900000000000000" pitchFamily="50" charset="-128"/>
              </a:defRPr>
            </a:lvl1pPr>
          </a:lstStyle>
          <a:p>
            <a:r>
              <a:rPr kumimoji="1" lang="ja-JP" altLang="en-US" dirty="0"/>
              <a:t>プレゼンテーションタイトル</a:t>
            </a:r>
          </a:p>
        </p:txBody>
      </p:sp>
      <p:sp>
        <p:nvSpPr>
          <p:cNvPr id="14" name="テキスト プレースホルダー 13"/>
          <p:cNvSpPr>
            <a:spLocks noGrp="1"/>
          </p:cNvSpPr>
          <p:nvPr>
            <p:ph type="body" sz="quarter" idx="11" hasCustomPrompt="1"/>
          </p:nvPr>
        </p:nvSpPr>
        <p:spPr>
          <a:xfrm>
            <a:off x="3215999" y="5058000"/>
            <a:ext cx="5760000" cy="288000"/>
          </a:xfrm>
        </p:spPr>
        <p:txBody>
          <a:bodyPr anchor="ctr" anchorCtr="1">
            <a:noAutofit/>
          </a:bodyPr>
          <a:lstStyle>
            <a:lvl1pPr marL="0" indent="0" algn="ctr">
              <a:buNone/>
              <a:defRPr sz="1400" baseline="0">
                <a:latin typeface="(日本語用のフォントを使用)"/>
              </a:defRPr>
            </a:lvl1pPr>
          </a:lstStyle>
          <a:p>
            <a:pPr lvl="0"/>
            <a:r>
              <a:rPr kumimoji="1" lang="ja-JP" altLang="en-US" dirty="0"/>
              <a:t>社名</a:t>
            </a:r>
          </a:p>
        </p:txBody>
      </p:sp>
      <p:sp>
        <p:nvSpPr>
          <p:cNvPr id="16" name="テキスト プレースホルダー 15"/>
          <p:cNvSpPr>
            <a:spLocks noGrp="1"/>
          </p:cNvSpPr>
          <p:nvPr>
            <p:ph type="body" sz="quarter" idx="12" hasCustomPrompt="1"/>
          </p:nvPr>
        </p:nvSpPr>
        <p:spPr>
          <a:xfrm>
            <a:off x="3216000" y="5436000"/>
            <a:ext cx="5760000" cy="468000"/>
          </a:xfrm>
        </p:spPr>
        <p:txBody>
          <a:bodyPr anchor="ctr" anchorCtr="1">
            <a:noAutofit/>
          </a:bodyPr>
          <a:lstStyle>
            <a:lvl1pPr marL="0" indent="0" algn="ctr">
              <a:lnSpc>
                <a:spcPct val="100000"/>
              </a:lnSpc>
              <a:spcBef>
                <a:spcPts val="0"/>
              </a:spcBef>
              <a:buNone/>
              <a:defRPr sz="1400" baseline="0">
                <a:latin typeface="(日本語用のフォントを使用)"/>
              </a:defRPr>
            </a:lvl1pPr>
          </a:lstStyle>
          <a:p>
            <a:pPr lvl="0"/>
            <a:r>
              <a:rPr kumimoji="1" lang="ja-JP" altLang="en-US" dirty="0"/>
              <a:t>本部名</a:t>
            </a:r>
            <a:endParaRPr kumimoji="1" lang="en-US" altLang="ja-JP" dirty="0"/>
          </a:p>
          <a:p>
            <a:pPr lvl="0"/>
            <a:r>
              <a:rPr kumimoji="1" lang="ja-JP" altLang="en-US" dirty="0"/>
              <a:t>部門名</a:t>
            </a:r>
          </a:p>
        </p:txBody>
      </p:sp>
      <p:sp>
        <p:nvSpPr>
          <p:cNvPr id="11" name="日付プレースホルダー 10"/>
          <p:cNvSpPr>
            <a:spLocks noGrp="1"/>
          </p:cNvSpPr>
          <p:nvPr>
            <p:ph type="dt" sz="half" idx="15"/>
          </p:nvPr>
        </p:nvSpPr>
        <p:spPr>
          <a:xfrm>
            <a:off x="3215999" y="5994000"/>
            <a:ext cx="5760000" cy="288000"/>
          </a:xfrm>
        </p:spPr>
        <p:txBody>
          <a:bodyPr/>
          <a:lstStyle>
            <a:lvl1pPr algn="ctr">
              <a:defRPr sz="1400" baseline="0">
                <a:solidFill>
                  <a:schemeClr val="tx1"/>
                </a:solidFill>
                <a:latin typeface="(日本語用のフォントを使用)"/>
                <a:ea typeface="HGPｺﾞｼｯｸM" panose="020B0600000000000000" pitchFamily="50" charset="-128"/>
              </a:defRPr>
            </a:lvl1pPr>
          </a:lstStyle>
          <a:p>
            <a:fld id="{9FF72B79-7916-4951-9BFD-31C811AA9CF7}" type="datetimeFigureOut">
              <a:rPr kumimoji="1" lang="ja-JP" altLang="en-US" smtClean="0"/>
              <a:t>2025/5/9</a:t>
            </a:fld>
            <a:endParaRPr kumimoji="1" lang="ja-JP" altLang="en-US"/>
          </a:p>
        </p:txBody>
      </p:sp>
      <p:pic>
        <p:nvPicPr>
          <p:cNvPr id="9" name="図 8"/>
          <p:cNvPicPr>
            <a:picLocks noChangeAspect="1"/>
          </p:cNvPicPr>
          <p:nvPr/>
        </p:nvPicPr>
        <p:blipFill>
          <a:blip/>
          <a:stretch>
            <a:fillRect/>
          </a:stretch>
        </p:blipFill>
        <p:spPr>
          <a:xfrm>
            <a:off x="5375999" y="720000"/>
            <a:ext cx="1440000" cy="499976"/>
          </a:xfrm>
          <a:prstGeom prst="rect">
            <a:avLst/>
          </a:prstGeom>
        </p:spPr>
      </p:pic>
    </p:spTree>
    <p:extLst>
      <p:ext uri="{BB962C8B-B14F-4D97-AF65-F5344CB8AC3E}">
        <p14:creationId xmlns:p14="http://schemas.microsoft.com/office/powerpoint/2010/main" val="2825133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インデックスページ">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baseline="0"/>
            </a:lvl1pPr>
          </a:lstStyle>
          <a:p>
            <a:fld id="{9FF72B79-7916-4951-9BFD-31C811AA9CF7}" type="datetimeFigureOut">
              <a:rPr kumimoji="1" lang="ja-JP" altLang="en-US" smtClean="0"/>
              <a:t>2025/5/9</a:t>
            </a:fld>
            <a:endParaRPr kumimoji="1" lang="ja-JP" altLang="en-US"/>
          </a:p>
        </p:txBody>
      </p:sp>
      <p:sp>
        <p:nvSpPr>
          <p:cNvPr id="4" name="スライド番号プレースホルダー 3"/>
          <p:cNvSpPr>
            <a:spLocks noGrp="1"/>
          </p:cNvSpPr>
          <p:nvPr>
            <p:ph type="sldNum" sz="quarter" idx="12"/>
          </p:nvPr>
        </p:nvSpPr>
        <p:spPr/>
        <p:txBody>
          <a:bodyPr/>
          <a:lstStyle/>
          <a:p>
            <a:fld id="{3A9878EC-98B2-4E43-8CC3-EB6EC56BD914}" type="slidenum">
              <a:rPr kumimoji="1" lang="ja-JP" altLang="en-US" smtClean="0"/>
              <a:t>‹#›</a:t>
            </a:fld>
            <a:endParaRPr kumimoji="1" lang="ja-JP" altLang="en-US"/>
          </a:p>
        </p:txBody>
      </p:sp>
      <p:grpSp>
        <p:nvGrpSpPr>
          <p:cNvPr id="5" name="グループ化 4"/>
          <p:cNvGrpSpPr/>
          <p:nvPr/>
        </p:nvGrpSpPr>
        <p:grpSpPr>
          <a:xfrm>
            <a:off x="251295" y="197326"/>
            <a:ext cx="11688705" cy="531096"/>
            <a:chOff x="251295" y="197326"/>
            <a:chExt cx="11688705" cy="531096"/>
          </a:xfrm>
        </p:grpSpPr>
        <p:cxnSp>
          <p:nvCxnSpPr>
            <p:cNvPr id="6" name="直線コネクタ 5"/>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7" name="図 6"/>
            <p:cNvPicPr>
              <a:picLocks noChangeAspect="1"/>
            </p:cNvPicPr>
            <p:nvPr/>
          </p:nvPicPr>
          <p:blipFill>
            <a:blip/>
            <a:stretch>
              <a:fillRect/>
            </a:stretch>
          </p:blipFill>
          <p:spPr>
            <a:xfrm>
              <a:off x="10860000" y="197326"/>
              <a:ext cx="1080000" cy="374982"/>
            </a:xfrm>
            <a:prstGeom prst="rect">
              <a:avLst/>
            </a:prstGeom>
          </p:spPr>
        </p:pic>
      </p:grpSp>
      <p:sp>
        <p:nvSpPr>
          <p:cNvPr id="8"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13" name="テキスト プレースホルダー 12"/>
          <p:cNvSpPr>
            <a:spLocks noGrp="1"/>
          </p:cNvSpPr>
          <p:nvPr>
            <p:ph type="body" sz="quarter" idx="13"/>
          </p:nvPr>
        </p:nvSpPr>
        <p:spPr>
          <a:xfrm>
            <a:off x="4899600" y="1843200"/>
            <a:ext cx="5188297" cy="3171600"/>
          </a:xfrm>
        </p:spPr>
        <p:txBody>
          <a:bodyPr anchor="ctr" anchorCtr="0"/>
          <a:lstStyle>
            <a:lvl1pPr marL="514350" indent="-514350">
              <a:buFont typeface="+mj-lt"/>
              <a:buAutoNum type="arabicPeriod"/>
              <a:defRPr baseline="0">
                <a:solidFill>
                  <a:srgbClr val="59574C"/>
                </a:solidFill>
              </a:defRPr>
            </a:lvl1pPr>
            <a:lvl2pPr marL="914400" indent="-457200">
              <a:buFont typeface="+mj-lt"/>
              <a:buAutoNum type="arabicPeriod"/>
              <a:defRPr baseline="0">
                <a:solidFill>
                  <a:srgbClr val="59574C"/>
                </a:solidFill>
              </a:defRPr>
            </a:lvl2pPr>
            <a:lvl3pPr marL="1371600" indent="-457200">
              <a:buFont typeface="+mj-lt"/>
              <a:buAutoNum type="arabicPeriod"/>
              <a:defRPr baseline="0">
                <a:solidFill>
                  <a:srgbClr val="59574C"/>
                </a:solidFill>
              </a:defRPr>
            </a:lvl3pPr>
            <a:lvl4pPr marL="1714500" indent="-342900">
              <a:buFont typeface="+mj-lt"/>
              <a:buAutoNum type="arabicPeriod"/>
              <a:defRPr baseline="0">
                <a:solidFill>
                  <a:srgbClr val="59574C"/>
                </a:solidFill>
              </a:defRPr>
            </a:lvl4pPr>
            <a:lvl5pPr marL="2171700" indent="-342900">
              <a:buFont typeface="+mj-lt"/>
              <a:buAutoNum type="arabicPeriod"/>
              <a:defRPr baseline="0">
                <a:solidFill>
                  <a:srgbClr val="59574C"/>
                </a:solidFill>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 name="フッター プレースホルダー 3"/>
          <p:cNvSpPr>
            <a:spLocks noGrp="1"/>
          </p:cNvSpPr>
          <p:nvPr>
            <p:ph type="ftr" sz="quarter" idx="11"/>
          </p:nvPr>
        </p:nvSpPr>
        <p:spPr>
          <a:xfrm>
            <a:off x="9529820" y="6602210"/>
            <a:ext cx="1746503" cy="252000"/>
          </a:xfrm>
        </p:spPr>
        <p:txBody>
          <a:bodyPr/>
          <a:lstStyle/>
          <a:p>
            <a:endParaRPr kumimoji="1" lang="ja-JP" altLang="en-US"/>
          </a:p>
        </p:txBody>
      </p:sp>
    </p:spTree>
    <p:extLst>
      <p:ext uri="{BB962C8B-B14F-4D97-AF65-F5344CB8AC3E}">
        <p14:creationId xmlns:p14="http://schemas.microsoft.com/office/powerpoint/2010/main" val="1658685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コンテンツ_01">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lIns="0" tIns="0" rIns="0" bIns="0">
            <a:normAutofit/>
          </a:bodyPr>
          <a:lstStyle>
            <a:lvl1pPr>
              <a:defRPr sz="1800" baseline="0">
                <a:solidFill>
                  <a:srgbClr val="59574C"/>
                </a:solidFill>
                <a:latin typeface="(日本語用のフォントを使用)"/>
                <a:ea typeface="HGPｺﾞｼｯｸM" panose="020B0600000000000000" pitchFamily="50" charset="-128"/>
              </a:defRPr>
            </a:lvl1pPr>
          </a:lstStyle>
          <a:p>
            <a:r>
              <a:rPr kumimoji="1" lang="ja-JP" altLang="en-US"/>
              <a:t>マスター タイトルの書式設定</a:t>
            </a:r>
            <a:endParaRPr kumimoji="1" lang="ja-JP" altLang="en-US" dirty="0"/>
          </a:p>
        </p:txBody>
      </p:sp>
      <p:grpSp>
        <p:nvGrpSpPr>
          <p:cNvPr id="6" name="グループ化 5"/>
          <p:cNvGrpSpPr/>
          <p:nvPr/>
        </p:nvGrpSpPr>
        <p:grpSpPr>
          <a:xfrm>
            <a:off x="251295" y="197326"/>
            <a:ext cx="11688705" cy="531096"/>
            <a:chOff x="251295" y="197326"/>
            <a:chExt cx="11688705" cy="531096"/>
          </a:xfrm>
        </p:grpSpPr>
        <p:cxnSp>
          <p:nvCxnSpPr>
            <p:cNvPr id="7" name="直線コネクタ 6"/>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a:stretch>
              <a:fillRect/>
            </a:stretch>
          </p:blipFill>
          <p:spPr>
            <a:xfrm>
              <a:off x="10860000" y="197326"/>
              <a:ext cx="1080000" cy="374982"/>
            </a:xfrm>
            <a:prstGeom prst="rect">
              <a:avLst/>
            </a:prstGeom>
          </p:spPr>
        </p:pic>
      </p:grpSp>
      <p:sp>
        <p:nvSpPr>
          <p:cNvPr id="10" name="日付プレースホルダー 1"/>
          <p:cNvSpPr>
            <a:spLocks noGrp="1"/>
          </p:cNvSpPr>
          <p:nvPr>
            <p:ph type="dt" sz="half" idx="10"/>
          </p:nvPr>
        </p:nvSpPr>
        <p:spPr>
          <a:xfrm>
            <a:off x="252000" y="6624000"/>
            <a:ext cx="2743200" cy="216000"/>
          </a:xfrm>
        </p:spPr>
        <p:txBody>
          <a:bodyPr/>
          <a:lstStyle>
            <a:lvl1pPr>
              <a:defRPr baseline="0"/>
            </a:lvl1pPr>
          </a:lstStyle>
          <a:p>
            <a:fld id="{9FF72B79-7916-4951-9BFD-31C811AA9CF7}" type="datetimeFigureOut">
              <a:rPr kumimoji="1" lang="ja-JP" altLang="en-US" smtClean="0"/>
              <a:t>2025/5/9</a:t>
            </a:fld>
            <a:endParaRPr kumimoji="1" lang="ja-JP" altLang="en-US"/>
          </a:p>
        </p:txBody>
      </p:sp>
      <p:sp>
        <p:nvSpPr>
          <p:cNvPr id="11"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3A9878EC-98B2-4E43-8CC3-EB6EC56BD914}" type="slidenum">
              <a:rPr kumimoji="1" lang="ja-JP" altLang="en-US" smtClean="0"/>
              <a:t>‹#›</a:t>
            </a:fld>
            <a:endParaRPr kumimoji="1" lang="ja-JP" altLang="en-US"/>
          </a:p>
        </p:txBody>
      </p:sp>
      <p:sp>
        <p:nvSpPr>
          <p:cNvPr id="12" name="フッター プレースホルダー 3"/>
          <p:cNvSpPr>
            <a:spLocks noGrp="1"/>
          </p:cNvSpPr>
          <p:nvPr>
            <p:ph type="ftr" sz="quarter" idx="11"/>
          </p:nvPr>
        </p:nvSpPr>
        <p:spPr>
          <a:xfrm>
            <a:off x="9529820" y="6602210"/>
            <a:ext cx="1746503" cy="252000"/>
          </a:xfrm>
        </p:spPr>
        <p:txBody>
          <a:bodyPr/>
          <a:lstStyle/>
          <a:p>
            <a:endParaRPr kumimoji="1" lang="ja-JP" altLang="en-US"/>
          </a:p>
        </p:txBody>
      </p:sp>
    </p:spTree>
    <p:extLst>
      <p:ext uri="{BB962C8B-B14F-4D97-AF65-F5344CB8AC3E}">
        <p14:creationId xmlns:p14="http://schemas.microsoft.com/office/powerpoint/2010/main" val="2190907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コンテンツ_02">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コンテンツ プレースホルダー 2"/>
          <p:cNvSpPr>
            <a:spLocks noGrp="1"/>
          </p:cNvSpPr>
          <p:nvPr>
            <p:ph idx="1"/>
          </p:nvPr>
        </p:nvSpPr>
        <p:spPr>
          <a:xfrm>
            <a:off x="251294" y="828000"/>
            <a:ext cx="11668305" cy="5770800"/>
          </a:xfrm>
        </p:spPr>
        <p:txBody>
          <a:bodyPr lIns="0" tIns="0" rIns="0" bIns="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grpSp>
        <p:nvGrpSpPr>
          <p:cNvPr id="10" name="グループ化 9"/>
          <p:cNvGrpSpPr/>
          <p:nvPr/>
        </p:nvGrpSpPr>
        <p:grpSpPr>
          <a:xfrm>
            <a:off x="251295" y="197326"/>
            <a:ext cx="11688705" cy="531096"/>
            <a:chOff x="251295" y="197326"/>
            <a:chExt cx="11688705" cy="531096"/>
          </a:xfrm>
        </p:grpSpPr>
        <p:cxnSp>
          <p:nvCxnSpPr>
            <p:cNvPr id="11" name="直線コネクタ 10"/>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a:stretch>
              <a:fillRect/>
            </a:stretch>
          </p:blipFill>
          <p:spPr>
            <a:xfrm>
              <a:off x="10860000" y="197326"/>
              <a:ext cx="1080000" cy="374982"/>
            </a:xfrm>
            <a:prstGeom prst="rect">
              <a:avLst/>
            </a:prstGeom>
          </p:spPr>
        </p:pic>
      </p:grpSp>
      <p:sp>
        <p:nvSpPr>
          <p:cNvPr id="13" name="日付プレースホルダー 1"/>
          <p:cNvSpPr>
            <a:spLocks noGrp="1"/>
          </p:cNvSpPr>
          <p:nvPr>
            <p:ph type="dt" sz="half" idx="10"/>
          </p:nvPr>
        </p:nvSpPr>
        <p:spPr>
          <a:xfrm>
            <a:off x="252000" y="6624000"/>
            <a:ext cx="2743200" cy="216000"/>
          </a:xfrm>
        </p:spPr>
        <p:txBody>
          <a:bodyPr/>
          <a:lstStyle>
            <a:lvl1pPr>
              <a:defRPr baseline="0"/>
            </a:lvl1pPr>
          </a:lstStyle>
          <a:p>
            <a:fld id="{9FF72B79-7916-4951-9BFD-31C811AA9CF7}" type="datetimeFigureOut">
              <a:rPr kumimoji="1" lang="ja-JP" altLang="en-US" smtClean="0"/>
              <a:t>2025/5/9</a:t>
            </a:fld>
            <a:endParaRPr kumimoji="1" lang="ja-JP" altLang="en-US"/>
          </a:p>
        </p:txBody>
      </p:sp>
      <p:sp>
        <p:nvSpPr>
          <p:cNvPr id="14" name="スライド番号プレースホルダー 3"/>
          <p:cNvSpPr>
            <a:spLocks noGrp="1"/>
          </p:cNvSpPr>
          <p:nvPr>
            <p:ph type="sldNum" sz="quarter" idx="12"/>
          </p:nvPr>
        </p:nvSpPr>
        <p:spPr>
          <a:xfrm>
            <a:off x="11379600" y="6624000"/>
            <a:ext cx="540000" cy="216000"/>
          </a:xfrm>
        </p:spPr>
        <p:txBody>
          <a:bodyPr/>
          <a:lstStyle/>
          <a:p>
            <a:fld id="{3A9878EC-98B2-4E43-8CC3-EB6EC56BD914}" type="slidenum">
              <a:rPr kumimoji="1" lang="ja-JP" altLang="en-US" smtClean="0"/>
              <a:t>‹#›</a:t>
            </a:fld>
            <a:endParaRPr kumimoji="1" lang="ja-JP" altLang="en-US"/>
          </a:p>
        </p:txBody>
      </p:sp>
      <p:sp>
        <p:nvSpPr>
          <p:cNvPr id="15" name="フッター プレースホルダー 3"/>
          <p:cNvSpPr>
            <a:spLocks noGrp="1"/>
          </p:cNvSpPr>
          <p:nvPr>
            <p:ph type="ftr" sz="quarter" idx="11"/>
          </p:nvPr>
        </p:nvSpPr>
        <p:spPr>
          <a:xfrm>
            <a:off x="9529820" y="6602210"/>
            <a:ext cx="1746503" cy="252000"/>
          </a:xfrm>
        </p:spPr>
        <p:txBody>
          <a:bodyPr/>
          <a:lstStyle/>
          <a:p>
            <a:endParaRPr kumimoji="1" lang="ja-JP" altLang="en-US"/>
          </a:p>
        </p:txBody>
      </p:sp>
    </p:spTree>
    <p:extLst>
      <p:ext uri="{BB962C8B-B14F-4D97-AF65-F5344CB8AC3E}">
        <p14:creationId xmlns:p14="http://schemas.microsoft.com/office/powerpoint/2010/main" val="1571966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コンテンツ_03(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コンテンツ プレースホルダー 2"/>
          <p:cNvSpPr>
            <a:spLocks noGrp="1"/>
          </p:cNvSpPr>
          <p:nvPr>
            <p:ph sz="half" idx="1"/>
          </p:nvPr>
        </p:nvSpPr>
        <p:spPr>
          <a:xfrm>
            <a:off x="252000" y="828000"/>
            <a:ext cx="5724000" cy="575738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5600" y="828000"/>
            <a:ext cx="5724000" cy="57564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grpSp>
        <p:nvGrpSpPr>
          <p:cNvPr id="8" name="グループ化 7"/>
          <p:cNvGrpSpPr/>
          <p:nvPr/>
        </p:nvGrpSpPr>
        <p:grpSpPr>
          <a:xfrm>
            <a:off x="251295" y="197326"/>
            <a:ext cx="11688705" cy="531096"/>
            <a:chOff x="251295" y="197326"/>
            <a:chExt cx="11688705" cy="531096"/>
          </a:xfrm>
        </p:grpSpPr>
        <p:cxnSp>
          <p:nvCxnSpPr>
            <p:cNvPr id="9" name="直線コネクタ 8"/>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0" name="図 9"/>
            <p:cNvPicPr>
              <a:picLocks noChangeAspect="1"/>
            </p:cNvPicPr>
            <p:nvPr/>
          </p:nvPicPr>
          <p:blipFill>
            <a:blip/>
            <a:stretch>
              <a:fillRect/>
            </a:stretch>
          </p:blipFill>
          <p:spPr>
            <a:xfrm>
              <a:off x="10860000" y="197326"/>
              <a:ext cx="1080000" cy="374982"/>
            </a:xfrm>
            <a:prstGeom prst="rect">
              <a:avLst/>
            </a:prstGeom>
          </p:spPr>
        </p:pic>
      </p:grpSp>
      <p:sp>
        <p:nvSpPr>
          <p:cNvPr id="11" name="日付プレースホルダー 1"/>
          <p:cNvSpPr>
            <a:spLocks noGrp="1"/>
          </p:cNvSpPr>
          <p:nvPr>
            <p:ph type="dt" sz="half" idx="10"/>
          </p:nvPr>
        </p:nvSpPr>
        <p:spPr>
          <a:xfrm>
            <a:off x="252000" y="6624000"/>
            <a:ext cx="2743200" cy="216000"/>
          </a:xfrm>
        </p:spPr>
        <p:txBody>
          <a:bodyPr/>
          <a:lstStyle>
            <a:lvl1pPr>
              <a:defRPr baseline="0"/>
            </a:lvl1pPr>
          </a:lstStyle>
          <a:p>
            <a:fld id="{9FF72B79-7916-4951-9BFD-31C811AA9CF7}" type="datetimeFigureOut">
              <a:rPr kumimoji="1" lang="ja-JP" altLang="en-US" smtClean="0"/>
              <a:t>2025/5/9</a:t>
            </a:fld>
            <a:endParaRPr kumimoji="1" lang="ja-JP" altLang="en-US"/>
          </a:p>
        </p:txBody>
      </p:sp>
      <p:sp>
        <p:nvSpPr>
          <p:cNvPr id="12"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3A9878EC-98B2-4E43-8CC3-EB6EC56BD914}" type="slidenum">
              <a:rPr kumimoji="1" lang="ja-JP" altLang="en-US" smtClean="0"/>
              <a:t>‹#›</a:t>
            </a:fld>
            <a:endParaRPr kumimoji="1" lang="ja-JP" altLang="en-US"/>
          </a:p>
        </p:txBody>
      </p:sp>
      <p:sp>
        <p:nvSpPr>
          <p:cNvPr id="13" name="フッター プレースホルダー 3"/>
          <p:cNvSpPr>
            <a:spLocks noGrp="1"/>
          </p:cNvSpPr>
          <p:nvPr>
            <p:ph type="ftr" sz="quarter" idx="11"/>
          </p:nvPr>
        </p:nvSpPr>
        <p:spPr>
          <a:xfrm>
            <a:off x="9529820" y="6602210"/>
            <a:ext cx="1746503" cy="252000"/>
          </a:xfrm>
        </p:spPr>
        <p:txBody>
          <a:bodyPr/>
          <a:lstStyle/>
          <a:p>
            <a:endParaRPr kumimoji="1" lang="ja-JP" altLang="en-US"/>
          </a:p>
        </p:txBody>
      </p:sp>
    </p:spTree>
    <p:extLst>
      <p:ext uri="{BB962C8B-B14F-4D97-AF65-F5344CB8AC3E}">
        <p14:creationId xmlns:p14="http://schemas.microsoft.com/office/powerpoint/2010/main" val="16994977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コンテンツ_04(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テキスト プレースホルダー 2"/>
          <p:cNvSpPr>
            <a:spLocks noGrp="1"/>
          </p:cNvSpPr>
          <p:nvPr>
            <p:ph type="body" idx="1"/>
          </p:nvPr>
        </p:nvSpPr>
        <p:spPr>
          <a:xfrm>
            <a:off x="251294" y="857251"/>
            <a:ext cx="5724000" cy="82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251295" y="1685250"/>
            <a:ext cx="5724000" cy="4877781"/>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5" name="テキスト プレースホルダー 4"/>
          <p:cNvSpPr>
            <a:spLocks noGrp="1"/>
          </p:cNvSpPr>
          <p:nvPr>
            <p:ph type="body" sz="quarter" idx="3"/>
          </p:nvPr>
        </p:nvSpPr>
        <p:spPr>
          <a:xfrm>
            <a:off x="6172200" y="857251"/>
            <a:ext cx="5724000" cy="82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198" y="1685249"/>
            <a:ext cx="5747402" cy="4877781"/>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grpSp>
        <p:nvGrpSpPr>
          <p:cNvPr id="10" name="グループ化 9"/>
          <p:cNvGrpSpPr/>
          <p:nvPr/>
        </p:nvGrpSpPr>
        <p:grpSpPr>
          <a:xfrm>
            <a:off x="251295" y="197326"/>
            <a:ext cx="11688705" cy="531096"/>
            <a:chOff x="251295" y="197326"/>
            <a:chExt cx="11688705" cy="531096"/>
          </a:xfrm>
        </p:grpSpPr>
        <p:cxnSp>
          <p:nvCxnSpPr>
            <p:cNvPr id="11" name="直線コネクタ 10"/>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a:stretch>
              <a:fillRect/>
            </a:stretch>
          </p:blipFill>
          <p:spPr>
            <a:xfrm>
              <a:off x="10860000" y="197326"/>
              <a:ext cx="1080000" cy="374982"/>
            </a:xfrm>
            <a:prstGeom prst="rect">
              <a:avLst/>
            </a:prstGeom>
          </p:spPr>
        </p:pic>
      </p:grpSp>
      <p:sp>
        <p:nvSpPr>
          <p:cNvPr id="16" name="日付プレースホルダー 1"/>
          <p:cNvSpPr>
            <a:spLocks noGrp="1"/>
          </p:cNvSpPr>
          <p:nvPr>
            <p:ph type="dt" sz="half" idx="10"/>
          </p:nvPr>
        </p:nvSpPr>
        <p:spPr>
          <a:xfrm>
            <a:off x="252000" y="6624000"/>
            <a:ext cx="2743200" cy="216000"/>
          </a:xfrm>
        </p:spPr>
        <p:txBody>
          <a:bodyPr/>
          <a:lstStyle>
            <a:lvl1pPr>
              <a:defRPr baseline="0"/>
            </a:lvl1pPr>
          </a:lstStyle>
          <a:p>
            <a:fld id="{9FF72B79-7916-4951-9BFD-31C811AA9CF7}" type="datetimeFigureOut">
              <a:rPr kumimoji="1" lang="ja-JP" altLang="en-US" smtClean="0"/>
              <a:t>2025/5/9</a:t>
            </a:fld>
            <a:endParaRPr kumimoji="1" lang="ja-JP" altLang="en-US"/>
          </a:p>
        </p:txBody>
      </p:sp>
      <p:sp>
        <p:nvSpPr>
          <p:cNvPr id="17"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3A9878EC-98B2-4E43-8CC3-EB6EC56BD914}" type="slidenum">
              <a:rPr kumimoji="1" lang="ja-JP" altLang="en-US" smtClean="0"/>
              <a:t>‹#›</a:t>
            </a:fld>
            <a:endParaRPr kumimoji="1" lang="ja-JP" altLang="en-US"/>
          </a:p>
        </p:txBody>
      </p:sp>
      <p:sp>
        <p:nvSpPr>
          <p:cNvPr id="18" name="フッター プレースホルダー 3"/>
          <p:cNvSpPr>
            <a:spLocks noGrp="1"/>
          </p:cNvSpPr>
          <p:nvPr>
            <p:ph type="ftr" sz="quarter" idx="11"/>
          </p:nvPr>
        </p:nvSpPr>
        <p:spPr>
          <a:xfrm>
            <a:off x="9529820" y="6602210"/>
            <a:ext cx="1746503" cy="252000"/>
          </a:xfrm>
        </p:spPr>
        <p:txBody>
          <a:bodyPr/>
          <a:lstStyle/>
          <a:p>
            <a:endParaRPr kumimoji="1" lang="ja-JP" altLang="en-US"/>
          </a:p>
        </p:txBody>
      </p:sp>
    </p:spTree>
    <p:extLst>
      <p:ext uri="{BB962C8B-B14F-4D97-AF65-F5344CB8AC3E}">
        <p14:creationId xmlns:p14="http://schemas.microsoft.com/office/powerpoint/2010/main" val="3741416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エンド画面（基本）">
    <p:spTree>
      <p:nvGrpSpPr>
        <p:cNvPr id="1" name=""/>
        <p:cNvGrpSpPr/>
        <p:nvPr/>
      </p:nvGrpSpPr>
      <p:grpSpPr>
        <a:xfrm>
          <a:off x="0" y="0"/>
          <a:ext cx="0" cy="0"/>
          <a:chOff x="0" y="0"/>
          <a:chExt cx="0" cy="0"/>
        </a:xfrm>
      </p:grpSpPr>
      <p:pic>
        <p:nvPicPr>
          <p:cNvPr id="6" name="図 5"/>
          <p:cNvPicPr>
            <a:picLocks noChangeAspect="1"/>
          </p:cNvPicPr>
          <p:nvPr/>
        </p:nvPicPr>
        <p:blipFill>
          <a:blip>
            <a:extLst>
              <a:ext uri="{28A0092B-C50C-407E-A947-70E740481C1C}">
                <a14:useLocalDpi xmlns:a14="http://schemas.microsoft.com/office/drawing/2010/main" val="0"/>
              </a:ext>
            </a:extLst>
          </a:blip>
          <a:stretch>
            <a:fillRect/>
          </a:stretch>
        </p:blipFill>
        <p:spPr>
          <a:xfrm>
            <a:off x="1198800" y="684000"/>
            <a:ext cx="9795228" cy="5511600"/>
          </a:xfrm>
          <a:prstGeom prst="rect">
            <a:avLst/>
          </a:prstGeom>
        </p:spPr>
      </p:pic>
    </p:spTree>
    <p:extLst>
      <p:ext uri="{BB962C8B-B14F-4D97-AF65-F5344CB8AC3E}">
        <p14:creationId xmlns:p14="http://schemas.microsoft.com/office/powerpoint/2010/main" val="3259834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エンド画面（ロボホン）">
    <p:spTree>
      <p:nvGrpSpPr>
        <p:cNvPr id="1" name=""/>
        <p:cNvGrpSpPr/>
        <p:nvPr/>
      </p:nvGrpSpPr>
      <p:grpSpPr>
        <a:xfrm>
          <a:off x="0" y="0"/>
          <a:ext cx="0" cy="0"/>
          <a:chOff x="0" y="0"/>
          <a:chExt cx="0" cy="0"/>
        </a:xfrm>
      </p:grpSpPr>
      <p:pic>
        <p:nvPicPr>
          <p:cNvPr id="6" name="図 5"/>
          <p:cNvPicPr>
            <a:picLocks noChangeAspect="1"/>
          </p:cNvPicPr>
          <p:nvPr/>
        </p:nvPicPr>
        <p:blipFill>
          <a:blip>
            <a:extLst>
              <a:ext uri="{28A0092B-C50C-407E-A947-70E740481C1C}">
                <a14:useLocalDpi xmlns:a14="http://schemas.microsoft.com/office/drawing/2010/main" val="0"/>
              </a:ext>
            </a:extLst>
          </a:blip>
          <a:stretch>
            <a:fillRect/>
          </a:stretch>
        </p:blipFill>
        <p:spPr>
          <a:xfrm>
            <a:off x="1197736" y="685562"/>
            <a:ext cx="9801246" cy="5513200"/>
          </a:xfrm>
          <a:prstGeom prst="rect">
            <a:avLst/>
          </a:prstGeom>
        </p:spPr>
      </p:pic>
    </p:spTree>
    <p:extLst>
      <p:ext uri="{BB962C8B-B14F-4D97-AF65-F5344CB8AC3E}">
        <p14:creationId xmlns:p14="http://schemas.microsoft.com/office/powerpoint/2010/main" val="1950302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252000" y="6624000"/>
            <a:ext cx="2743200" cy="216000"/>
          </a:xfrm>
          <a:prstGeom prst="rect">
            <a:avLst/>
          </a:prstGeom>
        </p:spPr>
        <p:txBody>
          <a:bodyPr vert="horz" lIns="0" tIns="0" rIns="0" bIns="0" rtlCol="0" anchor="ctr">
            <a:noAutofit/>
          </a:bodyPr>
          <a:lstStyle>
            <a:lvl1pPr algn="l">
              <a:defRPr sz="1000" baseline="0">
                <a:solidFill>
                  <a:schemeClr val="tx1">
                    <a:tint val="75000"/>
                  </a:schemeClr>
                </a:solidFill>
                <a:latin typeface="HGPｺﾞｼｯｸM" panose="020B0600000000000000" pitchFamily="50" charset="-128"/>
                <a:ea typeface="HGPｺﾞｼｯｸM" panose="020B0600000000000000" pitchFamily="50" charset="-128"/>
              </a:defRPr>
            </a:lvl1pPr>
          </a:lstStyle>
          <a:p>
            <a:fld id="{9FF72B79-7916-4951-9BFD-31C811AA9CF7}" type="datetimeFigureOut">
              <a:rPr kumimoji="1" lang="ja-JP" altLang="en-US" smtClean="0"/>
              <a:t>2025/5/9</a:t>
            </a:fld>
            <a:endParaRPr kumimoji="1" lang="ja-JP" altLang="en-US"/>
          </a:p>
        </p:txBody>
      </p:sp>
      <p:sp>
        <p:nvSpPr>
          <p:cNvPr id="5" name="フッター プレースホルダー 4"/>
          <p:cNvSpPr>
            <a:spLocks noGrp="1"/>
          </p:cNvSpPr>
          <p:nvPr>
            <p:ph type="ftr" sz="quarter" idx="3"/>
          </p:nvPr>
        </p:nvSpPr>
        <p:spPr>
          <a:xfrm>
            <a:off x="10299600" y="6624000"/>
            <a:ext cx="1080000" cy="216000"/>
          </a:xfrm>
          <a:prstGeom prst="rect">
            <a:avLst/>
          </a:prstGeom>
        </p:spPr>
        <p:txBody>
          <a:bodyPr vert="horz" lIns="0" tIns="0" rIns="0" bIns="0" rtlCol="0" anchor="ctr">
            <a:noAutofit/>
          </a:bodyPr>
          <a:lstStyle>
            <a:lvl1pPr algn="ctr">
              <a:defRPr lang="en-US" altLang="ja-JP" sz="1000" baseline="0" smtClean="0">
                <a:solidFill>
                  <a:schemeClr val="tx1">
                    <a:tint val="75000"/>
                  </a:schemeClr>
                </a:solidFill>
                <a:latin typeface="HGPｺﾞｼｯｸM" panose="020B0600000000000000" pitchFamily="50" charset="-128"/>
                <a:ea typeface="HGPｺﾞｼｯｸM" panose="020B0600000000000000" pitchFamily="50" charset="-128"/>
              </a:defRPr>
            </a:lvl1pPr>
          </a:lstStyle>
          <a:p>
            <a:endParaRPr kumimoji="1" lang="ja-JP" altLang="en-US"/>
          </a:p>
        </p:txBody>
      </p:sp>
      <p:sp>
        <p:nvSpPr>
          <p:cNvPr id="6" name="スライド番号プレースホルダー 5"/>
          <p:cNvSpPr>
            <a:spLocks noGrp="1"/>
          </p:cNvSpPr>
          <p:nvPr>
            <p:ph type="sldNum" sz="quarter" idx="4"/>
          </p:nvPr>
        </p:nvSpPr>
        <p:spPr>
          <a:xfrm>
            <a:off x="11379600" y="6624000"/>
            <a:ext cx="540000" cy="216000"/>
          </a:xfrm>
          <a:prstGeom prst="rect">
            <a:avLst/>
          </a:prstGeom>
        </p:spPr>
        <p:txBody>
          <a:bodyPr vert="horz" lIns="0" tIns="0" rIns="0" bIns="0" rtlCol="0" anchor="ctr">
            <a:noAutofit/>
          </a:bodyPr>
          <a:lstStyle>
            <a:lvl1pPr algn="r">
              <a:defRPr lang="ja-JP" altLang="en-US" sz="1000" baseline="0" smtClean="0">
                <a:solidFill>
                  <a:schemeClr val="tx1">
                    <a:tint val="75000"/>
                  </a:schemeClr>
                </a:solidFill>
                <a:latin typeface="HGPｺﾞｼｯｸM" panose="020B0600000000000000" pitchFamily="50" charset="-128"/>
                <a:ea typeface="HGPｺﾞｼｯｸM" panose="020B0600000000000000" pitchFamily="50" charset="-128"/>
              </a:defRPr>
            </a:lvl1pPr>
          </a:lstStyle>
          <a:p>
            <a:fld id="{3A9878EC-98B2-4E43-8CC3-EB6EC56BD914}" type="slidenum">
              <a:rPr kumimoji="1" lang="ja-JP" altLang="en-US" smtClean="0"/>
              <a:t>‹#›</a:t>
            </a:fld>
            <a:endParaRPr kumimoji="1" lang="ja-JP" altLang="en-US"/>
          </a:p>
        </p:txBody>
      </p:sp>
      <p:sp>
        <p:nvSpPr>
          <p:cNvPr id="7" name="フッター プレースホルダー 4"/>
          <p:cNvSpPr txBox="1">
            <a:spLocks/>
          </p:cNvSpPr>
          <p:nvPr/>
        </p:nvSpPr>
        <p:spPr>
          <a:xfrm>
            <a:off x="6184800" y="6624000"/>
            <a:ext cx="4114800" cy="252001"/>
          </a:xfrm>
          <a:prstGeom prst="rect">
            <a:avLst/>
          </a:prstGeom>
        </p:spPr>
        <p:txBody>
          <a:bodyPr vert="horz" lIns="91440" tIns="45720" rIns="91440" bIns="45720" rtlCol="0" anchor="ctr"/>
          <a:lstStyle>
            <a:defPPr>
              <a:defRPr lang="ja-JP"/>
            </a:defPPr>
            <a:lvl1pPr marL="0" algn="ct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latin typeface="HGｺﾞｼｯｸM" panose="020B0609000000000000" pitchFamily="49" charset="-128"/>
              <a:ea typeface="HGｺﾞｼｯｸM" panose="020B0609000000000000" pitchFamily="49" charset="-128"/>
            </a:endParaRPr>
          </a:p>
        </p:txBody>
      </p:sp>
    </p:spTree>
    <p:extLst>
      <p:ext uri="{BB962C8B-B14F-4D97-AF65-F5344CB8AC3E}">
        <p14:creationId xmlns:p14="http://schemas.microsoft.com/office/powerpoint/2010/main" val="245460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kumimoji="1" sz="2400" kern="1200" baseline="0">
          <a:solidFill>
            <a:srgbClr val="59574C"/>
          </a:solidFill>
          <a:latin typeface="(日本語用のフォントを使用)"/>
          <a:ea typeface="HGPｺﾞｼｯｸM" panose="020B06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baseline="0">
          <a:solidFill>
            <a:schemeClr val="tx1"/>
          </a:solidFill>
          <a:latin typeface="(日本語用のフォントを使用)"/>
          <a:ea typeface="HGPｺﾞｼｯｸM" panose="020B06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日本語用のフォントを使用)"/>
          <a:ea typeface="HGPｺﾞｼｯｸM" panose="020B06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日本語用のフォントを使用)"/>
          <a:ea typeface="HGPｺﾞｼｯｸM" panose="020B06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57.png"/></Relationships>
</file>

<file path=ppt/slides/_rels/slide6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69.png"/></Relationships>
</file>

<file path=ppt/slides/_rels/slide7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8E7D7BE4-C636-DE55-7E9E-660589B625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0114"/>
            <a:ext cx="12192000" cy="1365755"/>
          </a:xfrm>
          <a:prstGeom prst="rect">
            <a:avLst/>
          </a:prstGeom>
        </p:spPr>
      </p:pic>
      <p:sp>
        <p:nvSpPr>
          <p:cNvPr id="14" name="TextBox 13">
            <a:extLst>
              <a:ext uri="{FF2B5EF4-FFF2-40B4-BE49-F238E27FC236}">
                <a16:creationId xmlns:a16="http://schemas.microsoft.com/office/drawing/2014/main" id="{70C47A19-D95C-DDC8-A631-1356985D9EA8}"/>
              </a:ext>
            </a:extLst>
          </p:cNvPr>
          <p:cNvSpPr txBox="1"/>
          <p:nvPr/>
        </p:nvSpPr>
        <p:spPr>
          <a:xfrm>
            <a:off x="2121468" y="3059668"/>
            <a:ext cx="7949064" cy="2031325"/>
          </a:xfrm>
          <a:prstGeom prst="rect">
            <a:avLst/>
          </a:prstGeom>
          <a:noFill/>
        </p:spPr>
        <p:txBody>
          <a:bodyPr wrap="square">
            <a:spAutoFit/>
          </a:bodyPr>
          <a:lstStyle/>
          <a:p>
            <a:pPr marL="1279525" marR="0" indent="-1279525" algn="ctr">
              <a:tabLst>
                <a:tab pos="1260475" algn="l"/>
              </a:tabLst>
            </a:pPr>
            <a:r>
              <a:rPr lang="en-US" b="1" dirty="0">
                <a:solidFill>
                  <a:schemeClr val="tx1">
                    <a:lumMod val="50000"/>
                  </a:schemeClr>
                </a:solidFill>
                <a:effectLst/>
                <a:latin typeface="Arial" panose="020B0604020202020204" pitchFamily="34" charset="0"/>
                <a:ea typeface="Times New Roman" panose="02020603050405020304" pitchFamily="18" charset="0"/>
              </a:rPr>
              <a:t>Curve fittings for </a:t>
            </a:r>
            <a:r>
              <a:rPr lang="en-US" b="1" dirty="0" err="1">
                <a:solidFill>
                  <a:schemeClr val="tx1">
                    <a:lumMod val="50000"/>
                  </a:schemeClr>
                </a:solidFill>
                <a:effectLst/>
                <a:latin typeface="Arial" panose="020B0604020202020204" pitchFamily="34" charset="0"/>
                <a:ea typeface="Times New Roman" panose="02020603050405020304" pitchFamily="18" charset="0"/>
              </a:rPr>
              <a:t>SMa</a:t>
            </a:r>
            <a:r>
              <a:rPr lang="en-US" b="1" dirty="0">
                <a:solidFill>
                  <a:schemeClr val="tx1">
                    <a:lumMod val="50000"/>
                  </a:schemeClr>
                </a:solidFill>
                <a:effectLst/>
                <a:latin typeface="Arial" panose="020B0604020202020204" pitchFamily="34" charset="0"/>
                <a:ea typeface="Times New Roman" panose="02020603050405020304" pitchFamily="18" charset="0"/>
              </a:rPr>
              <a:t> LOS/NLOS DS, ASA, ASD, ZSA &amp; Cluster ASD;</a:t>
            </a:r>
          </a:p>
          <a:p>
            <a:pPr marL="1279525" marR="0" indent="-1279525" algn="ctr">
              <a:tabLst>
                <a:tab pos="1260475" algn="l"/>
              </a:tabLst>
            </a:pPr>
            <a:endParaRPr lang="en-US" b="1" dirty="0">
              <a:solidFill>
                <a:schemeClr val="tx1">
                  <a:lumMod val="50000"/>
                </a:schemeClr>
              </a:solidFill>
              <a:effectLst/>
              <a:latin typeface="Arial" panose="020B0604020202020204" pitchFamily="34" charset="0"/>
              <a:ea typeface="Times New Roman" panose="02020603050405020304" pitchFamily="18" charset="0"/>
            </a:endParaRPr>
          </a:p>
          <a:p>
            <a:pPr marL="1279525" marR="0" indent="-1279525" algn="ctr">
              <a:tabLst>
                <a:tab pos="1260475" algn="l"/>
              </a:tabLst>
            </a:pPr>
            <a:r>
              <a:rPr lang="en-US" b="1" dirty="0" err="1">
                <a:solidFill>
                  <a:schemeClr val="tx1">
                    <a:lumMod val="50000"/>
                  </a:schemeClr>
                </a:solidFill>
                <a:latin typeface="Arial" panose="020B0604020202020204" pitchFamily="34" charset="0"/>
                <a:ea typeface="Times New Roman" panose="02020603050405020304" pitchFamily="18" charset="0"/>
              </a:rPr>
              <a:t>UMi</a:t>
            </a:r>
            <a:r>
              <a:rPr lang="en-US" b="1" dirty="0">
                <a:solidFill>
                  <a:schemeClr val="tx1">
                    <a:lumMod val="50000"/>
                  </a:schemeClr>
                </a:solidFill>
                <a:latin typeface="Arial" panose="020B0604020202020204" pitchFamily="34" charset="0"/>
                <a:ea typeface="Times New Roman" panose="02020603050405020304" pitchFamily="18" charset="0"/>
              </a:rPr>
              <a:t> LOS/NLOS ASD &amp; ZSA;</a:t>
            </a:r>
          </a:p>
          <a:p>
            <a:pPr marL="1279525" marR="0" indent="-1279525" algn="ctr">
              <a:tabLst>
                <a:tab pos="1260475" algn="l"/>
              </a:tabLst>
            </a:pPr>
            <a:endParaRPr lang="en-US" b="1" dirty="0">
              <a:solidFill>
                <a:schemeClr val="tx1">
                  <a:lumMod val="50000"/>
                </a:schemeClr>
              </a:solidFill>
              <a:latin typeface="Arial" panose="020B0604020202020204" pitchFamily="34" charset="0"/>
              <a:ea typeface="Times New Roman" panose="02020603050405020304" pitchFamily="18" charset="0"/>
            </a:endParaRPr>
          </a:p>
          <a:p>
            <a:pPr marL="1279525" indent="-1279525" algn="ctr">
              <a:tabLst>
                <a:tab pos="1260475" algn="l"/>
              </a:tabLst>
            </a:pPr>
            <a:r>
              <a:rPr lang="en-US" b="1" dirty="0">
                <a:solidFill>
                  <a:schemeClr val="tx1">
                    <a:lumMod val="50000"/>
                  </a:schemeClr>
                </a:solidFill>
                <a:latin typeface="Arial" panose="020B0604020202020204" pitchFamily="34" charset="0"/>
                <a:ea typeface="Times New Roman" panose="02020603050405020304" pitchFamily="18" charset="0"/>
              </a:rPr>
              <a:t>UMa LOS ZSA</a:t>
            </a:r>
          </a:p>
          <a:p>
            <a:pPr marL="1279525" indent="-1279525" algn="ctr">
              <a:tabLst>
                <a:tab pos="1260475" algn="l"/>
              </a:tabLst>
            </a:pPr>
            <a:endParaRPr lang="en-US" b="1" dirty="0">
              <a:solidFill>
                <a:schemeClr val="tx1">
                  <a:lumMod val="50000"/>
                </a:schemeClr>
              </a:solidFill>
              <a:latin typeface="Arial" panose="020B0604020202020204" pitchFamily="34" charset="0"/>
              <a:ea typeface="Times New Roman" panose="02020603050405020304" pitchFamily="18" charset="0"/>
            </a:endParaRPr>
          </a:p>
          <a:p>
            <a:pPr marL="1279525" indent="-1279525" algn="ctr">
              <a:tabLst>
                <a:tab pos="1260475" algn="l"/>
              </a:tabLst>
            </a:pPr>
            <a:r>
              <a:rPr lang="en-US" sz="1800" b="1"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Sharp</a:t>
            </a:r>
            <a:endParaRPr lang="en-US" b="1" dirty="0">
              <a:solidFill>
                <a:schemeClr val="tx1">
                  <a:lumMod val="50000"/>
                </a:schemeClr>
              </a:solidFill>
              <a:latin typeface="Arial" panose="020B0604020202020204" pitchFamily="34" charset="0"/>
              <a:ea typeface="Times New Roman" panose="02020603050405020304" pitchFamily="18" charset="0"/>
            </a:endParaRPr>
          </a:p>
        </p:txBody>
      </p:sp>
      <p:sp>
        <p:nvSpPr>
          <p:cNvPr id="2" name="TextBox 1">
            <a:extLst>
              <a:ext uri="{FF2B5EF4-FFF2-40B4-BE49-F238E27FC236}">
                <a16:creationId xmlns:a16="http://schemas.microsoft.com/office/drawing/2014/main" id="{3B72F002-6C5B-61B4-F114-BED932D9DAF9}"/>
              </a:ext>
            </a:extLst>
          </p:cNvPr>
          <p:cNvSpPr txBox="1"/>
          <p:nvPr/>
        </p:nvSpPr>
        <p:spPr>
          <a:xfrm>
            <a:off x="206922" y="313715"/>
            <a:ext cx="6105196" cy="369332"/>
          </a:xfrm>
          <a:prstGeom prst="rect">
            <a:avLst/>
          </a:prstGeom>
          <a:noFill/>
        </p:spPr>
        <p:txBody>
          <a:bodyPr wrap="square">
            <a:spAutoFit/>
          </a:bodyPr>
          <a:lstStyle/>
          <a:p>
            <a:r>
              <a:rPr lang="en-US" b="1"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3GPP TSG RAN WG1 #121</a:t>
            </a:r>
            <a:r>
              <a:rPr lang="en-US"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 </a:t>
            </a:r>
            <a:endParaRPr lang="en-US" dirty="0">
              <a:solidFill>
                <a:schemeClr val="tx1">
                  <a:lumMod val="50000"/>
                </a:schemeClr>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97AF002E-0B54-B0E2-5EFB-526623008887}"/>
              </a:ext>
            </a:extLst>
          </p:cNvPr>
          <p:cNvSpPr txBox="1"/>
          <p:nvPr/>
        </p:nvSpPr>
        <p:spPr>
          <a:xfrm>
            <a:off x="206922" y="851009"/>
            <a:ext cx="6105196" cy="369332"/>
          </a:xfrm>
          <a:prstGeom prst="rect">
            <a:avLst/>
          </a:prstGeom>
          <a:noFill/>
        </p:spPr>
        <p:txBody>
          <a:bodyPr wrap="square">
            <a:spAutoFit/>
          </a:bodyPr>
          <a:lstStyle/>
          <a:p>
            <a:pPr marL="1279525" marR="0" indent="-1279525" algn="just">
              <a:tabLst>
                <a:tab pos="1260475" algn="l"/>
              </a:tabLst>
            </a:pPr>
            <a:r>
              <a:rPr lang="en-US" b="1" dirty="0">
                <a:solidFill>
                  <a:schemeClr val="tx1">
                    <a:lumMod val="50000"/>
                  </a:schemeClr>
                </a:solidFill>
                <a:latin typeface="Arial" panose="020B0604020202020204" pitchFamily="34" charset="0"/>
                <a:ea typeface="Times New Roman" panose="02020603050405020304" pitchFamily="18" charset="0"/>
              </a:rPr>
              <a:t>Malta</a:t>
            </a:r>
            <a:r>
              <a:rPr lang="en-US" sz="1800" b="1" dirty="0">
                <a:solidFill>
                  <a:schemeClr val="tx1">
                    <a:lumMod val="50000"/>
                  </a:schemeClr>
                </a:solidFill>
                <a:effectLst/>
                <a:latin typeface="Arial" panose="020B0604020202020204" pitchFamily="34" charset="0"/>
                <a:ea typeface="Times New Roman" panose="02020603050405020304" pitchFamily="18" charset="0"/>
              </a:rPr>
              <a:t>, Europe, May </a:t>
            </a:r>
            <a:r>
              <a:rPr lang="en-US" b="1" dirty="0">
                <a:solidFill>
                  <a:schemeClr val="tx1">
                    <a:lumMod val="50000"/>
                  </a:schemeClr>
                </a:solidFill>
                <a:latin typeface="Arial" panose="020B0604020202020204" pitchFamily="34" charset="0"/>
                <a:ea typeface="Times New Roman" panose="02020603050405020304" pitchFamily="18" charset="0"/>
              </a:rPr>
              <a:t>19</a:t>
            </a:r>
            <a:r>
              <a:rPr lang="en-US" sz="1800" b="1" baseline="30000" dirty="0">
                <a:solidFill>
                  <a:schemeClr val="tx1">
                    <a:lumMod val="50000"/>
                  </a:schemeClr>
                </a:solidFill>
                <a:effectLst/>
                <a:latin typeface="Arial" panose="020B0604020202020204" pitchFamily="34" charset="0"/>
                <a:ea typeface="Times New Roman" panose="02020603050405020304" pitchFamily="18" charset="0"/>
              </a:rPr>
              <a:t>th</a:t>
            </a:r>
            <a:r>
              <a:rPr lang="en-US" sz="1800" b="1" dirty="0">
                <a:solidFill>
                  <a:schemeClr val="tx1">
                    <a:lumMod val="50000"/>
                  </a:schemeClr>
                </a:solidFill>
                <a:effectLst/>
                <a:latin typeface="Arial" panose="020B0604020202020204" pitchFamily="34" charset="0"/>
                <a:ea typeface="Times New Roman" panose="02020603050405020304" pitchFamily="18" charset="0"/>
              </a:rPr>
              <a:t> – </a:t>
            </a:r>
            <a:r>
              <a:rPr lang="en-US" b="1" dirty="0">
                <a:solidFill>
                  <a:schemeClr val="tx1">
                    <a:lumMod val="50000"/>
                  </a:schemeClr>
                </a:solidFill>
                <a:latin typeface="Arial" panose="020B0604020202020204" pitchFamily="34" charset="0"/>
                <a:ea typeface="Times New Roman" panose="02020603050405020304" pitchFamily="18" charset="0"/>
              </a:rPr>
              <a:t>23</a:t>
            </a:r>
            <a:r>
              <a:rPr lang="en-US" b="1" baseline="30000" dirty="0">
                <a:solidFill>
                  <a:schemeClr val="tx1">
                    <a:lumMod val="50000"/>
                  </a:schemeClr>
                </a:solidFill>
                <a:latin typeface="Arial" panose="020B0604020202020204" pitchFamily="34" charset="0"/>
                <a:ea typeface="Times New Roman" panose="02020603050405020304" pitchFamily="18" charset="0"/>
              </a:rPr>
              <a:t>rd</a:t>
            </a:r>
            <a:r>
              <a:rPr lang="en-US" sz="1800" b="1" dirty="0">
                <a:solidFill>
                  <a:schemeClr val="tx1">
                    <a:lumMod val="50000"/>
                  </a:schemeClr>
                </a:solidFill>
                <a:effectLst/>
                <a:latin typeface="Arial" panose="020B0604020202020204" pitchFamily="34" charset="0"/>
                <a:ea typeface="Times New Roman" panose="02020603050405020304" pitchFamily="18" charset="0"/>
              </a:rPr>
              <a:t>, 2025</a:t>
            </a:r>
            <a:endParaRPr lang="en-US" sz="1600" dirty="0">
              <a:solidFill>
                <a:schemeClr val="tx1">
                  <a:lumMod val="50000"/>
                </a:schemeClr>
              </a:solidFill>
              <a:effectLst/>
              <a:latin typeface="Times New Roman" panose="02020603050405020304" pitchFamily="18" charset="0"/>
              <a:ea typeface="Times New Roman" panose="02020603050405020304" pitchFamily="18" charset="0"/>
            </a:endParaRPr>
          </a:p>
        </p:txBody>
      </p:sp>
      <p:sp>
        <p:nvSpPr>
          <p:cNvPr id="4" name="TextBox 3">
            <a:extLst>
              <a:ext uri="{FF2B5EF4-FFF2-40B4-BE49-F238E27FC236}">
                <a16:creationId xmlns:a16="http://schemas.microsoft.com/office/drawing/2014/main" id="{2D283FE9-4CED-B720-02B6-04DB00232318}"/>
              </a:ext>
            </a:extLst>
          </p:cNvPr>
          <p:cNvSpPr txBox="1"/>
          <p:nvPr/>
        </p:nvSpPr>
        <p:spPr>
          <a:xfrm>
            <a:off x="206922" y="1445870"/>
            <a:ext cx="10734347" cy="923330"/>
          </a:xfrm>
          <a:prstGeom prst="rect">
            <a:avLst/>
          </a:prstGeom>
          <a:noFill/>
        </p:spPr>
        <p:txBody>
          <a:bodyPr wrap="square">
            <a:spAutoFit/>
          </a:bodyPr>
          <a:lstStyle/>
          <a:p>
            <a:pPr marL="1279525" marR="0" indent="-1279525" algn="just">
              <a:tabLst>
                <a:tab pos="1260475" algn="l"/>
              </a:tabLst>
            </a:pPr>
            <a:r>
              <a:rPr lang="en-US" sz="1800" b="1" dirty="0">
                <a:solidFill>
                  <a:schemeClr val="bg1">
                    <a:lumMod val="10000"/>
                  </a:schemeClr>
                </a:solidFill>
                <a:effectLst/>
                <a:latin typeface="Arial" panose="020B0604020202020204" pitchFamily="34" charset="0"/>
                <a:ea typeface="Times New Roman" panose="02020603050405020304" pitchFamily="18" charset="0"/>
                <a:cs typeface="Arial" panose="020B0604020202020204" pitchFamily="34" charset="0"/>
              </a:rPr>
              <a:t>Title: Views on Channel Model Validation</a:t>
            </a:r>
          </a:p>
          <a:p>
            <a:pPr marL="1279525" marR="0" indent="-1279525" algn="just">
              <a:tabLst>
                <a:tab pos="1260475" algn="l"/>
              </a:tabLst>
            </a:pPr>
            <a:r>
              <a:rPr lang="en-US" sz="1800" b="1" dirty="0">
                <a:solidFill>
                  <a:schemeClr val="bg1">
                    <a:lumMod val="10000"/>
                  </a:schemeClr>
                </a:solidFill>
                <a:effectLst/>
                <a:latin typeface="Arial" panose="020B0604020202020204" pitchFamily="34" charset="0"/>
                <a:ea typeface="Times New Roman" panose="02020603050405020304" pitchFamily="18" charset="0"/>
                <a:cs typeface="Arial" panose="020B0604020202020204" pitchFamily="34" charset="0"/>
              </a:rPr>
              <a:t>Agenda </a:t>
            </a:r>
            <a:r>
              <a:rPr lang="en-US" b="1" dirty="0">
                <a:solidFill>
                  <a:schemeClr val="bg1">
                    <a:lumMod val="10000"/>
                  </a:schemeClr>
                </a:solidFill>
                <a:latin typeface="Arial" panose="020B0604020202020204" pitchFamily="34" charset="0"/>
                <a:ea typeface="Times New Roman" panose="02020603050405020304" pitchFamily="18" charset="0"/>
                <a:cs typeface="Arial" panose="020B0604020202020204" pitchFamily="34" charset="0"/>
              </a:rPr>
              <a:t>Item: 9.8.1</a:t>
            </a:r>
          </a:p>
          <a:p>
            <a:pPr marL="1279525" indent="-1279525" algn="just">
              <a:tabLst>
                <a:tab pos="1260475" algn="l"/>
              </a:tabLst>
            </a:pPr>
            <a:r>
              <a:rPr lang="en-US" sz="1800" b="1" dirty="0">
                <a:solidFill>
                  <a:schemeClr val="bg1">
                    <a:lumMod val="10000"/>
                  </a:schemeClr>
                </a:solidFill>
                <a:effectLst/>
                <a:latin typeface="Arial" panose="020B0604020202020204" pitchFamily="34" charset="0"/>
                <a:ea typeface="Times New Roman" panose="02020603050405020304" pitchFamily="18" charset="0"/>
                <a:cs typeface="Arial" panose="020B0604020202020204" pitchFamily="34" charset="0"/>
              </a:rPr>
              <a:t>Document for:</a:t>
            </a:r>
            <a:r>
              <a:rPr lang="en-US" b="1" dirty="0">
                <a:solidFill>
                  <a:schemeClr val="bg1">
                    <a:lumMod val="10000"/>
                  </a:schemeClr>
                </a:solidFill>
                <a:latin typeface="Arial" panose="020B0604020202020204" pitchFamily="34" charset="0"/>
                <a:ea typeface="Times New Roman" panose="02020603050405020304" pitchFamily="18" charset="0"/>
                <a:cs typeface="Arial" panose="020B0604020202020204" pitchFamily="34" charset="0"/>
              </a:rPr>
              <a:t> </a:t>
            </a:r>
            <a:r>
              <a:rPr lang="en-US" sz="1800" b="1" dirty="0">
                <a:solidFill>
                  <a:schemeClr val="bg1">
                    <a:lumMod val="10000"/>
                  </a:schemeClr>
                </a:solidFill>
                <a:effectLst/>
                <a:latin typeface="Arial" panose="020B0604020202020204" pitchFamily="34" charset="0"/>
                <a:ea typeface="Times New Roman" panose="02020603050405020304" pitchFamily="18" charset="0"/>
                <a:cs typeface="Arial" panose="020B0604020202020204" pitchFamily="34" charset="0"/>
              </a:rPr>
              <a:t>Discussion and Decision </a:t>
            </a:r>
            <a:endParaRPr lang="en-US" sz="1600" dirty="0">
              <a:solidFill>
                <a:schemeClr val="bg1">
                  <a:lumMod val="10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5" name="TextBox 4">
            <a:extLst>
              <a:ext uri="{FF2B5EF4-FFF2-40B4-BE49-F238E27FC236}">
                <a16:creationId xmlns:a16="http://schemas.microsoft.com/office/drawing/2014/main" id="{AE386AED-C2FD-CA87-9A2C-C7E56FB51F4D}"/>
              </a:ext>
            </a:extLst>
          </p:cNvPr>
          <p:cNvSpPr txBox="1"/>
          <p:nvPr/>
        </p:nvSpPr>
        <p:spPr>
          <a:xfrm>
            <a:off x="10298714" y="254227"/>
            <a:ext cx="1790661" cy="369332"/>
          </a:xfrm>
          <a:prstGeom prst="rect">
            <a:avLst/>
          </a:prstGeom>
          <a:noFill/>
        </p:spPr>
        <p:txBody>
          <a:bodyPr wrap="square">
            <a:spAutoFit/>
          </a:bodyPr>
          <a:lstStyle/>
          <a:p>
            <a:r>
              <a:rPr lang="en-US" sz="1800" b="1"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R1-</a:t>
            </a:r>
            <a:r>
              <a:rPr lang="en-US" b="1" dirty="0">
                <a:solidFill>
                  <a:schemeClr val="tx1">
                    <a:lumMod val="50000"/>
                  </a:schemeClr>
                </a:solidFill>
                <a:latin typeface="Arial" panose="020B0604020202020204" pitchFamily="34" charset="0"/>
                <a:cs typeface="Arial" panose="020B0604020202020204" pitchFamily="34" charset="0"/>
              </a:rPr>
              <a:t> 2503962 </a:t>
            </a:r>
          </a:p>
        </p:txBody>
      </p:sp>
    </p:spTree>
    <p:extLst>
      <p:ext uri="{BB962C8B-B14F-4D97-AF65-F5344CB8AC3E}">
        <p14:creationId xmlns:p14="http://schemas.microsoft.com/office/powerpoint/2010/main" val="727632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381FB0F-973F-5F2A-D911-1C248F187770}"/>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7A44AB39-4C18-415B-9E7D-E562F940DA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F4E216F-09D4-EC5E-0B57-61378102FDEE}"/>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Std of ASA NLOS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18E5BF43-0308-F954-AFD9-C440EEEBA5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54B0FD41-F84F-79B4-4EA9-C9DF14549294}"/>
              </a:ext>
            </a:extLst>
          </p:cNvPr>
          <p:cNvSpPr txBox="1"/>
          <p:nvPr/>
        </p:nvSpPr>
        <p:spPr>
          <a:xfrm>
            <a:off x="6691877" y="1396588"/>
            <a:ext cx="5619648" cy="3416320"/>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endParaRPr kumimoji="1" lang="en-US" dirty="0">
              <a:solidFill>
                <a:schemeClr val="bg1">
                  <a:lumMod val="10000"/>
                </a:schemeClr>
              </a:solidFill>
              <a:latin typeface="+mn-ea"/>
            </a:endParaRP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ITU NLOS Std ASA is 0.25, Winner 2 is 0.30. Not sure were ITU value is derived from. </a:t>
            </a:r>
            <a:r>
              <a:rPr lang="en-US" dirty="0">
                <a:solidFill>
                  <a:schemeClr val="bg1">
                    <a:lumMod val="10000"/>
                  </a:schemeClr>
                </a:solidFill>
                <a:latin typeface="+mn-ea"/>
              </a:rPr>
              <a:t>U</a:t>
            </a:r>
            <a:r>
              <a:rPr kumimoji="1" lang="en-US" dirty="0">
                <a:solidFill>
                  <a:schemeClr val="bg1">
                    <a:lumMod val="10000"/>
                  </a:schemeClr>
                </a:solidFill>
                <a:latin typeface="+mn-ea"/>
              </a:rPr>
              <a:t>sing Winner II value as it was obtained @5.3 GHz (D1.1.2 V1.0 Winner II).</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Working Assumption (WA) from RAN1#120b </a:t>
            </a:r>
            <a:r>
              <a:rPr kumimoji="1" lang="en-US" b="1" dirty="0">
                <a:solidFill>
                  <a:schemeClr val="bg1">
                    <a:lumMod val="10000"/>
                  </a:schemeClr>
                </a:solidFill>
                <a:latin typeface="+mn-ea"/>
              </a:rPr>
              <a:t>is not the same as ITU value</a:t>
            </a:r>
            <a:r>
              <a:rPr kumimoji="1" lang="en-US" dirty="0">
                <a:solidFill>
                  <a:schemeClr val="bg1">
                    <a:lumMod val="10000"/>
                  </a:schemeClr>
                </a:solidFill>
                <a:latin typeface="+mn-ea"/>
              </a:rPr>
              <a:t>. [0.25 (ITU)/0.34 (WA)]</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b="1" dirty="0">
                <a:solidFill>
                  <a:schemeClr val="bg1">
                    <a:lumMod val="10000"/>
                  </a:schemeClr>
                </a:solidFill>
                <a:latin typeface="+mn-ea"/>
              </a:rPr>
              <a:t>WA is same as AT&amp;T Meas. @ 15 GHz with </a:t>
            </a:r>
            <a:r>
              <a:rPr kumimoji="1" lang="en-US" b="1" dirty="0" err="1">
                <a:solidFill>
                  <a:schemeClr val="bg1">
                    <a:lumMod val="10000"/>
                  </a:schemeClr>
                </a:solidFill>
                <a:latin typeface="+mn-ea"/>
              </a:rPr>
              <a:t>h</a:t>
            </a:r>
            <a:r>
              <a:rPr kumimoji="1" lang="en-US" b="1" baseline="-25000" dirty="0" err="1">
                <a:solidFill>
                  <a:schemeClr val="bg1">
                    <a:lumMod val="10000"/>
                  </a:schemeClr>
                </a:solidFill>
                <a:latin typeface="+mn-ea"/>
              </a:rPr>
              <a:t>BS</a:t>
            </a:r>
            <a:r>
              <a:rPr kumimoji="1" lang="en-US" b="1" dirty="0">
                <a:solidFill>
                  <a:schemeClr val="bg1">
                    <a:lumMod val="10000"/>
                  </a:schemeClr>
                </a:solidFill>
                <a:latin typeface="+mn-ea"/>
              </a:rPr>
              <a:t> = 25 m.</a:t>
            </a:r>
            <a:endParaRPr kumimoji="1" lang="en-US"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0A5BA2BB-14C5-EB04-76D0-464A46BC127E}"/>
              </a:ext>
            </a:extLst>
          </p:cNvPr>
          <p:cNvGraphicFramePr>
            <a:graphicFrameLocks noGrp="1"/>
          </p:cNvGraphicFramePr>
          <p:nvPr>
            <p:extLst>
              <p:ext uri="{D42A27DB-BD31-4B8C-83A1-F6EECF244321}">
                <p14:modId xmlns:p14="http://schemas.microsoft.com/office/powerpoint/2010/main" val="3541519526"/>
              </p:ext>
            </p:extLst>
          </p:nvPr>
        </p:nvGraphicFramePr>
        <p:xfrm>
          <a:off x="7286965" y="5031087"/>
          <a:ext cx="4480492" cy="1680824"/>
        </p:xfrm>
        <a:graphic>
          <a:graphicData uri="http://schemas.openxmlformats.org/drawingml/2006/table">
            <a:tbl>
              <a:tblPr/>
              <a:tblGrid>
                <a:gridCol w="2664192">
                  <a:extLst>
                    <a:ext uri="{9D8B030D-6E8A-4147-A177-3AD203B41FA5}">
                      <a16:colId xmlns:a16="http://schemas.microsoft.com/office/drawing/2014/main" val="3389511177"/>
                    </a:ext>
                  </a:extLst>
                </a:gridCol>
                <a:gridCol w="1816300">
                  <a:extLst>
                    <a:ext uri="{9D8B030D-6E8A-4147-A177-3AD203B41FA5}">
                      <a16:colId xmlns:a16="http://schemas.microsoft.com/office/drawing/2014/main" val="3083828514"/>
                    </a:ext>
                  </a:extLst>
                </a:gridCol>
              </a:tblGrid>
              <a:tr h="259132">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59132">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10275">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[0.34]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0.10</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510275">
                <a:tc>
                  <a:txBody>
                    <a:bodyPr/>
                    <a:lstStyle/>
                    <a:p>
                      <a:pPr algn="ctr" fontAlgn="ct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0.26</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9" name="Picture 8" descr="A graph of a graph showing a number of different colors&#10;&#10;AI-generated content may be incorrect.">
            <a:extLst>
              <a:ext uri="{FF2B5EF4-FFF2-40B4-BE49-F238E27FC236}">
                <a16:creationId xmlns:a16="http://schemas.microsoft.com/office/drawing/2014/main" id="{02692CCE-405D-299F-1C4D-6B07E7609580}"/>
              </a:ext>
            </a:extLst>
          </p:cNvPr>
          <p:cNvPicPr>
            <a:picLocks noChangeAspect="1"/>
          </p:cNvPicPr>
          <p:nvPr/>
        </p:nvPicPr>
        <p:blipFill>
          <a:blip r:embed="rId3">
            <a:extLst>
              <a:ext uri="{28A0092B-C50C-407E-A947-70E740481C1C}">
                <a14:useLocalDpi xmlns:a14="http://schemas.microsoft.com/office/drawing/2010/main" val="0"/>
              </a:ext>
            </a:extLst>
          </a:blip>
          <a:srcRect l="4616" t="2697" r="9363"/>
          <a:stretch/>
        </p:blipFill>
        <p:spPr>
          <a:xfrm>
            <a:off x="120865" y="1532579"/>
            <a:ext cx="6571012" cy="5179332"/>
          </a:xfrm>
          <a:prstGeom prst="rect">
            <a:avLst/>
          </a:prstGeom>
        </p:spPr>
      </p:pic>
    </p:spTree>
    <p:extLst>
      <p:ext uri="{BB962C8B-B14F-4D97-AF65-F5344CB8AC3E}">
        <p14:creationId xmlns:p14="http://schemas.microsoft.com/office/powerpoint/2010/main" val="4231788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7334D8A-1934-0473-2A46-2FF0AEED7585}"/>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10F4DDCE-C99A-8B8A-7D4A-B72B19BAF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13ADC47-DF64-D77F-9116-0D8F18845381}"/>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ASA</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D1B3BAE1-47BC-B886-AECB-F52EED7894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mc:AlternateContent xmlns:mc="http://schemas.openxmlformats.org/markup-compatibility/2006" xmlns:a14="http://schemas.microsoft.com/office/drawing/2010/main">
        <mc:Choice Requires="a14">
          <p:graphicFrame>
            <p:nvGraphicFramePr>
              <p:cNvPr id="4" name="Table 3">
                <a:extLst>
                  <a:ext uri="{FF2B5EF4-FFF2-40B4-BE49-F238E27FC236}">
                    <a16:creationId xmlns:a16="http://schemas.microsoft.com/office/drawing/2014/main" id="{4DDB5432-F0B8-E8C6-2770-5A96438493CA}"/>
                  </a:ext>
                </a:extLst>
              </p:cNvPr>
              <p:cNvGraphicFramePr>
                <a:graphicFrameLocks noGrp="1"/>
              </p:cNvGraphicFramePr>
              <p:nvPr>
                <p:extLst>
                  <p:ext uri="{D42A27DB-BD31-4B8C-83A1-F6EECF244321}">
                    <p14:modId xmlns:p14="http://schemas.microsoft.com/office/powerpoint/2010/main" val="1959190637"/>
                  </p:ext>
                </p:extLst>
              </p:nvPr>
            </p:nvGraphicFramePr>
            <p:xfrm>
              <a:off x="636124" y="3038455"/>
              <a:ext cx="10919752" cy="1377855"/>
            </p:xfrm>
            <a:graphic>
              <a:graphicData uri="http://schemas.openxmlformats.org/drawingml/2006/table">
                <a:tbl>
                  <a:tblPr firstRow="1" firstCol="1" lastRow="1" lastCol="1" bandRow="1" bandCol="1"/>
                  <a:tblGrid>
                    <a:gridCol w="1733107">
                      <a:extLst>
                        <a:ext uri="{9D8B030D-6E8A-4147-A177-3AD203B41FA5}">
                          <a16:colId xmlns:a16="http://schemas.microsoft.com/office/drawing/2014/main" val="2172549522"/>
                        </a:ext>
                      </a:extLst>
                    </a:gridCol>
                    <a:gridCol w="770599">
                      <a:extLst>
                        <a:ext uri="{9D8B030D-6E8A-4147-A177-3AD203B41FA5}">
                          <a16:colId xmlns:a16="http://schemas.microsoft.com/office/drawing/2014/main" val="3236153842"/>
                        </a:ext>
                      </a:extLst>
                    </a:gridCol>
                    <a:gridCol w="1721192">
                      <a:extLst>
                        <a:ext uri="{9D8B030D-6E8A-4147-A177-3AD203B41FA5}">
                          <a16:colId xmlns:a16="http://schemas.microsoft.com/office/drawing/2014/main" val="1308951215"/>
                        </a:ext>
                      </a:extLst>
                    </a:gridCol>
                    <a:gridCol w="2262247">
                      <a:extLst>
                        <a:ext uri="{9D8B030D-6E8A-4147-A177-3AD203B41FA5}">
                          <a16:colId xmlns:a16="http://schemas.microsoft.com/office/drawing/2014/main" val="3982861591"/>
                        </a:ext>
                      </a:extLst>
                    </a:gridCol>
                    <a:gridCol w="2273410">
                      <a:extLst>
                        <a:ext uri="{9D8B030D-6E8A-4147-A177-3AD203B41FA5}">
                          <a16:colId xmlns:a16="http://schemas.microsoft.com/office/drawing/2014/main" val="4134946794"/>
                        </a:ext>
                      </a:extLst>
                    </a:gridCol>
                    <a:gridCol w="2159197">
                      <a:extLst>
                        <a:ext uri="{9D8B030D-6E8A-4147-A177-3AD203B41FA5}">
                          <a16:colId xmlns:a16="http://schemas.microsoft.com/office/drawing/2014/main" val="3344917794"/>
                        </a:ext>
                      </a:extLst>
                    </a:gridCol>
                  </a:tblGrid>
                  <a:tr h="197185">
                    <a:tc rowSpan="2"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Scenarios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rowSpan="2"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Working Assumption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Updated </a:t>
                          </a:r>
                          <a:r>
                            <a:rPr lang="en-US" sz="1400" b="1" dirty="0" err="1">
                              <a:solidFill>
                                <a:schemeClr val="bg1">
                                  <a:lumMod val="10000"/>
                                </a:schemeClr>
                              </a:solidFill>
                              <a:effectLst/>
                              <a:latin typeface="+mn-ea"/>
                              <a:ea typeface="+mn-ea"/>
                              <a:cs typeface="Times New Roman" panose="02020603050405020304" pitchFamily="18" charset="0"/>
                            </a:rPr>
                            <a:t>SMa</a:t>
                          </a:r>
                          <a:endParaRPr lang="en-US" sz="1400" b="1"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extLst>
                      <a:ext uri="{0D108BD9-81ED-4DB2-BD59-A6C34878D82A}">
                        <a16:rowId xmlns:a16="http://schemas.microsoft.com/office/drawing/2014/main" val="576457992"/>
                      </a:ext>
                    </a:extLst>
                  </a:tr>
                  <a:tr h="197185">
                    <a:tc gridSpan="2" vMerge="1">
                      <a:txBody>
                        <a:bodyPr/>
                        <a:lstStyle/>
                        <a:p>
                          <a:endParaRPr lang="en-US"/>
                        </a:p>
                      </a:txBody>
                      <a:tcPr/>
                    </a:tc>
                    <a:tc hMerge="1" vMerge="1">
                      <a:txBody>
                        <a:bodyPr/>
                        <a:lstStyle/>
                        <a:p>
                          <a:endParaRPr lang="en-US"/>
                        </a:p>
                      </a:txBody>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3600767943"/>
                      </a:ext>
                    </a:extLst>
                  </a:tr>
                  <a:tr h="430382">
                    <a:tc rowSpan="2">
                      <a:txBody>
                        <a:bodyPr/>
                        <a:lstStyle/>
                        <a:p>
                          <a:pPr marL="0" marR="0" algn="ctr">
                            <a:lnSpc>
                              <a:spcPct val="105000"/>
                            </a:lnSpc>
                            <a:buNone/>
                          </a:pPr>
                          <a:r>
                            <a:rPr lang="en-US" sz="1400" dirty="0">
                              <a:solidFill>
                                <a:schemeClr val="bg1">
                                  <a:lumMod val="10000"/>
                                </a:schemeClr>
                              </a:solidFill>
                              <a:effectLst/>
                              <a:latin typeface="+mn-ea"/>
                              <a:ea typeface="+mn-ea"/>
                              <a:cs typeface="Times New Roman" panose="02020603050405020304" pitchFamily="18" charset="0"/>
                            </a:rPr>
                            <a:t>AOA Spread (ASA)</a:t>
                          </a:r>
                        </a:p>
                        <a:p>
                          <a:pPr marL="0" marR="0" algn="ctr">
                            <a:lnSpc>
                              <a:spcPct val="105000"/>
                            </a:lnSpc>
                            <a:buNone/>
                          </a:pPr>
                          <a:r>
                            <a:rPr lang="en-US" sz="1400" dirty="0" err="1">
                              <a:solidFill>
                                <a:schemeClr val="bg1">
                                  <a:lumMod val="10000"/>
                                </a:schemeClr>
                              </a:solidFill>
                              <a:effectLst/>
                              <a:latin typeface="+mn-ea"/>
                              <a:ea typeface="+mn-ea"/>
                              <a:cs typeface="Times New Roman" panose="02020603050405020304" pitchFamily="18" charset="0"/>
                            </a:rPr>
                            <a:t>lgASA</a:t>
                          </a:r>
                          <a:r>
                            <a:rPr lang="en-US" sz="1400" dirty="0">
                              <a:solidFill>
                                <a:schemeClr val="bg1">
                                  <a:lumMod val="10000"/>
                                </a:schemeClr>
                              </a:solidFill>
                              <a:effectLst/>
                              <a:latin typeface="+mn-ea"/>
                              <a:ea typeface="+mn-ea"/>
                              <a:cs typeface="Times New Roman" panose="02020603050405020304" pitchFamily="18" charset="0"/>
                            </a:rPr>
                            <a:t> = log</a:t>
                          </a:r>
                          <a:r>
                            <a:rPr lang="en-US" sz="1400" baseline="-25000" dirty="0">
                              <a:solidFill>
                                <a:schemeClr val="bg1">
                                  <a:lumMod val="10000"/>
                                </a:schemeClr>
                              </a:solidFill>
                              <a:effectLst/>
                              <a:latin typeface="+mn-ea"/>
                              <a:ea typeface="+mn-ea"/>
                              <a:cs typeface="Times New Roman" panose="02020603050405020304" pitchFamily="18" charset="0"/>
                            </a:rPr>
                            <a:t>10</a:t>
                          </a:r>
                          <a:r>
                            <a:rPr lang="en-US" sz="1400" dirty="0">
                              <a:solidFill>
                                <a:schemeClr val="bg1">
                                  <a:lumMod val="10000"/>
                                </a:schemeClr>
                              </a:solidFill>
                              <a:effectLst/>
                              <a:latin typeface="+mn-ea"/>
                              <a:ea typeface="+mn-ea"/>
                              <a:cs typeface="Times New Roman" panose="02020603050405020304" pitchFamily="18" charset="0"/>
                            </a:rPr>
                            <a:t>(ASA/1</a:t>
                          </a:r>
                          <a:r>
                            <a:rPr lang="en-US" sz="1400" baseline="30000" dirty="0">
                              <a:solidFill>
                                <a:schemeClr val="bg1">
                                  <a:lumMod val="10000"/>
                                </a:schemeClr>
                              </a:solidFill>
                              <a:effectLst/>
                              <a:latin typeface="+mn-ea"/>
                              <a:ea typeface="+mn-ea"/>
                              <a:cs typeface="Times New Roman" panose="02020603050405020304" pitchFamily="18" charset="0"/>
                            </a:rPr>
                            <a:t>0</a:t>
                          </a:r>
                          <a:r>
                            <a:rPr lang="en-US" sz="1400" dirty="0">
                              <a:solidFill>
                                <a:schemeClr val="bg1">
                                  <a:lumMod val="10000"/>
                                </a:schemeClr>
                              </a:solidFill>
                              <a:effectLst/>
                              <a:latin typeface="+mn-ea"/>
                              <a:ea typeface="+mn-ea"/>
                              <a:cs typeface="Times New Roman" panose="02020603050405020304" pitchFamily="18" charset="0"/>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14:m>
                            <m:oMathPara xmlns:m="http://schemas.openxmlformats.org/officeDocument/2006/math">
                              <m:oMathParaPr>
                                <m:jc m:val="centerGroup"/>
                              </m:oMathParaPr>
                              <m:oMath xmlns:m="http://schemas.openxmlformats.org/officeDocument/2006/math">
                                <m:r>
                                  <a:rPr lang="en-US" sz="1400" b="0" i="1" smtClean="0">
                                    <a:solidFill>
                                      <a:schemeClr val="bg1">
                                        <a:lumMod val="10000"/>
                                      </a:schemeClr>
                                    </a:solidFill>
                                    <a:effectLst/>
                                    <a:latin typeface="Cambria Math" panose="02040503050406030204" pitchFamily="18" charset="0"/>
                                    <a:ea typeface="Cambria Math" panose="02040503050406030204" pitchFamily="18" charset="0"/>
                                    <a:cs typeface="Times New Roman" panose="02020603050405020304" pitchFamily="18" charset="0"/>
                                  </a:rPr>
                                  <m:t>𝜇</m:t>
                                </m:r>
                                <m:r>
                                  <a:rPr lang="en-US" sz="1400" b="0" i="1" baseline="-25000" smtClean="0">
                                    <a:solidFill>
                                      <a:schemeClr val="bg1">
                                        <a:lumMod val="10000"/>
                                      </a:schemeClr>
                                    </a:solidFill>
                                    <a:effectLst/>
                                    <a:latin typeface="Cambria Math" panose="02040503050406030204" pitchFamily="18" charset="0"/>
                                    <a:ea typeface="Cambria Math" panose="02040503050406030204" pitchFamily="18" charset="0"/>
                                    <a:cs typeface="Times New Roman" panose="02020603050405020304" pitchFamily="18" charset="0"/>
                                  </a:rPr>
                                  <m:t>𝑙𝑔𝐴𝑆𝐴</m:t>
                                </m:r>
                              </m:oMath>
                            </m:oMathPara>
                          </a14:m>
                          <a:endParaRPr lang="en-US" sz="1400" b="0" baseline="-25000"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1.07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1.39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1.43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1.63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42633782"/>
                      </a:ext>
                    </a:extLst>
                  </a:tr>
                  <a:tr h="517577">
                    <a:tc vMerge="1">
                      <a:txBody>
                        <a:bodyPr/>
                        <a:lstStyle/>
                        <a:p>
                          <a:endParaRPr lang="en-US"/>
                        </a:p>
                      </a:txBody>
                      <a:tcPr/>
                    </a:tc>
                    <a:tc>
                      <a:txBody>
                        <a:bodyPr/>
                        <a:lstStyle/>
                        <a:p>
                          <a:pPr marL="0" marR="0" algn="ctr">
                            <a:lnSpc>
                              <a:spcPct val="105000"/>
                            </a:lnSpc>
                            <a:buNone/>
                          </a:pPr>
                          <a14:m>
                            <m:oMathPara xmlns:m="http://schemas.openxmlformats.org/officeDocument/2006/math">
                              <m:oMathParaPr>
                                <m:jc m:val="centerGroup"/>
                              </m:oMathParaPr>
                              <m:oMath xmlns:m="http://schemas.openxmlformats.org/officeDocument/2006/math">
                                <m:r>
                                  <a:rPr lang="en-US" sz="1400" b="0" i="1" smtClean="0">
                                    <a:solidFill>
                                      <a:schemeClr val="bg1">
                                        <a:lumMod val="10000"/>
                                      </a:schemeClr>
                                    </a:solidFill>
                                    <a:effectLst/>
                                    <a:latin typeface="Cambria Math" panose="02040503050406030204" pitchFamily="18" charset="0"/>
                                    <a:ea typeface="+mn-ea"/>
                                    <a:cs typeface="Times New Roman" panose="02020603050405020304" pitchFamily="18" charset="0"/>
                                  </a:rPr>
                                  <m:t>𝜎</m:t>
                                </m:r>
                                <m:r>
                                  <a:rPr lang="en-US" sz="1400" b="0" i="1" baseline="-25000" smtClean="0">
                                    <a:solidFill>
                                      <a:schemeClr val="bg1">
                                        <a:lumMod val="10000"/>
                                      </a:schemeClr>
                                    </a:solidFill>
                                    <a:effectLst/>
                                    <a:latin typeface="Cambria Math" panose="02040503050406030204" pitchFamily="18" charset="0"/>
                                    <a:ea typeface="+mn-ea"/>
                                    <a:cs typeface="Times New Roman" panose="02020603050405020304" pitchFamily="18" charset="0"/>
                                  </a:rPr>
                                  <m:t>𝑙𝑔𝐴𝑆𝐴</m:t>
                                </m:r>
                              </m:oMath>
                            </m:oMathPara>
                          </a14:m>
                          <a:endParaRPr lang="en-US" sz="1400" b="0" baseline="-25000"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0.13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0.34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0.12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0.26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0414765"/>
                      </a:ext>
                    </a:extLst>
                  </a:tr>
                </a:tbl>
              </a:graphicData>
            </a:graphic>
          </p:graphicFrame>
        </mc:Choice>
        <mc:Fallback xmlns="">
          <p:graphicFrame>
            <p:nvGraphicFramePr>
              <p:cNvPr id="4" name="Table 3">
                <a:extLst>
                  <a:ext uri="{FF2B5EF4-FFF2-40B4-BE49-F238E27FC236}">
                    <a16:creationId xmlns:a16="http://schemas.microsoft.com/office/drawing/2014/main" id="{4DDB5432-F0B8-E8C6-2770-5A96438493CA}"/>
                  </a:ext>
                </a:extLst>
              </p:cNvPr>
              <p:cNvGraphicFramePr>
                <a:graphicFrameLocks noGrp="1"/>
              </p:cNvGraphicFramePr>
              <p:nvPr>
                <p:extLst>
                  <p:ext uri="{D42A27DB-BD31-4B8C-83A1-F6EECF244321}">
                    <p14:modId xmlns:p14="http://schemas.microsoft.com/office/powerpoint/2010/main" val="1959190637"/>
                  </p:ext>
                </p:extLst>
              </p:nvPr>
            </p:nvGraphicFramePr>
            <p:xfrm>
              <a:off x="636124" y="3038455"/>
              <a:ext cx="10919752" cy="1377855"/>
            </p:xfrm>
            <a:graphic>
              <a:graphicData uri="http://schemas.openxmlformats.org/drawingml/2006/table">
                <a:tbl>
                  <a:tblPr firstRow="1" firstCol="1" lastRow="1" lastCol="1" bandRow="1" bandCol="1"/>
                  <a:tblGrid>
                    <a:gridCol w="1733107">
                      <a:extLst>
                        <a:ext uri="{9D8B030D-6E8A-4147-A177-3AD203B41FA5}">
                          <a16:colId xmlns:a16="http://schemas.microsoft.com/office/drawing/2014/main" val="2172549522"/>
                        </a:ext>
                      </a:extLst>
                    </a:gridCol>
                    <a:gridCol w="770599">
                      <a:extLst>
                        <a:ext uri="{9D8B030D-6E8A-4147-A177-3AD203B41FA5}">
                          <a16:colId xmlns:a16="http://schemas.microsoft.com/office/drawing/2014/main" val="3236153842"/>
                        </a:ext>
                      </a:extLst>
                    </a:gridCol>
                    <a:gridCol w="1721192">
                      <a:extLst>
                        <a:ext uri="{9D8B030D-6E8A-4147-A177-3AD203B41FA5}">
                          <a16:colId xmlns:a16="http://schemas.microsoft.com/office/drawing/2014/main" val="1308951215"/>
                        </a:ext>
                      </a:extLst>
                    </a:gridCol>
                    <a:gridCol w="2262247">
                      <a:extLst>
                        <a:ext uri="{9D8B030D-6E8A-4147-A177-3AD203B41FA5}">
                          <a16:colId xmlns:a16="http://schemas.microsoft.com/office/drawing/2014/main" val="3982861591"/>
                        </a:ext>
                      </a:extLst>
                    </a:gridCol>
                    <a:gridCol w="2273410">
                      <a:extLst>
                        <a:ext uri="{9D8B030D-6E8A-4147-A177-3AD203B41FA5}">
                          <a16:colId xmlns:a16="http://schemas.microsoft.com/office/drawing/2014/main" val="4134946794"/>
                        </a:ext>
                      </a:extLst>
                    </a:gridCol>
                    <a:gridCol w="2159197">
                      <a:extLst>
                        <a:ext uri="{9D8B030D-6E8A-4147-A177-3AD203B41FA5}">
                          <a16:colId xmlns:a16="http://schemas.microsoft.com/office/drawing/2014/main" val="3344917794"/>
                        </a:ext>
                      </a:extLst>
                    </a:gridCol>
                  </a:tblGrid>
                  <a:tr h="214948">
                    <a:tc rowSpan="2"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Scenarios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rowSpan="2"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Working Assumption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Updated </a:t>
                          </a:r>
                          <a:r>
                            <a:rPr lang="en-US" sz="1400" b="1" dirty="0" err="1">
                              <a:solidFill>
                                <a:schemeClr val="bg1">
                                  <a:lumMod val="10000"/>
                                </a:schemeClr>
                              </a:solidFill>
                              <a:effectLst/>
                              <a:latin typeface="+mn-ea"/>
                              <a:ea typeface="+mn-ea"/>
                              <a:cs typeface="Times New Roman" panose="02020603050405020304" pitchFamily="18" charset="0"/>
                            </a:rPr>
                            <a:t>SMa</a:t>
                          </a:r>
                          <a:endParaRPr lang="en-US" sz="1400" b="1"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extLst>
                      <a:ext uri="{0D108BD9-81ED-4DB2-BD59-A6C34878D82A}">
                        <a16:rowId xmlns:a16="http://schemas.microsoft.com/office/drawing/2014/main" val="576457992"/>
                      </a:ext>
                    </a:extLst>
                  </a:tr>
                  <a:tr h="214948">
                    <a:tc gridSpan="2" vMerge="1">
                      <a:txBody>
                        <a:bodyPr/>
                        <a:lstStyle/>
                        <a:p>
                          <a:endParaRPr lang="en-US"/>
                        </a:p>
                      </a:txBody>
                      <a:tcPr/>
                    </a:tc>
                    <a:tc hMerge="1" vMerge="1">
                      <a:txBody>
                        <a:bodyPr/>
                        <a:lstStyle/>
                        <a:p>
                          <a:endParaRPr lang="en-US"/>
                        </a:p>
                      </a:txBody>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3600767943"/>
                      </a:ext>
                    </a:extLst>
                  </a:tr>
                  <a:tr h="430382">
                    <a:tc rowSpan="2">
                      <a:txBody>
                        <a:bodyPr/>
                        <a:lstStyle/>
                        <a:p>
                          <a:pPr marL="0" marR="0" algn="ctr">
                            <a:lnSpc>
                              <a:spcPct val="105000"/>
                            </a:lnSpc>
                            <a:buNone/>
                          </a:pPr>
                          <a:r>
                            <a:rPr lang="en-US" sz="1400" dirty="0">
                              <a:solidFill>
                                <a:schemeClr val="bg1">
                                  <a:lumMod val="10000"/>
                                </a:schemeClr>
                              </a:solidFill>
                              <a:effectLst/>
                              <a:latin typeface="+mn-ea"/>
                              <a:ea typeface="+mn-ea"/>
                              <a:cs typeface="Times New Roman" panose="02020603050405020304" pitchFamily="18" charset="0"/>
                            </a:rPr>
                            <a:t>AOA Spread (ASA)</a:t>
                          </a:r>
                        </a:p>
                        <a:p>
                          <a:pPr marL="0" marR="0" algn="ctr">
                            <a:lnSpc>
                              <a:spcPct val="105000"/>
                            </a:lnSpc>
                            <a:buNone/>
                          </a:pPr>
                          <a:r>
                            <a:rPr lang="en-US" sz="1400" dirty="0" err="1">
                              <a:solidFill>
                                <a:schemeClr val="bg1">
                                  <a:lumMod val="10000"/>
                                </a:schemeClr>
                              </a:solidFill>
                              <a:effectLst/>
                              <a:latin typeface="+mn-ea"/>
                              <a:ea typeface="+mn-ea"/>
                              <a:cs typeface="Times New Roman" panose="02020603050405020304" pitchFamily="18" charset="0"/>
                            </a:rPr>
                            <a:t>lgASA</a:t>
                          </a:r>
                          <a:r>
                            <a:rPr lang="en-US" sz="1400" dirty="0">
                              <a:solidFill>
                                <a:schemeClr val="bg1">
                                  <a:lumMod val="10000"/>
                                </a:schemeClr>
                              </a:solidFill>
                              <a:effectLst/>
                              <a:latin typeface="+mn-ea"/>
                              <a:ea typeface="+mn-ea"/>
                              <a:cs typeface="Times New Roman" panose="02020603050405020304" pitchFamily="18" charset="0"/>
                            </a:rPr>
                            <a:t> = log</a:t>
                          </a:r>
                          <a:r>
                            <a:rPr lang="en-US" sz="1400" baseline="-25000" dirty="0">
                              <a:solidFill>
                                <a:schemeClr val="bg1">
                                  <a:lumMod val="10000"/>
                                </a:schemeClr>
                              </a:solidFill>
                              <a:effectLst/>
                              <a:latin typeface="+mn-ea"/>
                              <a:ea typeface="+mn-ea"/>
                              <a:cs typeface="Times New Roman" panose="02020603050405020304" pitchFamily="18" charset="0"/>
                            </a:rPr>
                            <a:t>10</a:t>
                          </a:r>
                          <a:r>
                            <a:rPr lang="en-US" sz="1400" dirty="0">
                              <a:solidFill>
                                <a:schemeClr val="bg1">
                                  <a:lumMod val="10000"/>
                                </a:schemeClr>
                              </a:solidFill>
                              <a:effectLst/>
                              <a:latin typeface="+mn-ea"/>
                              <a:ea typeface="+mn-ea"/>
                              <a:cs typeface="Times New Roman" panose="02020603050405020304" pitchFamily="18" charset="0"/>
                            </a:rPr>
                            <a:t>(ASA/1</a:t>
                          </a:r>
                          <a:r>
                            <a:rPr lang="en-US" sz="1400" baseline="30000" dirty="0">
                              <a:solidFill>
                                <a:schemeClr val="bg1">
                                  <a:lumMod val="10000"/>
                                </a:schemeClr>
                              </a:solidFill>
                              <a:effectLst/>
                              <a:latin typeface="+mn-ea"/>
                              <a:ea typeface="+mn-ea"/>
                              <a:cs typeface="Times New Roman" panose="02020603050405020304" pitchFamily="18" charset="0"/>
                            </a:rPr>
                            <a:t>0</a:t>
                          </a:r>
                          <a:r>
                            <a:rPr lang="en-US" sz="1400" dirty="0">
                              <a:solidFill>
                                <a:schemeClr val="bg1">
                                  <a:lumMod val="10000"/>
                                </a:schemeClr>
                              </a:solidFill>
                              <a:effectLst/>
                              <a:latin typeface="+mn-ea"/>
                              <a:ea typeface="+mn-ea"/>
                              <a:cs typeface="Times New Roman" panose="02020603050405020304" pitchFamily="18" charset="0"/>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224590" t="-114706" r="-1090164" b="-123529"/>
                          </a:stretch>
                        </a:blip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1.07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1.39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1.43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1.63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42633782"/>
                      </a:ext>
                    </a:extLst>
                  </a:tr>
                  <a:tr h="517577">
                    <a:tc vMerge="1">
                      <a:txBody>
                        <a:bodyPr/>
                        <a:lstStyle/>
                        <a:p>
                          <a:endParaRPr lang="en-US"/>
                        </a:p>
                      </a:txBody>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224590" t="-178049" r="-1090164" b="-2439"/>
                          </a:stretch>
                        </a:blip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0.13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0.34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0.12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0.26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0414765"/>
                      </a:ext>
                    </a:extLst>
                  </a:tr>
                </a:tbl>
              </a:graphicData>
            </a:graphic>
          </p:graphicFrame>
        </mc:Fallback>
      </mc:AlternateContent>
    </p:spTree>
    <p:extLst>
      <p:ext uri="{BB962C8B-B14F-4D97-AF65-F5344CB8AC3E}">
        <p14:creationId xmlns:p14="http://schemas.microsoft.com/office/powerpoint/2010/main" val="2759897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2B4BA0D-E8F9-BC98-683C-9962446AE42B}"/>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B9FAD0C-4B46-97F9-4AB2-486FB6B836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7709650-5F41-CB09-282E-748E8CCD29D8}"/>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Mean ZSA 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AA051359-F8FF-DBFC-F6E6-2A7CA04039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CFF4EFCC-D390-60A6-470A-6592DE423661}"/>
              </a:ext>
            </a:extLst>
          </p:cNvPr>
          <p:cNvSpPr txBox="1"/>
          <p:nvPr/>
        </p:nvSpPr>
        <p:spPr>
          <a:xfrm>
            <a:off x="6681854" y="1607966"/>
            <a:ext cx="5085603" cy="2308324"/>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endParaRPr kumimoji="1" lang="en-US" dirty="0">
              <a:solidFill>
                <a:schemeClr val="bg1">
                  <a:lumMod val="10000"/>
                </a:schemeClr>
              </a:solidFill>
              <a:latin typeface="+mn-ea"/>
            </a:endParaRPr>
          </a:p>
          <a:p>
            <a:pPr marL="285750" indent="-285750">
              <a:buFont typeface="Arial" panose="020B0604020202020204" pitchFamily="34" charset="0"/>
              <a:buChar char="•"/>
            </a:pPr>
            <a:endParaRPr kumimoji="1" lang="en-US" dirty="0">
              <a:solidFill>
                <a:schemeClr val="bg1">
                  <a:lumMod val="10000"/>
                </a:schemeClr>
              </a:solidFill>
              <a:latin typeface="+mn-ea"/>
            </a:endParaRPr>
          </a:p>
          <a:p>
            <a:pPr marL="285750" indent="-285750">
              <a:buFont typeface="Arial" panose="020B0604020202020204" pitchFamily="34" charset="0"/>
              <a:buChar char="•"/>
            </a:pPr>
            <a:r>
              <a:rPr lang="en-US" dirty="0">
                <a:solidFill>
                  <a:schemeClr val="bg1">
                    <a:lumMod val="10000"/>
                  </a:schemeClr>
                </a:solidFill>
                <a:latin typeface="+mn-ea"/>
              </a:rPr>
              <a:t>ITU/Winner II don’t have measurements for ZSA.</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b="1" dirty="0">
                <a:solidFill>
                  <a:schemeClr val="bg1">
                    <a:lumMod val="10000"/>
                  </a:schemeClr>
                </a:solidFill>
                <a:latin typeface="+mn-ea"/>
              </a:rPr>
              <a:t>Working Assumption (WA) from RAN1#120b is same as UMa LOS Mean ZSA value.</a:t>
            </a:r>
            <a:endParaRPr lang="en-US" b="1"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18604AD0-82EF-91A6-D151-A849DB8F60EE}"/>
              </a:ext>
            </a:extLst>
          </p:cNvPr>
          <p:cNvGraphicFramePr>
            <a:graphicFrameLocks noGrp="1"/>
          </p:cNvGraphicFramePr>
          <p:nvPr>
            <p:extLst>
              <p:ext uri="{D42A27DB-BD31-4B8C-83A1-F6EECF244321}">
                <p14:modId xmlns:p14="http://schemas.microsoft.com/office/powerpoint/2010/main" val="185350022"/>
              </p:ext>
            </p:extLst>
          </p:nvPr>
        </p:nvGraphicFramePr>
        <p:xfrm>
          <a:off x="6717392" y="4473643"/>
          <a:ext cx="4684840" cy="1820431"/>
        </p:xfrm>
        <a:graphic>
          <a:graphicData uri="http://schemas.openxmlformats.org/drawingml/2006/table">
            <a:tbl>
              <a:tblPr/>
              <a:tblGrid>
                <a:gridCol w="2785701">
                  <a:extLst>
                    <a:ext uri="{9D8B030D-6E8A-4147-A177-3AD203B41FA5}">
                      <a16:colId xmlns:a16="http://schemas.microsoft.com/office/drawing/2014/main" val="3389511177"/>
                    </a:ext>
                  </a:extLst>
                </a:gridCol>
                <a:gridCol w="189913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[0.95]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1.18</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function&#10;&#10;AI-generated content may be incorrect.">
            <a:extLst>
              <a:ext uri="{FF2B5EF4-FFF2-40B4-BE49-F238E27FC236}">
                <a16:creationId xmlns:a16="http://schemas.microsoft.com/office/drawing/2014/main" id="{FA6A7A0F-8387-FC1E-B87D-E27369D6ED8E}"/>
              </a:ext>
            </a:extLst>
          </p:cNvPr>
          <p:cNvPicPr>
            <a:picLocks noChangeAspect="1"/>
          </p:cNvPicPr>
          <p:nvPr/>
        </p:nvPicPr>
        <p:blipFill>
          <a:blip r:embed="rId3">
            <a:extLst>
              <a:ext uri="{28A0092B-C50C-407E-A947-70E740481C1C}">
                <a14:useLocalDpi xmlns:a14="http://schemas.microsoft.com/office/drawing/2010/main" val="0"/>
              </a:ext>
            </a:extLst>
          </a:blip>
          <a:srcRect l="5855" t="2077" r="9516" b="1320"/>
          <a:stretch/>
        </p:blipFill>
        <p:spPr>
          <a:xfrm>
            <a:off x="247767" y="1499812"/>
            <a:ext cx="6084207" cy="5074721"/>
          </a:xfrm>
          <a:prstGeom prst="rect">
            <a:avLst/>
          </a:prstGeom>
        </p:spPr>
      </p:pic>
    </p:spTree>
    <p:extLst>
      <p:ext uri="{BB962C8B-B14F-4D97-AF65-F5344CB8AC3E}">
        <p14:creationId xmlns:p14="http://schemas.microsoft.com/office/powerpoint/2010/main" val="2579760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76AC57-EACE-BA39-5A47-038376D0D65F}"/>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7964EDF0-0757-6043-2382-5DBA20974F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CCF0DC-0E22-B430-1316-341FAC60E9C9}"/>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Std of ZSA 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D35858D5-7EB1-2B92-56F6-C4FE264ADD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240C7DA8-701A-C952-ACC8-DFB0636952D4}"/>
              </a:ext>
            </a:extLst>
          </p:cNvPr>
          <p:cNvSpPr txBox="1"/>
          <p:nvPr/>
        </p:nvSpPr>
        <p:spPr>
          <a:xfrm>
            <a:off x="6856334" y="1604061"/>
            <a:ext cx="5137405" cy="2308324"/>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endParaRPr kumimoji="1" lang="en-US" dirty="0">
              <a:solidFill>
                <a:schemeClr val="bg1">
                  <a:lumMod val="10000"/>
                </a:schemeClr>
              </a:solidFill>
              <a:latin typeface="+mn-ea"/>
            </a:endParaRPr>
          </a:p>
          <a:p>
            <a:pPr marL="285750" indent="-285750">
              <a:buFont typeface="Arial" panose="020B0604020202020204" pitchFamily="34" charset="0"/>
              <a:buChar char="•"/>
            </a:pPr>
            <a:endParaRPr kumimoji="1" lang="en-US" dirty="0">
              <a:solidFill>
                <a:schemeClr val="bg1">
                  <a:lumMod val="10000"/>
                </a:schemeClr>
              </a:solidFill>
              <a:latin typeface="+mn-ea"/>
            </a:endParaRPr>
          </a:p>
          <a:p>
            <a:pPr marL="285750" indent="-285750">
              <a:buFont typeface="Arial" panose="020B0604020202020204" pitchFamily="34" charset="0"/>
              <a:buChar char="•"/>
            </a:pPr>
            <a:r>
              <a:rPr lang="en-US" dirty="0">
                <a:solidFill>
                  <a:schemeClr val="bg1">
                    <a:lumMod val="10000"/>
                  </a:schemeClr>
                </a:solidFill>
                <a:latin typeface="+mn-ea"/>
              </a:rPr>
              <a:t>ITU/Winner II don’t have measurements for ZSA.</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b="1" dirty="0">
                <a:solidFill>
                  <a:schemeClr val="bg1">
                    <a:lumMod val="10000"/>
                  </a:schemeClr>
                </a:solidFill>
                <a:latin typeface="+mn-ea"/>
              </a:rPr>
              <a:t>Working Assumption (WA) from RAN1#120b is same as UMa LOS Mean ZSA value.</a:t>
            </a:r>
            <a:endParaRPr lang="en-US" b="1"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19540B4A-0BAC-58C9-E3BA-6033C8DAFCAA}"/>
              </a:ext>
            </a:extLst>
          </p:cNvPr>
          <p:cNvGraphicFramePr>
            <a:graphicFrameLocks noGrp="1"/>
          </p:cNvGraphicFramePr>
          <p:nvPr>
            <p:extLst>
              <p:ext uri="{D42A27DB-BD31-4B8C-83A1-F6EECF244321}">
                <p14:modId xmlns:p14="http://schemas.microsoft.com/office/powerpoint/2010/main" val="2560361904"/>
              </p:ext>
            </p:extLst>
          </p:nvPr>
        </p:nvGraphicFramePr>
        <p:xfrm>
          <a:off x="7082616" y="4223417"/>
          <a:ext cx="4684840" cy="1820431"/>
        </p:xfrm>
        <a:graphic>
          <a:graphicData uri="http://schemas.openxmlformats.org/drawingml/2006/table">
            <a:tbl>
              <a:tblPr/>
              <a:tblGrid>
                <a:gridCol w="2785701">
                  <a:extLst>
                    <a:ext uri="{9D8B030D-6E8A-4147-A177-3AD203B41FA5}">
                      <a16:colId xmlns:a16="http://schemas.microsoft.com/office/drawing/2014/main" val="3389511177"/>
                    </a:ext>
                  </a:extLst>
                </a:gridCol>
                <a:gridCol w="189913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0.05</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descr="A graph of a graph&#10;&#10;AI-generated content may be incorrect.">
            <a:extLst>
              <a:ext uri="{FF2B5EF4-FFF2-40B4-BE49-F238E27FC236}">
                <a16:creationId xmlns:a16="http://schemas.microsoft.com/office/drawing/2014/main" id="{EFA46C3F-4DD8-FAEA-097A-114E0C5945C1}"/>
              </a:ext>
            </a:extLst>
          </p:cNvPr>
          <p:cNvPicPr>
            <a:picLocks noChangeAspect="1"/>
          </p:cNvPicPr>
          <p:nvPr/>
        </p:nvPicPr>
        <p:blipFill>
          <a:blip r:embed="rId3">
            <a:extLst>
              <a:ext uri="{28A0092B-C50C-407E-A947-70E740481C1C}">
                <a14:useLocalDpi xmlns:a14="http://schemas.microsoft.com/office/drawing/2010/main" val="0"/>
              </a:ext>
            </a:extLst>
          </a:blip>
          <a:srcRect l="4733" t="2279" r="9751"/>
          <a:stretch/>
        </p:blipFill>
        <p:spPr>
          <a:xfrm>
            <a:off x="324053" y="1520512"/>
            <a:ext cx="6214399" cy="5123104"/>
          </a:xfrm>
          <a:prstGeom prst="rect">
            <a:avLst/>
          </a:prstGeom>
        </p:spPr>
      </p:pic>
    </p:spTree>
    <p:extLst>
      <p:ext uri="{BB962C8B-B14F-4D97-AF65-F5344CB8AC3E}">
        <p14:creationId xmlns:p14="http://schemas.microsoft.com/office/powerpoint/2010/main" val="1247556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D15DEEC-7676-00CE-2130-27B91524CB1D}"/>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7621964C-0EE9-F5A4-707E-DC6B9F4C02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BC2A56D-7E91-8907-4291-E6257D1B99F2}"/>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Mean ZSA NLOS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E74D921C-27C1-34E0-349C-6A5EE46ADD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B96FBCB9-5B63-175D-F64D-C00A3C90AB73}"/>
              </a:ext>
            </a:extLst>
          </p:cNvPr>
          <p:cNvSpPr txBox="1"/>
          <p:nvPr/>
        </p:nvSpPr>
        <p:spPr>
          <a:xfrm>
            <a:off x="6924711" y="1598134"/>
            <a:ext cx="5085603" cy="2308324"/>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endParaRPr kumimoji="1" lang="en-US" dirty="0">
              <a:solidFill>
                <a:schemeClr val="bg1">
                  <a:lumMod val="10000"/>
                </a:schemeClr>
              </a:solidFill>
              <a:latin typeface="+mn-ea"/>
            </a:endParaRPr>
          </a:p>
          <a:p>
            <a:pPr marL="285750" indent="-285750">
              <a:buFont typeface="Arial" panose="020B0604020202020204" pitchFamily="34" charset="0"/>
              <a:buChar char="•"/>
            </a:pPr>
            <a:endParaRPr kumimoji="1" lang="en-US" dirty="0">
              <a:solidFill>
                <a:schemeClr val="bg1">
                  <a:lumMod val="10000"/>
                </a:schemeClr>
              </a:solidFill>
              <a:latin typeface="+mn-ea"/>
            </a:endParaRPr>
          </a:p>
          <a:p>
            <a:pPr marL="285750" indent="-285750">
              <a:buFont typeface="Arial" panose="020B0604020202020204" pitchFamily="34" charset="0"/>
              <a:buChar char="•"/>
            </a:pPr>
            <a:r>
              <a:rPr lang="en-US" dirty="0">
                <a:solidFill>
                  <a:schemeClr val="bg1">
                    <a:lumMod val="10000"/>
                  </a:schemeClr>
                </a:solidFill>
                <a:latin typeface="+mn-ea"/>
              </a:rPr>
              <a:t>ITU/Winner II don’t have measurements for ZSA.</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b="1" dirty="0">
                <a:solidFill>
                  <a:schemeClr val="bg1">
                    <a:lumMod val="10000"/>
                  </a:schemeClr>
                </a:solidFill>
                <a:latin typeface="+mn-ea"/>
              </a:rPr>
              <a:t>Not clear how Working Assumption (WA) values </a:t>
            </a:r>
            <a:r>
              <a:rPr lang="en-US" b="1" dirty="0">
                <a:solidFill>
                  <a:schemeClr val="bg1">
                    <a:lumMod val="10000"/>
                  </a:schemeClr>
                </a:solidFill>
                <a:latin typeface="+mn-ea"/>
              </a:rPr>
              <a:t>were proposed in </a:t>
            </a:r>
            <a:r>
              <a:rPr kumimoji="1" lang="en-US" b="1" dirty="0">
                <a:solidFill>
                  <a:schemeClr val="bg1">
                    <a:lumMod val="10000"/>
                  </a:schemeClr>
                </a:solidFill>
                <a:latin typeface="+mn-ea"/>
              </a:rPr>
              <a:t>RAN1#120b.</a:t>
            </a:r>
            <a:endParaRPr lang="en-US" b="1"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D9AB7171-3D92-6FFE-C392-C91BC3E805DD}"/>
              </a:ext>
            </a:extLst>
          </p:cNvPr>
          <p:cNvGraphicFramePr>
            <a:graphicFrameLocks noGrp="1"/>
          </p:cNvGraphicFramePr>
          <p:nvPr>
            <p:extLst>
              <p:ext uri="{D42A27DB-BD31-4B8C-83A1-F6EECF244321}">
                <p14:modId xmlns:p14="http://schemas.microsoft.com/office/powerpoint/2010/main" val="3837899563"/>
              </p:ext>
            </p:extLst>
          </p:nvPr>
        </p:nvGraphicFramePr>
        <p:xfrm>
          <a:off x="6924711" y="4473643"/>
          <a:ext cx="4684840" cy="1820431"/>
        </p:xfrm>
        <a:graphic>
          <a:graphicData uri="http://schemas.openxmlformats.org/drawingml/2006/table">
            <a:tbl>
              <a:tblPr/>
              <a:tblGrid>
                <a:gridCol w="2785701">
                  <a:extLst>
                    <a:ext uri="{9D8B030D-6E8A-4147-A177-3AD203B41FA5}">
                      <a16:colId xmlns:a16="http://schemas.microsoft.com/office/drawing/2014/main" val="3389511177"/>
                    </a:ext>
                  </a:extLst>
                </a:gridCol>
                <a:gridCol w="189913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[1.14]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1.16</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descr="A graph of a graph&#10;&#10;AI-generated content may be incorrect.">
            <a:extLst>
              <a:ext uri="{FF2B5EF4-FFF2-40B4-BE49-F238E27FC236}">
                <a16:creationId xmlns:a16="http://schemas.microsoft.com/office/drawing/2014/main" id="{3D20ABBB-710C-45E8-3EEA-50382600A818}"/>
              </a:ext>
            </a:extLst>
          </p:cNvPr>
          <p:cNvPicPr>
            <a:picLocks noChangeAspect="1"/>
          </p:cNvPicPr>
          <p:nvPr/>
        </p:nvPicPr>
        <p:blipFill>
          <a:blip r:embed="rId3">
            <a:extLst>
              <a:ext uri="{28A0092B-C50C-407E-A947-70E740481C1C}">
                <a14:useLocalDpi xmlns:a14="http://schemas.microsoft.com/office/drawing/2010/main" val="0"/>
              </a:ext>
            </a:extLst>
          </a:blip>
          <a:srcRect l="5647" t="2304" r="9343"/>
          <a:stretch/>
        </p:blipFill>
        <p:spPr>
          <a:xfrm>
            <a:off x="317433" y="1499812"/>
            <a:ext cx="6253174" cy="5129021"/>
          </a:xfrm>
          <a:prstGeom prst="rect">
            <a:avLst/>
          </a:prstGeom>
        </p:spPr>
      </p:pic>
    </p:spTree>
    <p:extLst>
      <p:ext uri="{BB962C8B-B14F-4D97-AF65-F5344CB8AC3E}">
        <p14:creationId xmlns:p14="http://schemas.microsoft.com/office/powerpoint/2010/main" val="2312463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7B07724-F53B-00BC-B76E-284445C46AE4}"/>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F8124D1-894F-1B50-6FF8-4EC0989408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13D0A47-F125-7413-0B37-18B9CE916EF7}"/>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Std of ZSA NLOS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CD7090CA-5ACC-FB66-2E1E-748DCD4E57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B1ADCCD6-2C23-6E6C-7A96-17C8C02D78B0}"/>
              </a:ext>
            </a:extLst>
          </p:cNvPr>
          <p:cNvSpPr txBox="1"/>
          <p:nvPr/>
        </p:nvSpPr>
        <p:spPr>
          <a:xfrm>
            <a:off x="6897538" y="1643972"/>
            <a:ext cx="5012696" cy="2308324"/>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endParaRPr kumimoji="1" lang="en-US" dirty="0">
              <a:solidFill>
                <a:schemeClr val="bg1">
                  <a:lumMod val="10000"/>
                </a:schemeClr>
              </a:solidFill>
              <a:latin typeface="+mn-ea"/>
            </a:endParaRPr>
          </a:p>
          <a:p>
            <a:pPr marL="285750" indent="-285750">
              <a:buFont typeface="Arial" panose="020B0604020202020204" pitchFamily="34" charset="0"/>
              <a:buChar char="•"/>
            </a:pPr>
            <a:endParaRPr kumimoji="1" lang="en-US" dirty="0">
              <a:solidFill>
                <a:schemeClr val="bg1">
                  <a:lumMod val="10000"/>
                </a:schemeClr>
              </a:solidFill>
              <a:latin typeface="+mn-ea"/>
            </a:endParaRPr>
          </a:p>
          <a:p>
            <a:pPr marL="285750" indent="-285750">
              <a:buFont typeface="Arial" panose="020B0604020202020204" pitchFamily="34" charset="0"/>
              <a:buChar char="•"/>
            </a:pPr>
            <a:r>
              <a:rPr lang="en-US" dirty="0">
                <a:solidFill>
                  <a:schemeClr val="bg1">
                    <a:lumMod val="10000"/>
                  </a:schemeClr>
                </a:solidFill>
                <a:latin typeface="+mn-ea"/>
              </a:rPr>
              <a:t>ITU/Winner II don’t have measurements for ZSA.</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b="1" dirty="0">
                <a:solidFill>
                  <a:schemeClr val="bg1">
                    <a:lumMod val="10000"/>
                  </a:schemeClr>
                </a:solidFill>
                <a:latin typeface="+mn-ea"/>
              </a:rPr>
              <a:t>Not clear how Working Assumption (WA) values </a:t>
            </a:r>
            <a:r>
              <a:rPr lang="en-US" b="1" dirty="0">
                <a:solidFill>
                  <a:schemeClr val="bg1">
                    <a:lumMod val="10000"/>
                  </a:schemeClr>
                </a:solidFill>
                <a:latin typeface="+mn-ea"/>
              </a:rPr>
              <a:t>were proposed in </a:t>
            </a:r>
            <a:r>
              <a:rPr kumimoji="1" lang="en-US" b="1" dirty="0">
                <a:solidFill>
                  <a:schemeClr val="bg1">
                    <a:lumMod val="10000"/>
                  </a:schemeClr>
                </a:solidFill>
                <a:latin typeface="+mn-ea"/>
              </a:rPr>
              <a:t>RAN1#120b.</a:t>
            </a:r>
            <a:endParaRPr lang="en-US" b="1"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6A82F220-DC31-76E8-E12A-809AF0DBE53E}"/>
              </a:ext>
            </a:extLst>
          </p:cNvPr>
          <p:cNvGraphicFramePr>
            <a:graphicFrameLocks noGrp="1"/>
          </p:cNvGraphicFramePr>
          <p:nvPr>
            <p:extLst>
              <p:ext uri="{D42A27DB-BD31-4B8C-83A1-F6EECF244321}">
                <p14:modId xmlns:p14="http://schemas.microsoft.com/office/powerpoint/2010/main" val="2811271322"/>
              </p:ext>
            </p:extLst>
          </p:nvPr>
        </p:nvGraphicFramePr>
        <p:xfrm>
          <a:off x="7163640" y="4385817"/>
          <a:ext cx="4480492" cy="1820431"/>
        </p:xfrm>
        <a:graphic>
          <a:graphicData uri="http://schemas.openxmlformats.org/drawingml/2006/table">
            <a:tbl>
              <a:tblPr/>
              <a:tblGrid>
                <a:gridCol w="2664192">
                  <a:extLst>
                    <a:ext uri="{9D8B030D-6E8A-4147-A177-3AD203B41FA5}">
                      <a16:colId xmlns:a16="http://schemas.microsoft.com/office/drawing/2014/main" val="3389511177"/>
                    </a:ext>
                  </a:extLst>
                </a:gridCol>
                <a:gridCol w="1816300">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0.14</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graph with different colored lines&#10;&#10;AI-generated content may be incorrect.">
            <a:extLst>
              <a:ext uri="{FF2B5EF4-FFF2-40B4-BE49-F238E27FC236}">
                <a16:creationId xmlns:a16="http://schemas.microsoft.com/office/drawing/2014/main" id="{F25EEA76-3385-9845-A78F-8982B13AE43B}"/>
              </a:ext>
            </a:extLst>
          </p:cNvPr>
          <p:cNvPicPr>
            <a:picLocks noChangeAspect="1"/>
          </p:cNvPicPr>
          <p:nvPr/>
        </p:nvPicPr>
        <p:blipFill>
          <a:blip r:embed="rId3">
            <a:extLst>
              <a:ext uri="{28A0092B-C50C-407E-A947-70E740481C1C}">
                <a14:useLocalDpi xmlns:a14="http://schemas.microsoft.com/office/drawing/2010/main" val="0"/>
              </a:ext>
            </a:extLst>
          </a:blip>
          <a:srcRect l="4631" t="1664" r="9474" b="2366"/>
          <a:stretch/>
        </p:blipFill>
        <p:spPr>
          <a:xfrm>
            <a:off x="424543" y="1506321"/>
            <a:ext cx="6073542" cy="5157965"/>
          </a:xfrm>
          <a:prstGeom prst="rect">
            <a:avLst/>
          </a:prstGeom>
        </p:spPr>
      </p:pic>
    </p:spTree>
    <p:extLst>
      <p:ext uri="{BB962C8B-B14F-4D97-AF65-F5344CB8AC3E}">
        <p14:creationId xmlns:p14="http://schemas.microsoft.com/office/powerpoint/2010/main" val="2092406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90C2C63-205E-D703-336B-94500C23AD7D}"/>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B3A9FCB-FE3F-5805-4EF2-E415B20B6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0C36C65-8261-DFA3-F4C8-FE2D4322BDEE}"/>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Std of ZSA NLOS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EDB7D18D-8A97-1D7A-E81E-C452D6C014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mc:AlternateContent xmlns:mc="http://schemas.openxmlformats.org/markup-compatibility/2006" xmlns:a14="http://schemas.microsoft.com/office/drawing/2010/main">
        <mc:Choice Requires="a14">
          <p:graphicFrame>
            <p:nvGraphicFramePr>
              <p:cNvPr id="10" name="Table 9">
                <a:extLst>
                  <a:ext uri="{FF2B5EF4-FFF2-40B4-BE49-F238E27FC236}">
                    <a16:creationId xmlns:a16="http://schemas.microsoft.com/office/drawing/2014/main" id="{17C6EC33-C2BD-7B48-1815-9233E810EFB1}"/>
                  </a:ext>
                </a:extLst>
              </p:cNvPr>
              <p:cNvGraphicFramePr>
                <a:graphicFrameLocks noGrp="1"/>
              </p:cNvGraphicFramePr>
              <p:nvPr>
                <p:extLst>
                  <p:ext uri="{D42A27DB-BD31-4B8C-83A1-F6EECF244321}">
                    <p14:modId xmlns:p14="http://schemas.microsoft.com/office/powerpoint/2010/main" val="1027133278"/>
                  </p:ext>
                </p:extLst>
              </p:nvPr>
            </p:nvGraphicFramePr>
            <p:xfrm>
              <a:off x="636124" y="3011638"/>
              <a:ext cx="10919752" cy="1377855"/>
            </p:xfrm>
            <a:graphic>
              <a:graphicData uri="http://schemas.openxmlformats.org/drawingml/2006/table">
                <a:tbl>
                  <a:tblPr firstRow="1" firstCol="1" lastRow="1" lastCol="1" bandRow="1" bandCol="1"/>
                  <a:tblGrid>
                    <a:gridCol w="1733107">
                      <a:extLst>
                        <a:ext uri="{9D8B030D-6E8A-4147-A177-3AD203B41FA5}">
                          <a16:colId xmlns:a16="http://schemas.microsoft.com/office/drawing/2014/main" val="2172549522"/>
                        </a:ext>
                      </a:extLst>
                    </a:gridCol>
                    <a:gridCol w="770599">
                      <a:extLst>
                        <a:ext uri="{9D8B030D-6E8A-4147-A177-3AD203B41FA5}">
                          <a16:colId xmlns:a16="http://schemas.microsoft.com/office/drawing/2014/main" val="3236153842"/>
                        </a:ext>
                      </a:extLst>
                    </a:gridCol>
                    <a:gridCol w="1721192">
                      <a:extLst>
                        <a:ext uri="{9D8B030D-6E8A-4147-A177-3AD203B41FA5}">
                          <a16:colId xmlns:a16="http://schemas.microsoft.com/office/drawing/2014/main" val="1308951215"/>
                        </a:ext>
                      </a:extLst>
                    </a:gridCol>
                    <a:gridCol w="2262247">
                      <a:extLst>
                        <a:ext uri="{9D8B030D-6E8A-4147-A177-3AD203B41FA5}">
                          <a16:colId xmlns:a16="http://schemas.microsoft.com/office/drawing/2014/main" val="3982861591"/>
                        </a:ext>
                      </a:extLst>
                    </a:gridCol>
                    <a:gridCol w="2273410">
                      <a:extLst>
                        <a:ext uri="{9D8B030D-6E8A-4147-A177-3AD203B41FA5}">
                          <a16:colId xmlns:a16="http://schemas.microsoft.com/office/drawing/2014/main" val="4134946794"/>
                        </a:ext>
                      </a:extLst>
                    </a:gridCol>
                    <a:gridCol w="2159197">
                      <a:extLst>
                        <a:ext uri="{9D8B030D-6E8A-4147-A177-3AD203B41FA5}">
                          <a16:colId xmlns:a16="http://schemas.microsoft.com/office/drawing/2014/main" val="3344917794"/>
                        </a:ext>
                      </a:extLst>
                    </a:gridCol>
                  </a:tblGrid>
                  <a:tr h="197185">
                    <a:tc rowSpan="2"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Scenarios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rowSpan="2"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Working Assumption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Updated </a:t>
                          </a:r>
                          <a:r>
                            <a:rPr lang="en-US" sz="1400" b="1" dirty="0" err="1">
                              <a:solidFill>
                                <a:schemeClr val="bg1">
                                  <a:lumMod val="10000"/>
                                </a:schemeClr>
                              </a:solidFill>
                              <a:effectLst/>
                              <a:latin typeface="+mn-ea"/>
                              <a:ea typeface="+mn-ea"/>
                              <a:cs typeface="Times New Roman" panose="02020603050405020304" pitchFamily="18" charset="0"/>
                            </a:rPr>
                            <a:t>SMa</a:t>
                          </a:r>
                          <a:endParaRPr lang="en-US" sz="1400" b="1"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extLst>
                      <a:ext uri="{0D108BD9-81ED-4DB2-BD59-A6C34878D82A}">
                        <a16:rowId xmlns:a16="http://schemas.microsoft.com/office/drawing/2014/main" val="576457992"/>
                      </a:ext>
                    </a:extLst>
                  </a:tr>
                  <a:tr h="197185">
                    <a:tc gridSpan="2" vMerge="1">
                      <a:txBody>
                        <a:bodyPr/>
                        <a:lstStyle/>
                        <a:p>
                          <a:endParaRPr lang="en-US"/>
                        </a:p>
                      </a:txBody>
                      <a:tcPr/>
                    </a:tc>
                    <a:tc hMerge="1" vMerge="1">
                      <a:txBody>
                        <a:bodyPr/>
                        <a:lstStyle/>
                        <a:p>
                          <a:endParaRPr lang="en-US"/>
                        </a:p>
                      </a:txBody>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3600767943"/>
                      </a:ext>
                    </a:extLst>
                  </a:tr>
                  <a:tr h="430382">
                    <a:tc rowSpan="2">
                      <a:txBody>
                        <a:bodyPr/>
                        <a:lstStyle/>
                        <a:p>
                          <a:pPr marL="0" marR="0" algn="ctr">
                            <a:lnSpc>
                              <a:spcPct val="105000"/>
                            </a:lnSpc>
                            <a:buNone/>
                          </a:pPr>
                          <a:r>
                            <a:rPr lang="en-US" sz="1400" dirty="0">
                              <a:solidFill>
                                <a:schemeClr val="bg1">
                                  <a:lumMod val="10000"/>
                                </a:schemeClr>
                              </a:solidFill>
                              <a:effectLst/>
                              <a:latin typeface="+mn-ea"/>
                              <a:ea typeface="+mn-ea"/>
                              <a:cs typeface="Times New Roman" panose="02020603050405020304" pitchFamily="18" charset="0"/>
                            </a:rPr>
                            <a:t>ZOA Spread (ZSA)</a:t>
                          </a:r>
                        </a:p>
                        <a:p>
                          <a:pPr marL="0" marR="0" algn="ctr">
                            <a:lnSpc>
                              <a:spcPct val="105000"/>
                            </a:lnSpc>
                            <a:buNone/>
                          </a:pPr>
                          <a:r>
                            <a:rPr lang="en-US" sz="1400" dirty="0" err="1">
                              <a:solidFill>
                                <a:schemeClr val="bg1">
                                  <a:lumMod val="10000"/>
                                </a:schemeClr>
                              </a:solidFill>
                              <a:effectLst/>
                              <a:latin typeface="+mn-ea"/>
                              <a:ea typeface="+mn-ea"/>
                              <a:cs typeface="Times New Roman" panose="02020603050405020304" pitchFamily="18" charset="0"/>
                            </a:rPr>
                            <a:t>lgZSA</a:t>
                          </a:r>
                          <a:r>
                            <a:rPr lang="en-US" sz="1400" dirty="0">
                              <a:solidFill>
                                <a:schemeClr val="bg1">
                                  <a:lumMod val="10000"/>
                                </a:schemeClr>
                              </a:solidFill>
                              <a:effectLst/>
                              <a:latin typeface="+mn-ea"/>
                              <a:ea typeface="+mn-ea"/>
                              <a:cs typeface="Times New Roman" panose="02020603050405020304" pitchFamily="18" charset="0"/>
                            </a:rPr>
                            <a:t> = log</a:t>
                          </a:r>
                          <a:r>
                            <a:rPr lang="en-US" sz="1400" baseline="-25000" dirty="0">
                              <a:solidFill>
                                <a:schemeClr val="bg1">
                                  <a:lumMod val="10000"/>
                                </a:schemeClr>
                              </a:solidFill>
                              <a:effectLst/>
                              <a:latin typeface="+mn-ea"/>
                              <a:ea typeface="+mn-ea"/>
                              <a:cs typeface="Times New Roman" panose="02020603050405020304" pitchFamily="18" charset="0"/>
                            </a:rPr>
                            <a:t>10</a:t>
                          </a:r>
                          <a:r>
                            <a:rPr lang="en-US" sz="1400" dirty="0">
                              <a:solidFill>
                                <a:schemeClr val="bg1">
                                  <a:lumMod val="10000"/>
                                </a:schemeClr>
                              </a:solidFill>
                              <a:effectLst/>
                              <a:latin typeface="+mn-ea"/>
                              <a:ea typeface="+mn-ea"/>
                              <a:cs typeface="Times New Roman" panose="02020603050405020304" pitchFamily="18" charset="0"/>
                            </a:rPr>
                            <a:t>(ZSA/1</a:t>
                          </a:r>
                          <a:r>
                            <a:rPr lang="en-US" sz="1400" baseline="30000" dirty="0">
                              <a:solidFill>
                                <a:schemeClr val="bg1">
                                  <a:lumMod val="10000"/>
                                </a:schemeClr>
                              </a:solidFill>
                              <a:effectLst/>
                              <a:latin typeface="+mn-ea"/>
                              <a:ea typeface="+mn-ea"/>
                              <a:cs typeface="Times New Roman" panose="02020603050405020304" pitchFamily="18" charset="0"/>
                            </a:rPr>
                            <a:t>0</a:t>
                          </a:r>
                          <a:r>
                            <a:rPr lang="en-US" sz="1400" dirty="0">
                              <a:solidFill>
                                <a:schemeClr val="bg1">
                                  <a:lumMod val="10000"/>
                                </a:schemeClr>
                              </a:solidFill>
                              <a:effectLst/>
                              <a:latin typeface="+mn-ea"/>
                              <a:ea typeface="+mn-ea"/>
                              <a:cs typeface="Times New Roman" panose="02020603050405020304" pitchFamily="18" charset="0"/>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14:m>
                            <m:oMathPara xmlns:m="http://schemas.openxmlformats.org/officeDocument/2006/math">
                              <m:oMathParaPr>
                                <m:jc m:val="centerGroup"/>
                              </m:oMathParaPr>
                              <m:oMath xmlns:m="http://schemas.openxmlformats.org/officeDocument/2006/math">
                                <m:r>
                                  <a:rPr lang="en-US" sz="1400" b="0" i="1" smtClean="0">
                                    <a:solidFill>
                                      <a:schemeClr val="bg1">
                                        <a:lumMod val="10000"/>
                                      </a:schemeClr>
                                    </a:solidFill>
                                    <a:effectLst/>
                                    <a:latin typeface="Cambria Math" panose="02040503050406030204" pitchFamily="18" charset="0"/>
                                    <a:ea typeface="Cambria Math" panose="02040503050406030204" pitchFamily="18" charset="0"/>
                                    <a:cs typeface="Times New Roman" panose="02020603050405020304" pitchFamily="18" charset="0"/>
                                  </a:rPr>
                                  <m:t>𝜇</m:t>
                                </m:r>
                                <m:r>
                                  <a:rPr lang="en-US" sz="1400" b="0" i="1" baseline="-25000" smtClean="0">
                                    <a:solidFill>
                                      <a:schemeClr val="bg1">
                                        <a:lumMod val="10000"/>
                                      </a:schemeClr>
                                    </a:solidFill>
                                    <a:effectLst/>
                                    <a:latin typeface="Cambria Math" panose="02040503050406030204" pitchFamily="18" charset="0"/>
                                    <a:ea typeface="Cambria Math" panose="02040503050406030204" pitchFamily="18" charset="0"/>
                                    <a:cs typeface="Times New Roman" panose="02020603050405020304" pitchFamily="18" charset="0"/>
                                  </a:rPr>
                                  <m:t>𝑙𝑔𝑍𝑆𝐴</m:t>
                                </m:r>
                              </m:oMath>
                            </m:oMathPara>
                          </a14:m>
                          <a:endParaRPr lang="en-US" sz="1400" b="0" baseline="-25000"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0.95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1.14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1.18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1.16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42633782"/>
                      </a:ext>
                    </a:extLst>
                  </a:tr>
                  <a:tr h="517577">
                    <a:tc vMerge="1">
                      <a:txBody>
                        <a:bodyPr/>
                        <a:lstStyle/>
                        <a:p>
                          <a:endParaRPr lang="en-US"/>
                        </a:p>
                      </a:txBody>
                      <a:tcPr/>
                    </a:tc>
                    <a:tc>
                      <a:txBody>
                        <a:bodyPr/>
                        <a:lstStyle/>
                        <a:p>
                          <a:pPr marL="0" marR="0" algn="ctr">
                            <a:lnSpc>
                              <a:spcPct val="105000"/>
                            </a:lnSpc>
                            <a:buNone/>
                          </a:pPr>
                          <a14:m>
                            <m:oMathPara xmlns:m="http://schemas.openxmlformats.org/officeDocument/2006/math">
                              <m:oMathParaPr>
                                <m:jc m:val="centerGroup"/>
                              </m:oMathParaPr>
                              <m:oMath xmlns:m="http://schemas.openxmlformats.org/officeDocument/2006/math">
                                <m:r>
                                  <a:rPr lang="en-US" sz="1400" b="0" i="1" smtClean="0">
                                    <a:solidFill>
                                      <a:schemeClr val="bg1">
                                        <a:lumMod val="10000"/>
                                      </a:schemeClr>
                                    </a:solidFill>
                                    <a:effectLst/>
                                    <a:latin typeface="Cambria Math" panose="02040503050406030204" pitchFamily="18" charset="0"/>
                                    <a:ea typeface="+mn-ea"/>
                                    <a:cs typeface="Times New Roman" panose="02020603050405020304" pitchFamily="18" charset="0"/>
                                  </a:rPr>
                                  <m:t>𝜎</m:t>
                                </m:r>
                                <m:r>
                                  <a:rPr lang="en-US" sz="1400" b="0" i="1" baseline="-25000" smtClean="0">
                                    <a:solidFill>
                                      <a:schemeClr val="bg1">
                                        <a:lumMod val="10000"/>
                                      </a:schemeClr>
                                    </a:solidFill>
                                    <a:effectLst/>
                                    <a:latin typeface="Cambria Math" panose="02040503050406030204" pitchFamily="18" charset="0"/>
                                    <a:ea typeface="+mn-ea"/>
                                    <a:cs typeface="Times New Roman" panose="02020603050405020304" pitchFamily="18" charset="0"/>
                                  </a:rPr>
                                  <m:t>𝑙𝑔𝑍𝑆𝐴</m:t>
                                </m:r>
                              </m:oMath>
                            </m:oMathPara>
                          </a14:m>
                          <a:endParaRPr lang="en-US" sz="1400" b="0" baseline="-25000"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0.16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0.16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0.05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0.14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0414765"/>
                      </a:ext>
                    </a:extLst>
                  </a:tr>
                </a:tbl>
              </a:graphicData>
            </a:graphic>
          </p:graphicFrame>
        </mc:Choice>
        <mc:Fallback xmlns="">
          <p:graphicFrame>
            <p:nvGraphicFramePr>
              <p:cNvPr id="10" name="Table 9">
                <a:extLst>
                  <a:ext uri="{FF2B5EF4-FFF2-40B4-BE49-F238E27FC236}">
                    <a16:creationId xmlns:a16="http://schemas.microsoft.com/office/drawing/2014/main" id="{17C6EC33-C2BD-7B48-1815-9233E810EFB1}"/>
                  </a:ext>
                </a:extLst>
              </p:cNvPr>
              <p:cNvGraphicFramePr>
                <a:graphicFrameLocks noGrp="1"/>
              </p:cNvGraphicFramePr>
              <p:nvPr>
                <p:extLst>
                  <p:ext uri="{D42A27DB-BD31-4B8C-83A1-F6EECF244321}">
                    <p14:modId xmlns:p14="http://schemas.microsoft.com/office/powerpoint/2010/main" val="1027133278"/>
                  </p:ext>
                </p:extLst>
              </p:nvPr>
            </p:nvGraphicFramePr>
            <p:xfrm>
              <a:off x="636124" y="3011638"/>
              <a:ext cx="10919752" cy="1377855"/>
            </p:xfrm>
            <a:graphic>
              <a:graphicData uri="http://schemas.openxmlformats.org/drawingml/2006/table">
                <a:tbl>
                  <a:tblPr firstRow="1" firstCol="1" lastRow="1" lastCol="1" bandRow="1" bandCol="1"/>
                  <a:tblGrid>
                    <a:gridCol w="1733107">
                      <a:extLst>
                        <a:ext uri="{9D8B030D-6E8A-4147-A177-3AD203B41FA5}">
                          <a16:colId xmlns:a16="http://schemas.microsoft.com/office/drawing/2014/main" val="2172549522"/>
                        </a:ext>
                      </a:extLst>
                    </a:gridCol>
                    <a:gridCol w="770599">
                      <a:extLst>
                        <a:ext uri="{9D8B030D-6E8A-4147-A177-3AD203B41FA5}">
                          <a16:colId xmlns:a16="http://schemas.microsoft.com/office/drawing/2014/main" val="3236153842"/>
                        </a:ext>
                      </a:extLst>
                    </a:gridCol>
                    <a:gridCol w="1721192">
                      <a:extLst>
                        <a:ext uri="{9D8B030D-6E8A-4147-A177-3AD203B41FA5}">
                          <a16:colId xmlns:a16="http://schemas.microsoft.com/office/drawing/2014/main" val="1308951215"/>
                        </a:ext>
                      </a:extLst>
                    </a:gridCol>
                    <a:gridCol w="2262247">
                      <a:extLst>
                        <a:ext uri="{9D8B030D-6E8A-4147-A177-3AD203B41FA5}">
                          <a16:colId xmlns:a16="http://schemas.microsoft.com/office/drawing/2014/main" val="3982861591"/>
                        </a:ext>
                      </a:extLst>
                    </a:gridCol>
                    <a:gridCol w="2273410">
                      <a:extLst>
                        <a:ext uri="{9D8B030D-6E8A-4147-A177-3AD203B41FA5}">
                          <a16:colId xmlns:a16="http://schemas.microsoft.com/office/drawing/2014/main" val="4134946794"/>
                        </a:ext>
                      </a:extLst>
                    </a:gridCol>
                    <a:gridCol w="2159197">
                      <a:extLst>
                        <a:ext uri="{9D8B030D-6E8A-4147-A177-3AD203B41FA5}">
                          <a16:colId xmlns:a16="http://schemas.microsoft.com/office/drawing/2014/main" val="3344917794"/>
                        </a:ext>
                      </a:extLst>
                    </a:gridCol>
                  </a:tblGrid>
                  <a:tr h="214948">
                    <a:tc rowSpan="2"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Scenarios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rowSpan="2"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Working Assumption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Updated </a:t>
                          </a:r>
                          <a:r>
                            <a:rPr lang="en-US" sz="1400" b="1" dirty="0" err="1">
                              <a:solidFill>
                                <a:schemeClr val="bg1">
                                  <a:lumMod val="10000"/>
                                </a:schemeClr>
                              </a:solidFill>
                              <a:effectLst/>
                              <a:latin typeface="+mn-ea"/>
                              <a:ea typeface="+mn-ea"/>
                              <a:cs typeface="Times New Roman" panose="02020603050405020304" pitchFamily="18" charset="0"/>
                            </a:rPr>
                            <a:t>SMa</a:t>
                          </a:r>
                          <a:endParaRPr lang="en-US" sz="1400" b="1"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extLst>
                      <a:ext uri="{0D108BD9-81ED-4DB2-BD59-A6C34878D82A}">
                        <a16:rowId xmlns:a16="http://schemas.microsoft.com/office/drawing/2014/main" val="576457992"/>
                      </a:ext>
                    </a:extLst>
                  </a:tr>
                  <a:tr h="214948">
                    <a:tc gridSpan="2" vMerge="1">
                      <a:txBody>
                        <a:bodyPr/>
                        <a:lstStyle/>
                        <a:p>
                          <a:endParaRPr lang="en-US"/>
                        </a:p>
                      </a:txBody>
                      <a:tcPr/>
                    </a:tc>
                    <a:tc hMerge="1" vMerge="1">
                      <a:txBody>
                        <a:bodyPr/>
                        <a:lstStyle/>
                        <a:p>
                          <a:endParaRPr lang="en-US"/>
                        </a:p>
                      </a:txBody>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3600767943"/>
                      </a:ext>
                    </a:extLst>
                  </a:tr>
                  <a:tr h="430382">
                    <a:tc rowSpan="2">
                      <a:txBody>
                        <a:bodyPr/>
                        <a:lstStyle/>
                        <a:p>
                          <a:pPr marL="0" marR="0" algn="ctr">
                            <a:lnSpc>
                              <a:spcPct val="105000"/>
                            </a:lnSpc>
                            <a:buNone/>
                          </a:pPr>
                          <a:r>
                            <a:rPr lang="en-US" sz="1400" dirty="0">
                              <a:solidFill>
                                <a:schemeClr val="bg1">
                                  <a:lumMod val="10000"/>
                                </a:schemeClr>
                              </a:solidFill>
                              <a:effectLst/>
                              <a:latin typeface="+mn-ea"/>
                              <a:ea typeface="+mn-ea"/>
                              <a:cs typeface="Times New Roman" panose="02020603050405020304" pitchFamily="18" charset="0"/>
                            </a:rPr>
                            <a:t>ZOA Spread (ZSA)</a:t>
                          </a:r>
                        </a:p>
                        <a:p>
                          <a:pPr marL="0" marR="0" algn="ctr">
                            <a:lnSpc>
                              <a:spcPct val="105000"/>
                            </a:lnSpc>
                            <a:buNone/>
                          </a:pPr>
                          <a:r>
                            <a:rPr lang="en-US" sz="1400" dirty="0" err="1">
                              <a:solidFill>
                                <a:schemeClr val="bg1">
                                  <a:lumMod val="10000"/>
                                </a:schemeClr>
                              </a:solidFill>
                              <a:effectLst/>
                              <a:latin typeface="+mn-ea"/>
                              <a:ea typeface="+mn-ea"/>
                              <a:cs typeface="Times New Roman" panose="02020603050405020304" pitchFamily="18" charset="0"/>
                            </a:rPr>
                            <a:t>lgZSA</a:t>
                          </a:r>
                          <a:r>
                            <a:rPr lang="en-US" sz="1400" dirty="0">
                              <a:solidFill>
                                <a:schemeClr val="bg1">
                                  <a:lumMod val="10000"/>
                                </a:schemeClr>
                              </a:solidFill>
                              <a:effectLst/>
                              <a:latin typeface="+mn-ea"/>
                              <a:ea typeface="+mn-ea"/>
                              <a:cs typeface="Times New Roman" panose="02020603050405020304" pitchFamily="18" charset="0"/>
                            </a:rPr>
                            <a:t> = log</a:t>
                          </a:r>
                          <a:r>
                            <a:rPr lang="en-US" sz="1400" baseline="-25000" dirty="0">
                              <a:solidFill>
                                <a:schemeClr val="bg1">
                                  <a:lumMod val="10000"/>
                                </a:schemeClr>
                              </a:solidFill>
                              <a:effectLst/>
                              <a:latin typeface="+mn-ea"/>
                              <a:ea typeface="+mn-ea"/>
                              <a:cs typeface="Times New Roman" panose="02020603050405020304" pitchFamily="18" charset="0"/>
                            </a:rPr>
                            <a:t>10</a:t>
                          </a:r>
                          <a:r>
                            <a:rPr lang="en-US" sz="1400" dirty="0">
                              <a:solidFill>
                                <a:schemeClr val="bg1">
                                  <a:lumMod val="10000"/>
                                </a:schemeClr>
                              </a:solidFill>
                              <a:effectLst/>
                              <a:latin typeface="+mn-ea"/>
                              <a:ea typeface="+mn-ea"/>
                              <a:cs typeface="Times New Roman" panose="02020603050405020304" pitchFamily="18" charset="0"/>
                            </a:rPr>
                            <a:t>(ZSA/1</a:t>
                          </a:r>
                          <a:r>
                            <a:rPr lang="en-US" sz="1400" baseline="30000" dirty="0">
                              <a:solidFill>
                                <a:schemeClr val="bg1">
                                  <a:lumMod val="10000"/>
                                </a:schemeClr>
                              </a:solidFill>
                              <a:effectLst/>
                              <a:latin typeface="+mn-ea"/>
                              <a:ea typeface="+mn-ea"/>
                              <a:cs typeface="Times New Roman" panose="02020603050405020304" pitchFamily="18" charset="0"/>
                            </a:rPr>
                            <a:t>0</a:t>
                          </a:r>
                          <a:r>
                            <a:rPr lang="en-US" sz="1400" dirty="0">
                              <a:solidFill>
                                <a:schemeClr val="bg1">
                                  <a:lumMod val="10000"/>
                                </a:schemeClr>
                              </a:solidFill>
                              <a:effectLst/>
                              <a:latin typeface="+mn-ea"/>
                              <a:ea typeface="+mn-ea"/>
                              <a:cs typeface="Times New Roman" panose="02020603050405020304" pitchFamily="18" charset="0"/>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224590" t="-114706" r="-1090164" b="-126471"/>
                          </a:stretch>
                        </a:blip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0.95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1.14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1.18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1.16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42633782"/>
                      </a:ext>
                    </a:extLst>
                  </a:tr>
                  <a:tr h="517577">
                    <a:tc vMerge="1">
                      <a:txBody>
                        <a:bodyPr/>
                        <a:lstStyle/>
                        <a:p>
                          <a:endParaRPr lang="en-US"/>
                        </a:p>
                      </a:txBody>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224590" t="-178049" r="-1090164" b="-4878"/>
                          </a:stretch>
                        </a:blip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0.16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0.16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0.05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0.14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0414765"/>
                      </a:ext>
                    </a:extLst>
                  </a:tr>
                </a:tbl>
              </a:graphicData>
            </a:graphic>
          </p:graphicFrame>
        </mc:Fallback>
      </mc:AlternateContent>
    </p:spTree>
    <p:extLst>
      <p:ext uri="{BB962C8B-B14F-4D97-AF65-F5344CB8AC3E}">
        <p14:creationId xmlns:p14="http://schemas.microsoft.com/office/powerpoint/2010/main" val="34149724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118DB01-2E50-CDF6-C148-508CBB8878B7}"/>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743515AC-F16B-2523-CDDD-F813A8E5B2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5B4590D-DF31-A946-96C3-C18A2A3CE87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Mean ASD 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D5B7D9F6-A9CE-A060-24D7-C3247E7971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ED4BB848-986F-D328-551F-A94AD3C42CDC}"/>
              </a:ext>
            </a:extLst>
          </p:cNvPr>
          <p:cNvSpPr txBox="1"/>
          <p:nvPr/>
        </p:nvSpPr>
        <p:spPr>
          <a:xfrm>
            <a:off x="6681854" y="1607966"/>
            <a:ext cx="5085603" cy="2862322"/>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endParaRPr kumimoji="1" lang="en-US" dirty="0">
              <a:solidFill>
                <a:schemeClr val="bg1">
                  <a:lumMod val="10000"/>
                </a:schemeClr>
              </a:solidFill>
              <a:latin typeface="+mn-ea"/>
            </a:endParaRPr>
          </a:p>
          <a:p>
            <a:pPr marL="285750" indent="-285750">
              <a:buFont typeface="Arial" panose="020B0604020202020204" pitchFamily="34" charset="0"/>
              <a:buChar char="•"/>
            </a:pPr>
            <a:endParaRPr kumimoji="1" lang="en-US" dirty="0">
              <a:solidFill>
                <a:schemeClr val="bg1">
                  <a:lumMod val="10000"/>
                </a:schemeClr>
              </a:solidFill>
              <a:latin typeface="+mn-ea"/>
            </a:endParaRPr>
          </a:p>
          <a:p>
            <a:pPr marL="285750" indent="-285750">
              <a:buFont typeface="Arial" panose="020B0604020202020204" pitchFamily="34" charset="0"/>
              <a:buChar char="•"/>
            </a:pPr>
            <a:r>
              <a:rPr lang="en-US" dirty="0">
                <a:solidFill>
                  <a:schemeClr val="bg1">
                    <a:lumMod val="10000"/>
                  </a:schemeClr>
                </a:solidFill>
                <a:latin typeface="+mn-ea"/>
              </a:rPr>
              <a:t>ITU and Winner II have the same values for Mean ASD LOS. Winner II measurements were conducted @5.25 GHz </a:t>
            </a:r>
            <a:r>
              <a:rPr kumimoji="1" lang="en-US" dirty="0">
                <a:solidFill>
                  <a:schemeClr val="bg1">
                    <a:lumMod val="10000"/>
                  </a:schemeClr>
                </a:solidFill>
                <a:latin typeface="+mn-ea"/>
              </a:rPr>
              <a:t>(D1.1.2 V1.0 Winner II)</a:t>
            </a:r>
            <a:r>
              <a:rPr lang="en-US" dirty="0">
                <a:solidFill>
                  <a:schemeClr val="bg1">
                    <a:lumMod val="10000"/>
                  </a:schemeClr>
                </a:solidFill>
                <a:latin typeface="+mn-ea"/>
              </a:rPr>
              <a:t>.</a:t>
            </a:r>
          </a:p>
          <a:p>
            <a:pPr marL="285750" indent="-285750">
              <a:buFont typeface="Arial" panose="020B0604020202020204" pitchFamily="34" charset="0"/>
              <a:buChar char="•"/>
            </a:pPr>
            <a:endParaRPr kumimoji="1" lang="en-US" dirty="0">
              <a:solidFill>
                <a:schemeClr val="bg1">
                  <a:lumMod val="10000"/>
                </a:schemeClr>
              </a:solidFill>
              <a:latin typeface="+mn-ea"/>
            </a:endParaRPr>
          </a:p>
          <a:p>
            <a:pPr marL="285750" indent="-285750">
              <a:buFont typeface="Arial" panose="020B0604020202020204" pitchFamily="34" charset="0"/>
              <a:buChar char="•"/>
            </a:pPr>
            <a:r>
              <a:rPr lang="en-US" b="1" dirty="0">
                <a:solidFill>
                  <a:schemeClr val="bg1">
                    <a:lumMod val="10000"/>
                  </a:schemeClr>
                </a:solidFill>
                <a:latin typeface="+mn-ea"/>
              </a:rPr>
              <a:t>Working assumption in RAN1#120b is same as Ericssons meas. @3.4 GHz.</a:t>
            </a:r>
            <a:endParaRPr kumimoji="1" lang="en-US" b="1"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CF3DCC9A-EDD7-FA35-C00F-076D85559E88}"/>
              </a:ext>
            </a:extLst>
          </p:cNvPr>
          <p:cNvGraphicFramePr>
            <a:graphicFrameLocks noGrp="1"/>
          </p:cNvGraphicFramePr>
          <p:nvPr>
            <p:extLst>
              <p:ext uri="{D42A27DB-BD31-4B8C-83A1-F6EECF244321}">
                <p14:modId xmlns:p14="http://schemas.microsoft.com/office/powerpoint/2010/main" val="3182996471"/>
              </p:ext>
            </p:extLst>
          </p:nvPr>
        </p:nvGraphicFramePr>
        <p:xfrm>
          <a:off x="6882235" y="4588275"/>
          <a:ext cx="4684840" cy="1820431"/>
        </p:xfrm>
        <a:graphic>
          <a:graphicData uri="http://schemas.openxmlformats.org/drawingml/2006/table">
            <a:tbl>
              <a:tblPr/>
              <a:tblGrid>
                <a:gridCol w="2785701">
                  <a:extLst>
                    <a:ext uri="{9D8B030D-6E8A-4147-A177-3AD203B41FA5}">
                      <a16:colId xmlns:a16="http://schemas.microsoft.com/office/drawing/2014/main" val="3389511177"/>
                    </a:ext>
                  </a:extLst>
                </a:gridCol>
                <a:gridCol w="189913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[0.55]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0.67</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descr="A graph of a graph&#10;&#10;AI-generated content may be incorrect.">
            <a:extLst>
              <a:ext uri="{FF2B5EF4-FFF2-40B4-BE49-F238E27FC236}">
                <a16:creationId xmlns:a16="http://schemas.microsoft.com/office/drawing/2014/main" id="{189D809C-2BDC-A5BD-845F-098817587673}"/>
              </a:ext>
            </a:extLst>
          </p:cNvPr>
          <p:cNvPicPr>
            <a:picLocks noChangeAspect="1"/>
          </p:cNvPicPr>
          <p:nvPr/>
        </p:nvPicPr>
        <p:blipFill>
          <a:blip r:embed="rId3">
            <a:extLst>
              <a:ext uri="{28A0092B-C50C-407E-A947-70E740481C1C}">
                <a14:useLocalDpi xmlns:a14="http://schemas.microsoft.com/office/drawing/2010/main" val="0"/>
              </a:ext>
            </a:extLst>
          </a:blip>
          <a:srcRect l="5941" t="2923" r="9555" b="1334"/>
          <a:stretch/>
        </p:blipFill>
        <p:spPr>
          <a:xfrm>
            <a:off x="424543" y="1566179"/>
            <a:ext cx="5883675" cy="5090965"/>
          </a:xfrm>
          <a:prstGeom prst="rect">
            <a:avLst/>
          </a:prstGeom>
        </p:spPr>
      </p:pic>
    </p:spTree>
    <p:extLst>
      <p:ext uri="{BB962C8B-B14F-4D97-AF65-F5344CB8AC3E}">
        <p14:creationId xmlns:p14="http://schemas.microsoft.com/office/powerpoint/2010/main" val="31539524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3155055-DA02-6BBB-6D72-523DB66E9A42}"/>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92A37FC1-EFB2-C4D3-E785-5571C2984E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CEA8D9A-BFC3-9BDC-88F3-CCA3F2196007}"/>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Std of ASD 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AEDB7A96-46FD-75C4-7C84-41CA0A27FD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ECCFDB1F-C191-74DB-BB1D-EFC5DCDCB6F4}"/>
              </a:ext>
            </a:extLst>
          </p:cNvPr>
          <p:cNvSpPr txBox="1"/>
          <p:nvPr/>
        </p:nvSpPr>
        <p:spPr>
          <a:xfrm>
            <a:off x="6535629" y="1490569"/>
            <a:ext cx="5137405" cy="3139321"/>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p>
          <a:p>
            <a:pPr marL="285750" indent="-285750">
              <a:buFont typeface="Arial" panose="020B0604020202020204" pitchFamily="34" charset="0"/>
              <a:buChar char="•"/>
            </a:pPr>
            <a:endParaRPr kumimoji="1" lang="en-US" dirty="0">
              <a:solidFill>
                <a:schemeClr val="bg1">
                  <a:lumMod val="10000"/>
                </a:schemeClr>
              </a:solidFill>
              <a:latin typeface="+mn-ea"/>
            </a:endParaRPr>
          </a:p>
          <a:p>
            <a:pPr marL="285750" indent="-285750">
              <a:buFont typeface="Arial" panose="020B0604020202020204" pitchFamily="34" charset="0"/>
              <a:buChar char="•"/>
            </a:pPr>
            <a:r>
              <a:rPr lang="en-US" dirty="0">
                <a:solidFill>
                  <a:schemeClr val="bg1">
                    <a:lumMod val="10000"/>
                  </a:schemeClr>
                </a:solidFill>
                <a:latin typeface="+mn-ea"/>
              </a:rPr>
              <a:t>ITU and Winner II have the same values for Std ASD LOS. Winner II measurements were conducted @5.25 GHz </a:t>
            </a:r>
            <a:r>
              <a:rPr kumimoji="1" lang="en-US" dirty="0">
                <a:solidFill>
                  <a:schemeClr val="bg1">
                    <a:lumMod val="10000"/>
                  </a:schemeClr>
                </a:solidFill>
                <a:latin typeface="+mn-ea"/>
              </a:rPr>
              <a:t>(D1.1.2 V1.0 Winner II)</a:t>
            </a:r>
            <a:r>
              <a:rPr lang="en-US" dirty="0">
                <a:solidFill>
                  <a:schemeClr val="bg1">
                    <a:lumMod val="10000"/>
                  </a:schemeClr>
                </a:solidFill>
                <a:latin typeface="+mn-ea"/>
              </a:rPr>
              <a:t>.</a:t>
            </a:r>
          </a:p>
          <a:p>
            <a:pPr marL="285750" indent="-285750">
              <a:buFont typeface="Arial" panose="020B0604020202020204" pitchFamily="34" charset="0"/>
              <a:buChar char="•"/>
            </a:pPr>
            <a:endParaRPr kumimoji="1" lang="en-US" dirty="0">
              <a:solidFill>
                <a:schemeClr val="bg1">
                  <a:lumMod val="10000"/>
                </a:schemeClr>
              </a:solidFill>
              <a:latin typeface="+mn-ea"/>
            </a:endParaRPr>
          </a:p>
          <a:p>
            <a:pPr marL="285750" indent="-285750">
              <a:buFont typeface="Arial" panose="020B0604020202020204" pitchFamily="34" charset="0"/>
              <a:buChar char="•"/>
            </a:pPr>
            <a:r>
              <a:rPr lang="en-US" b="1" dirty="0">
                <a:solidFill>
                  <a:schemeClr val="bg1">
                    <a:lumMod val="10000"/>
                  </a:schemeClr>
                </a:solidFill>
                <a:latin typeface="+mn-ea"/>
              </a:rPr>
              <a:t>Working assumption in RAN1#120b is same as Ericssons meas. @3.4 GHz.</a:t>
            </a:r>
            <a:endParaRPr kumimoji="1" lang="en-US" b="1" dirty="0">
              <a:solidFill>
                <a:schemeClr val="bg1">
                  <a:lumMod val="10000"/>
                </a:schemeClr>
              </a:solidFill>
              <a:latin typeface="+mn-ea"/>
            </a:endParaRPr>
          </a:p>
          <a:p>
            <a:pPr marL="285750" indent="-285750">
              <a:buFont typeface="Arial" panose="020B0604020202020204" pitchFamily="34" charset="0"/>
              <a:buChar char="•"/>
            </a:pPr>
            <a:endParaRPr kumimoji="1" lang="en-US"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EB512462-6432-9A7D-EB9B-D5386031CC2B}"/>
              </a:ext>
            </a:extLst>
          </p:cNvPr>
          <p:cNvGraphicFramePr>
            <a:graphicFrameLocks noGrp="1"/>
          </p:cNvGraphicFramePr>
          <p:nvPr>
            <p:extLst>
              <p:ext uri="{D42A27DB-BD31-4B8C-83A1-F6EECF244321}">
                <p14:modId xmlns:p14="http://schemas.microsoft.com/office/powerpoint/2010/main" val="4030064752"/>
              </p:ext>
            </p:extLst>
          </p:nvPr>
        </p:nvGraphicFramePr>
        <p:xfrm>
          <a:off x="7101186" y="4587211"/>
          <a:ext cx="4684840" cy="1820431"/>
        </p:xfrm>
        <a:graphic>
          <a:graphicData uri="http://schemas.openxmlformats.org/drawingml/2006/table">
            <a:tbl>
              <a:tblPr/>
              <a:tblGrid>
                <a:gridCol w="2785701">
                  <a:extLst>
                    <a:ext uri="{9D8B030D-6E8A-4147-A177-3AD203B41FA5}">
                      <a16:colId xmlns:a16="http://schemas.microsoft.com/office/drawing/2014/main" val="3389511177"/>
                    </a:ext>
                  </a:extLst>
                </a:gridCol>
                <a:gridCol w="189913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[0.25]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0.09</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0.19</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0.07</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graph&#10;&#10;AI-generated content may be incorrect.">
            <a:extLst>
              <a:ext uri="{FF2B5EF4-FFF2-40B4-BE49-F238E27FC236}">
                <a16:creationId xmlns:a16="http://schemas.microsoft.com/office/drawing/2014/main" id="{FA18D4D0-446F-7E31-75E2-9D4D5AD13B0F}"/>
              </a:ext>
            </a:extLst>
          </p:cNvPr>
          <p:cNvPicPr>
            <a:picLocks noChangeAspect="1"/>
          </p:cNvPicPr>
          <p:nvPr/>
        </p:nvPicPr>
        <p:blipFill>
          <a:blip r:embed="rId3">
            <a:extLst>
              <a:ext uri="{28A0092B-C50C-407E-A947-70E740481C1C}">
                <a14:useLocalDpi xmlns:a14="http://schemas.microsoft.com/office/drawing/2010/main" val="0"/>
              </a:ext>
            </a:extLst>
          </a:blip>
          <a:srcRect l="4627" t="2513" r="9224" b="2744"/>
          <a:stretch/>
        </p:blipFill>
        <p:spPr>
          <a:xfrm>
            <a:off x="518966" y="1490569"/>
            <a:ext cx="5577034" cy="5274023"/>
          </a:xfrm>
          <a:prstGeom prst="rect">
            <a:avLst/>
          </a:prstGeom>
        </p:spPr>
      </p:pic>
    </p:spTree>
    <p:extLst>
      <p:ext uri="{BB962C8B-B14F-4D97-AF65-F5344CB8AC3E}">
        <p14:creationId xmlns:p14="http://schemas.microsoft.com/office/powerpoint/2010/main" val="12557811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8D1857A-7765-A75B-CB99-B51322232D13}"/>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90A0E7D-2ECD-925D-0AED-2AAF95661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FF55BD5-9A3C-203D-616E-6B9D3C49100D}"/>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Mean ASD NLOS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D24C2459-D1B3-223E-B59F-7DCAF1B3F3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E06489D6-EA72-7CFD-5540-E5B4DD86937C}"/>
              </a:ext>
            </a:extLst>
          </p:cNvPr>
          <p:cNvSpPr txBox="1"/>
          <p:nvPr/>
        </p:nvSpPr>
        <p:spPr>
          <a:xfrm>
            <a:off x="6924711" y="1598134"/>
            <a:ext cx="5085603" cy="3139321"/>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p>
          <a:p>
            <a:pPr marL="285750" indent="-285750">
              <a:buFont typeface="Arial" panose="020B0604020202020204" pitchFamily="34" charset="0"/>
              <a:buChar char="•"/>
            </a:pPr>
            <a:endParaRPr kumimoji="1" lang="en-US" dirty="0">
              <a:solidFill>
                <a:schemeClr val="bg1">
                  <a:lumMod val="10000"/>
                </a:schemeClr>
              </a:solidFill>
              <a:latin typeface="+mn-ea"/>
            </a:endParaRPr>
          </a:p>
          <a:p>
            <a:pPr marL="285750" indent="-285750">
              <a:buFont typeface="Arial" panose="020B0604020202020204" pitchFamily="34" charset="0"/>
              <a:buChar char="•"/>
            </a:pPr>
            <a:r>
              <a:rPr lang="en-US" dirty="0">
                <a:solidFill>
                  <a:schemeClr val="bg1">
                    <a:lumMod val="10000"/>
                  </a:schemeClr>
                </a:solidFill>
                <a:latin typeface="+mn-ea"/>
              </a:rPr>
              <a:t>ITU and Winner II have the same values for Mean ASD NLOS. Winner II measurements were conducted @5.3 GHz </a:t>
            </a:r>
            <a:r>
              <a:rPr kumimoji="1" lang="en-US" dirty="0">
                <a:solidFill>
                  <a:schemeClr val="bg1">
                    <a:lumMod val="10000"/>
                  </a:schemeClr>
                </a:solidFill>
                <a:latin typeface="+mn-ea"/>
              </a:rPr>
              <a:t>(D1.1.2 V1.0 Winner II)</a:t>
            </a:r>
            <a:r>
              <a:rPr lang="en-US" dirty="0">
                <a:solidFill>
                  <a:schemeClr val="bg1">
                    <a:lumMod val="10000"/>
                  </a:schemeClr>
                </a:solidFill>
                <a:latin typeface="+mn-ea"/>
              </a:rPr>
              <a:t>.</a:t>
            </a:r>
          </a:p>
          <a:p>
            <a:pPr marL="285750" indent="-285750">
              <a:buFont typeface="Arial" panose="020B0604020202020204" pitchFamily="34" charset="0"/>
              <a:buChar char="•"/>
            </a:pPr>
            <a:endParaRPr kumimoji="1" lang="en-US" dirty="0">
              <a:solidFill>
                <a:schemeClr val="bg1">
                  <a:lumMod val="10000"/>
                </a:schemeClr>
              </a:solidFill>
              <a:latin typeface="+mn-ea"/>
            </a:endParaRPr>
          </a:p>
          <a:p>
            <a:pPr marL="285750" indent="-285750">
              <a:buFont typeface="Arial" panose="020B0604020202020204" pitchFamily="34" charset="0"/>
              <a:buChar char="•"/>
            </a:pPr>
            <a:r>
              <a:rPr lang="en-US" b="1" dirty="0">
                <a:solidFill>
                  <a:schemeClr val="bg1">
                    <a:lumMod val="10000"/>
                  </a:schemeClr>
                </a:solidFill>
                <a:latin typeface="+mn-ea"/>
              </a:rPr>
              <a:t>Working assumption in RAN1#120b is same as Ericssons meas. @3.4 GHz.</a:t>
            </a:r>
            <a:endParaRPr kumimoji="1" lang="en-US" dirty="0">
              <a:solidFill>
                <a:schemeClr val="bg1">
                  <a:lumMod val="10000"/>
                </a:schemeClr>
              </a:solidFill>
              <a:latin typeface="+mn-ea"/>
            </a:endParaRPr>
          </a:p>
          <a:p>
            <a:endParaRPr kumimoji="1" lang="en-US"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438DC5F0-E86E-C098-662E-E8E67C3CCA75}"/>
              </a:ext>
            </a:extLst>
          </p:cNvPr>
          <p:cNvGraphicFramePr>
            <a:graphicFrameLocks noGrp="1"/>
          </p:cNvGraphicFramePr>
          <p:nvPr>
            <p:extLst>
              <p:ext uri="{D42A27DB-BD31-4B8C-83A1-F6EECF244321}">
                <p14:modId xmlns:p14="http://schemas.microsoft.com/office/powerpoint/2010/main" val="2540486740"/>
              </p:ext>
            </p:extLst>
          </p:nvPr>
        </p:nvGraphicFramePr>
        <p:xfrm>
          <a:off x="7082617" y="4621127"/>
          <a:ext cx="4684840" cy="1820431"/>
        </p:xfrm>
        <a:graphic>
          <a:graphicData uri="http://schemas.openxmlformats.org/drawingml/2006/table">
            <a:tbl>
              <a:tblPr/>
              <a:tblGrid>
                <a:gridCol w="2785701">
                  <a:extLst>
                    <a:ext uri="{9D8B030D-6E8A-4147-A177-3AD203B41FA5}">
                      <a16:colId xmlns:a16="http://schemas.microsoft.com/office/drawing/2014/main" val="3389511177"/>
                    </a:ext>
                  </a:extLst>
                </a:gridCol>
                <a:gridCol w="189913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[0.55]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0.73</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with lines and numbers&#10;&#10;AI-generated content may be incorrect.">
            <a:extLst>
              <a:ext uri="{FF2B5EF4-FFF2-40B4-BE49-F238E27FC236}">
                <a16:creationId xmlns:a16="http://schemas.microsoft.com/office/drawing/2014/main" id="{55D35BF0-D1BC-0C9C-BE39-AC5A1EB4F17E}"/>
              </a:ext>
            </a:extLst>
          </p:cNvPr>
          <p:cNvPicPr>
            <a:picLocks noChangeAspect="1"/>
          </p:cNvPicPr>
          <p:nvPr/>
        </p:nvPicPr>
        <p:blipFill>
          <a:blip r:embed="rId3">
            <a:extLst>
              <a:ext uri="{28A0092B-C50C-407E-A947-70E740481C1C}">
                <a14:useLocalDpi xmlns:a14="http://schemas.microsoft.com/office/drawing/2010/main" val="0"/>
              </a:ext>
            </a:extLst>
          </a:blip>
          <a:srcRect l="5558" t="2688" r="9180" b="1803"/>
          <a:stretch/>
        </p:blipFill>
        <p:spPr>
          <a:xfrm>
            <a:off x="556532" y="1521261"/>
            <a:ext cx="5752256" cy="5154841"/>
          </a:xfrm>
          <a:prstGeom prst="rect">
            <a:avLst/>
          </a:prstGeom>
        </p:spPr>
      </p:pic>
    </p:spTree>
    <p:extLst>
      <p:ext uri="{BB962C8B-B14F-4D97-AF65-F5344CB8AC3E}">
        <p14:creationId xmlns:p14="http://schemas.microsoft.com/office/powerpoint/2010/main" val="1376613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EC74AEE-DD28-9A25-8548-BEF61A53FD30}"/>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74DEC341-0B20-AA01-C55F-ECD4C456D8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18D43BB-69CE-9033-E27D-18AE392A3E6A}"/>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Mean DS 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FBD59BFB-BB7D-63AC-7153-68B6A08B5D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781AE588-F66A-2974-D065-9E58380B3DA2}"/>
              </a:ext>
            </a:extLst>
          </p:cNvPr>
          <p:cNvSpPr txBox="1"/>
          <p:nvPr/>
        </p:nvSpPr>
        <p:spPr>
          <a:xfrm>
            <a:off x="6438057" y="1499812"/>
            <a:ext cx="5243509" cy="2862322"/>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a:t>
            </a:r>
            <a:r>
              <a:rPr lang="en-US" dirty="0">
                <a:solidFill>
                  <a:schemeClr val="bg1">
                    <a:lumMod val="10000"/>
                  </a:schemeClr>
                </a:solidFill>
                <a:latin typeface="+mn-ea"/>
              </a:rPr>
              <a:t>, not enough data points to analyze freq. dependency, thus taking simple mean.</a:t>
            </a:r>
            <a:endParaRPr kumimoji="1" lang="en-US" dirty="0">
              <a:solidFill>
                <a:schemeClr val="bg1">
                  <a:lumMod val="10000"/>
                </a:schemeClr>
              </a:solidFill>
              <a:latin typeface="+mn-ea"/>
            </a:endParaRP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ITU LOS Mean DS is copied from Winner 2. Winner 2 LOS Mean DS measurement is done  @5.25 GHz (D1.1.2 V1.0 Winner II).</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b="1" dirty="0">
                <a:solidFill>
                  <a:schemeClr val="bg1">
                    <a:lumMod val="10000"/>
                  </a:schemeClr>
                </a:solidFill>
                <a:latin typeface="+mn-ea"/>
              </a:rPr>
              <a:t>Working Assumption from RAN1#120b is same as ITU value. </a:t>
            </a:r>
          </a:p>
        </p:txBody>
      </p:sp>
      <p:graphicFrame>
        <p:nvGraphicFramePr>
          <p:cNvPr id="7" name="Table 6">
            <a:extLst>
              <a:ext uri="{FF2B5EF4-FFF2-40B4-BE49-F238E27FC236}">
                <a16:creationId xmlns:a16="http://schemas.microsoft.com/office/drawing/2014/main" id="{36203CAC-188F-4332-7811-5B378BAA9779}"/>
              </a:ext>
            </a:extLst>
          </p:cNvPr>
          <p:cNvGraphicFramePr>
            <a:graphicFrameLocks noGrp="1"/>
          </p:cNvGraphicFramePr>
          <p:nvPr>
            <p:extLst>
              <p:ext uri="{D42A27DB-BD31-4B8C-83A1-F6EECF244321}">
                <p14:modId xmlns:p14="http://schemas.microsoft.com/office/powerpoint/2010/main" val="145018165"/>
              </p:ext>
            </p:extLst>
          </p:nvPr>
        </p:nvGraphicFramePr>
        <p:xfrm>
          <a:off x="6717392" y="4473643"/>
          <a:ext cx="4684840" cy="1820431"/>
        </p:xfrm>
        <a:graphic>
          <a:graphicData uri="http://schemas.openxmlformats.org/drawingml/2006/table">
            <a:tbl>
              <a:tblPr/>
              <a:tblGrid>
                <a:gridCol w="2785701">
                  <a:extLst>
                    <a:ext uri="{9D8B030D-6E8A-4147-A177-3AD203B41FA5}">
                      <a16:colId xmlns:a16="http://schemas.microsoft.com/office/drawing/2014/main" val="3389511177"/>
                    </a:ext>
                  </a:extLst>
                </a:gridCol>
                <a:gridCol w="189913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[-7.23]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0.29</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-7.42</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12" name="Picture 11" descr="A graph of a graph with different colored lines&#10;&#10;AI-generated content may be incorrect.">
            <a:extLst>
              <a:ext uri="{FF2B5EF4-FFF2-40B4-BE49-F238E27FC236}">
                <a16:creationId xmlns:a16="http://schemas.microsoft.com/office/drawing/2014/main" id="{AD065DC7-9B91-EE32-7361-D3837267B28C}"/>
              </a:ext>
            </a:extLst>
          </p:cNvPr>
          <p:cNvPicPr>
            <a:picLocks noChangeAspect="1"/>
          </p:cNvPicPr>
          <p:nvPr/>
        </p:nvPicPr>
        <p:blipFill>
          <a:blip r:embed="rId3">
            <a:extLst>
              <a:ext uri="{28A0092B-C50C-407E-A947-70E740481C1C}">
                <a14:useLocalDpi xmlns:a14="http://schemas.microsoft.com/office/drawing/2010/main" val="0"/>
              </a:ext>
            </a:extLst>
          </a:blip>
          <a:srcRect l="4992" t="2334" r="9367" b="1670"/>
          <a:stretch/>
        </p:blipFill>
        <p:spPr>
          <a:xfrm>
            <a:off x="215925" y="1499811"/>
            <a:ext cx="6087656" cy="5179453"/>
          </a:xfrm>
          <a:prstGeom prst="rect">
            <a:avLst/>
          </a:prstGeom>
        </p:spPr>
      </p:pic>
    </p:spTree>
    <p:extLst>
      <p:ext uri="{BB962C8B-B14F-4D97-AF65-F5344CB8AC3E}">
        <p14:creationId xmlns:p14="http://schemas.microsoft.com/office/powerpoint/2010/main" val="1301938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B0886DF-E837-5E95-5CE1-C9D112455EF1}"/>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A5E09CE0-5035-9847-6325-E2AEAF7CD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5862ABF-FF13-9903-64B0-4E5CBB11B66A}"/>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Std of ASD NLOS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4AAAA0A8-D0FC-36AE-276E-8DAC1254EF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3884BE28-365F-C8DF-6261-752F2680240A}"/>
              </a:ext>
            </a:extLst>
          </p:cNvPr>
          <p:cNvSpPr txBox="1"/>
          <p:nvPr/>
        </p:nvSpPr>
        <p:spPr>
          <a:xfrm>
            <a:off x="6897538" y="1643972"/>
            <a:ext cx="5012696" cy="2862322"/>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p>
          <a:p>
            <a:pPr marL="285750" indent="-285750">
              <a:buFont typeface="Arial" panose="020B0604020202020204" pitchFamily="34" charset="0"/>
              <a:buChar char="•"/>
            </a:pPr>
            <a:endParaRPr kumimoji="1" lang="en-US" dirty="0">
              <a:solidFill>
                <a:schemeClr val="bg1">
                  <a:lumMod val="10000"/>
                </a:schemeClr>
              </a:solidFill>
              <a:latin typeface="+mn-ea"/>
            </a:endParaRPr>
          </a:p>
          <a:p>
            <a:pPr marL="285750" indent="-285750">
              <a:buFont typeface="Arial" panose="020B0604020202020204" pitchFamily="34" charset="0"/>
              <a:buChar char="•"/>
            </a:pPr>
            <a:r>
              <a:rPr lang="en-US" dirty="0">
                <a:solidFill>
                  <a:schemeClr val="bg1">
                    <a:lumMod val="10000"/>
                  </a:schemeClr>
                </a:solidFill>
                <a:latin typeface="+mn-ea"/>
              </a:rPr>
              <a:t>ITU and Winner II have the same values for Std ASD NLOS. Winner II measurements were conducted @5.3 GHz </a:t>
            </a:r>
            <a:r>
              <a:rPr kumimoji="1" lang="en-US" dirty="0">
                <a:solidFill>
                  <a:schemeClr val="bg1">
                    <a:lumMod val="10000"/>
                  </a:schemeClr>
                </a:solidFill>
                <a:latin typeface="+mn-ea"/>
              </a:rPr>
              <a:t>(D1.1.2 V1.0 Winner II)</a:t>
            </a:r>
            <a:r>
              <a:rPr lang="en-US" dirty="0">
                <a:solidFill>
                  <a:schemeClr val="bg1">
                    <a:lumMod val="10000"/>
                  </a:schemeClr>
                </a:solidFill>
                <a:latin typeface="+mn-ea"/>
              </a:rPr>
              <a:t>.</a:t>
            </a:r>
          </a:p>
          <a:p>
            <a:pPr marL="285750" indent="-285750">
              <a:buFont typeface="Arial" panose="020B0604020202020204" pitchFamily="34" charset="0"/>
              <a:buChar char="•"/>
            </a:pPr>
            <a:endParaRPr kumimoji="1" lang="en-US" dirty="0">
              <a:solidFill>
                <a:schemeClr val="bg1">
                  <a:lumMod val="10000"/>
                </a:schemeClr>
              </a:solidFill>
              <a:latin typeface="+mn-ea"/>
            </a:endParaRPr>
          </a:p>
          <a:p>
            <a:pPr marL="285750" indent="-285750">
              <a:buFont typeface="Arial" panose="020B0604020202020204" pitchFamily="34" charset="0"/>
              <a:buChar char="•"/>
            </a:pPr>
            <a:r>
              <a:rPr lang="en-US" b="1" dirty="0">
                <a:solidFill>
                  <a:schemeClr val="bg1">
                    <a:lumMod val="10000"/>
                  </a:schemeClr>
                </a:solidFill>
                <a:latin typeface="+mn-ea"/>
              </a:rPr>
              <a:t>Working assumption in RAN1#120b is same as Ericssons meas. @3.4 GHz.</a:t>
            </a:r>
            <a:endParaRPr kumimoji="1" lang="en-US"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F07A6C32-2D1E-D042-7938-613620A502E2}"/>
              </a:ext>
            </a:extLst>
          </p:cNvPr>
          <p:cNvGraphicFramePr>
            <a:graphicFrameLocks noGrp="1"/>
          </p:cNvGraphicFramePr>
          <p:nvPr>
            <p:extLst>
              <p:ext uri="{D42A27DB-BD31-4B8C-83A1-F6EECF244321}">
                <p14:modId xmlns:p14="http://schemas.microsoft.com/office/powerpoint/2010/main" val="3005129542"/>
              </p:ext>
            </p:extLst>
          </p:nvPr>
        </p:nvGraphicFramePr>
        <p:xfrm>
          <a:off x="7163640" y="4651288"/>
          <a:ext cx="4480492" cy="1820431"/>
        </p:xfrm>
        <a:graphic>
          <a:graphicData uri="http://schemas.openxmlformats.org/drawingml/2006/table">
            <a:tbl>
              <a:tblPr/>
              <a:tblGrid>
                <a:gridCol w="2664192">
                  <a:extLst>
                    <a:ext uri="{9D8B030D-6E8A-4147-A177-3AD203B41FA5}">
                      <a16:colId xmlns:a16="http://schemas.microsoft.com/office/drawing/2014/main" val="3389511177"/>
                    </a:ext>
                  </a:extLst>
                </a:gridCol>
                <a:gridCol w="1816300">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[0.25]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0.31</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descr="A graph of a graph with lines and numbers&#10;&#10;AI-generated content may be incorrect.">
            <a:extLst>
              <a:ext uri="{FF2B5EF4-FFF2-40B4-BE49-F238E27FC236}">
                <a16:creationId xmlns:a16="http://schemas.microsoft.com/office/drawing/2014/main" id="{5DCADBE8-C368-CD4F-5795-6E7887867ECA}"/>
              </a:ext>
            </a:extLst>
          </p:cNvPr>
          <p:cNvPicPr>
            <a:picLocks noChangeAspect="1"/>
          </p:cNvPicPr>
          <p:nvPr/>
        </p:nvPicPr>
        <p:blipFill>
          <a:blip r:embed="rId3">
            <a:extLst>
              <a:ext uri="{28A0092B-C50C-407E-A947-70E740481C1C}">
                <a14:useLocalDpi xmlns:a14="http://schemas.microsoft.com/office/drawing/2010/main" val="0"/>
              </a:ext>
            </a:extLst>
          </a:blip>
          <a:srcRect l="4616" t="2057" r="9363"/>
          <a:stretch/>
        </p:blipFill>
        <p:spPr>
          <a:xfrm>
            <a:off x="409585" y="1546602"/>
            <a:ext cx="6089537" cy="5117713"/>
          </a:xfrm>
          <a:prstGeom prst="rect">
            <a:avLst/>
          </a:prstGeom>
        </p:spPr>
      </p:pic>
    </p:spTree>
    <p:extLst>
      <p:ext uri="{BB962C8B-B14F-4D97-AF65-F5344CB8AC3E}">
        <p14:creationId xmlns:p14="http://schemas.microsoft.com/office/powerpoint/2010/main" val="2260716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279DA45-7E57-1798-568D-14B0FC274DA9}"/>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FA29C44F-A2F9-2BEC-8563-231F207638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8346EE-662A-4AED-9789-2ED11C20D86F}"/>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Std of ASD NLOS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01F358C5-7AEA-CC51-7B46-368F43DBC8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mc:AlternateContent xmlns:mc="http://schemas.openxmlformats.org/markup-compatibility/2006" xmlns:a14="http://schemas.microsoft.com/office/drawing/2010/main">
        <mc:Choice Requires="a14">
          <p:graphicFrame>
            <p:nvGraphicFramePr>
              <p:cNvPr id="9" name="Table 8">
                <a:extLst>
                  <a:ext uri="{FF2B5EF4-FFF2-40B4-BE49-F238E27FC236}">
                    <a16:creationId xmlns:a16="http://schemas.microsoft.com/office/drawing/2014/main" id="{0C453A1B-1358-44F9-EA51-8C57C80107F6}"/>
                  </a:ext>
                </a:extLst>
              </p:cNvPr>
              <p:cNvGraphicFramePr>
                <a:graphicFrameLocks noGrp="1"/>
              </p:cNvGraphicFramePr>
              <p:nvPr>
                <p:extLst>
                  <p:ext uri="{D42A27DB-BD31-4B8C-83A1-F6EECF244321}">
                    <p14:modId xmlns:p14="http://schemas.microsoft.com/office/powerpoint/2010/main" val="1510564022"/>
                  </p:ext>
                </p:extLst>
              </p:nvPr>
            </p:nvGraphicFramePr>
            <p:xfrm>
              <a:off x="702118" y="3242644"/>
              <a:ext cx="10919752" cy="1377855"/>
            </p:xfrm>
            <a:graphic>
              <a:graphicData uri="http://schemas.openxmlformats.org/drawingml/2006/table">
                <a:tbl>
                  <a:tblPr firstRow="1" firstCol="1" lastRow="1" lastCol="1" bandRow="1" bandCol="1"/>
                  <a:tblGrid>
                    <a:gridCol w="1733107">
                      <a:extLst>
                        <a:ext uri="{9D8B030D-6E8A-4147-A177-3AD203B41FA5}">
                          <a16:colId xmlns:a16="http://schemas.microsoft.com/office/drawing/2014/main" val="2172549522"/>
                        </a:ext>
                      </a:extLst>
                    </a:gridCol>
                    <a:gridCol w="770599">
                      <a:extLst>
                        <a:ext uri="{9D8B030D-6E8A-4147-A177-3AD203B41FA5}">
                          <a16:colId xmlns:a16="http://schemas.microsoft.com/office/drawing/2014/main" val="3236153842"/>
                        </a:ext>
                      </a:extLst>
                    </a:gridCol>
                    <a:gridCol w="1721192">
                      <a:extLst>
                        <a:ext uri="{9D8B030D-6E8A-4147-A177-3AD203B41FA5}">
                          <a16:colId xmlns:a16="http://schemas.microsoft.com/office/drawing/2014/main" val="1308951215"/>
                        </a:ext>
                      </a:extLst>
                    </a:gridCol>
                    <a:gridCol w="2262247">
                      <a:extLst>
                        <a:ext uri="{9D8B030D-6E8A-4147-A177-3AD203B41FA5}">
                          <a16:colId xmlns:a16="http://schemas.microsoft.com/office/drawing/2014/main" val="3982861591"/>
                        </a:ext>
                      </a:extLst>
                    </a:gridCol>
                    <a:gridCol w="2273410">
                      <a:extLst>
                        <a:ext uri="{9D8B030D-6E8A-4147-A177-3AD203B41FA5}">
                          <a16:colId xmlns:a16="http://schemas.microsoft.com/office/drawing/2014/main" val="4134946794"/>
                        </a:ext>
                      </a:extLst>
                    </a:gridCol>
                    <a:gridCol w="2159197">
                      <a:extLst>
                        <a:ext uri="{9D8B030D-6E8A-4147-A177-3AD203B41FA5}">
                          <a16:colId xmlns:a16="http://schemas.microsoft.com/office/drawing/2014/main" val="3344917794"/>
                        </a:ext>
                      </a:extLst>
                    </a:gridCol>
                  </a:tblGrid>
                  <a:tr h="197185">
                    <a:tc rowSpan="2"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Scenarios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rowSpan="2"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Working Assumption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Updated </a:t>
                          </a:r>
                          <a:r>
                            <a:rPr lang="en-US" sz="1400" b="1" dirty="0" err="1">
                              <a:solidFill>
                                <a:schemeClr val="bg1">
                                  <a:lumMod val="10000"/>
                                </a:schemeClr>
                              </a:solidFill>
                              <a:effectLst/>
                              <a:latin typeface="+mn-ea"/>
                              <a:ea typeface="+mn-ea"/>
                              <a:cs typeface="Times New Roman" panose="02020603050405020304" pitchFamily="18" charset="0"/>
                            </a:rPr>
                            <a:t>SMa</a:t>
                          </a:r>
                          <a:endParaRPr lang="en-US" sz="1400" b="1"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extLst>
                      <a:ext uri="{0D108BD9-81ED-4DB2-BD59-A6C34878D82A}">
                        <a16:rowId xmlns:a16="http://schemas.microsoft.com/office/drawing/2014/main" val="576457992"/>
                      </a:ext>
                    </a:extLst>
                  </a:tr>
                  <a:tr h="197185">
                    <a:tc gridSpan="2" vMerge="1">
                      <a:txBody>
                        <a:bodyPr/>
                        <a:lstStyle/>
                        <a:p>
                          <a:endParaRPr lang="en-US"/>
                        </a:p>
                      </a:txBody>
                      <a:tcPr/>
                    </a:tc>
                    <a:tc hMerge="1" vMerge="1">
                      <a:txBody>
                        <a:bodyPr/>
                        <a:lstStyle/>
                        <a:p>
                          <a:endParaRPr lang="en-US"/>
                        </a:p>
                      </a:txBody>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3600767943"/>
                      </a:ext>
                    </a:extLst>
                  </a:tr>
                  <a:tr h="430382">
                    <a:tc rowSpan="2">
                      <a:txBody>
                        <a:bodyPr/>
                        <a:lstStyle/>
                        <a:p>
                          <a:pPr marL="0" marR="0" algn="ctr">
                            <a:lnSpc>
                              <a:spcPct val="105000"/>
                            </a:lnSpc>
                            <a:buNone/>
                          </a:pPr>
                          <a:r>
                            <a:rPr lang="en-US" sz="1400" dirty="0">
                              <a:solidFill>
                                <a:schemeClr val="bg1">
                                  <a:lumMod val="10000"/>
                                </a:schemeClr>
                              </a:solidFill>
                              <a:effectLst/>
                              <a:latin typeface="+mn-ea"/>
                              <a:ea typeface="+mn-ea"/>
                              <a:cs typeface="Times New Roman" panose="02020603050405020304" pitchFamily="18" charset="0"/>
                            </a:rPr>
                            <a:t>AOD Spread (ASD)</a:t>
                          </a:r>
                        </a:p>
                        <a:p>
                          <a:pPr marL="0" marR="0" algn="ctr">
                            <a:lnSpc>
                              <a:spcPct val="105000"/>
                            </a:lnSpc>
                            <a:buNone/>
                          </a:pPr>
                          <a:r>
                            <a:rPr lang="en-US" sz="1400" dirty="0" err="1">
                              <a:solidFill>
                                <a:schemeClr val="bg1">
                                  <a:lumMod val="10000"/>
                                </a:schemeClr>
                              </a:solidFill>
                              <a:effectLst/>
                              <a:latin typeface="+mn-ea"/>
                              <a:ea typeface="+mn-ea"/>
                              <a:cs typeface="Times New Roman" panose="02020603050405020304" pitchFamily="18" charset="0"/>
                            </a:rPr>
                            <a:t>lgASD</a:t>
                          </a:r>
                          <a:r>
                            <a:rPr lang="en-US" sz="1400" dirty="0">
                              <a:solidFill>
                                <a:schemeClr val="bg1">
                                  <a:lumMod val="10000"/>
                                </a:schemeClr>
                              </a:solidFill>
                              <a:effectLst/>
                              <a:latin typeface="+mn-ea"/>
                              <a:ea typeface="+mn-ea"/>
                              <a:cs typeface="Times New Roman" panose="02020603050405020304" pitchFamily="18" charset="0"/>
                            </a:rPr>
                            <a:t> = log</a:t>
                          </a:r>
                          <a:r>
                            <a:rPr lang="en-US" sz="1400" baseline="-25000" dirty="0">
                              <a:solidFill>
                                <a:schemeClr val="bg1">
                                  <a:lumMod val="10000"/>
                                </a:schemeClr>
                              </a:solidFill>
                              <a:effectLst/>
                              <a:latin typeface="+mn-ea"/>
                              <a:ea typeface="+mn-ea"/>
                              <a:cs typeface="Times New Roman" panose="02020603050405020304" pitchFamily="18" charset="0"/>
                            </a:rPr>
                            <a:t>10</a:t>
                          </a:r>
                          <a:r>
                            <a:rPr lang="en-US" sz="1400" dirty="0">
                              <a:solidFill>
                                <a:schemeClr val="bg1">
                                  <a:lumMod val="10000"/>
                                </a:schemeClr>
                              </a:solidFill>
                              <a:effectLst/>
                              <a:latin typeface="+mn-ea"/>
                              <a:ea typeface="+mn-ea"/>
                              <a:cs typeface="Times New Roman" panose="02020603050405020304" pitchFamily="18" charset="0"/>
                            </a:rPr>
                            <a:t>(ASD/1</a:t>
                          </a:r>
                          <a:r>
                            <a:rPr lang="en-US" sz="1400" baseline="30000" dirty="0">
                              <a:solidFill>
                                <a:schemeClr val="bg1">
                                  <a:lumMod val="10000"/>
                                </a:schemeClr>
                              </a:solidFill>
                              <a:effectLst/>
                              <a:latin typeface="+mn-ea"/>
                              <a:ea typeface="+mn-ea"/>
                              <a:cs typeface="Times New Roman" panose="02020603050405020304" pitchFamily="18" charset="0"/>
                            </a:rPr>
                            <a:t>0</a:t>
                          </a:r>
                          <a:r>
                            <a:rPr lang="en-US" sz="1400" dirty="0">
                              <a:solidFill>
                                <a:schemeClr val="bg1">
                                  <a:lumMod val="10000"/>
                                </a:schemeClr>
                              </a:solidFill>
                              <a:effectLst/>
                              <a:latin typeface="+mn-ea"/>
                              <a:ea typeface="+mn-ea"/>
                              <a:cs typeface="Times New Roman" panose="02020603050405020304" pitchFamily="18" charset="0"/>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14:m>
                            <m:oMathPara xmlns:m="http://schemas.openxmlformats.org/officeDocument/2006/math">
                              <m:oMathParaPr>
                                <m:jc m:val="centerGroup"/>
                              </m:oMathParaPr>
                              <m:oMath xmlns:m="http://schemas.openxmlformats.org/officeDocument/2006/math">
                                <m:r>
                                  <a:rPr lang="en-US" sz="1400" b="0" i="1" smtClean="0">
                                    <a:solidFill>
                                      <a:schemeClr val="bg1">
                                        <a:lumMod val="10000"/>
                                      </a:schemeClr>
                                    </a:solidFill>
                                    <a:effectLst/>
                                    <a:latin typeface="Cambria Math" panose="02040503050406030204" pitchFamily="18" charset="0"/>
                                    <a:ea typeface="Cambria Math" panose="02040503050406030204" pitchFamily="18" charset="0"/>
                                    <a:cs typeface="Times New Roman" panose="02020603050405020304" pitchFamily="18" charset="0"/>
                                  </a:rPr>
                                  <m:t>𝜇</m:t>
                                </m:r>
                                <m:r>
                                  <a:rPr lang="en-US" sz="1400" b="0" i="1" baseline="-25000" smtClean="0">
                                    <a:solidFill>
                                      <a:schemeClr val="bg1">
                                        <a:lumMod val="10000"/>
                                      </a:schemeClr>
                                    </a:solidFill>
                                    <a:effectLst/>
                                    <a:latin typeface="Cambria Math" panose="02040503050406030204" pitchFamily="18" charset="0"/>
                                    <a:ea typeface="Cambria Math" panose="02040503050406030204" pitchFamily="18" charset="0"/>
                                    <a:cs typeface="Times New Roman" panose="02020603050405020304" pitchFamily="18" charset="0"/>
                                  </a:rPr>
                                  <m:t>𝑙𝑔𝐴𝑆𝐷</m:t>
                                </m:r>
                              </m:oMath>
                            </m:oMathPara>
                          </a14:m>
                          <a:endParaRPr lang="en-US" sz="1400" b="0" baseline="-25000"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0.55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0.55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0.67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0.73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42633782"/>
                      </a:ext>
                    </a:extLst>
                  </a:tr>
                  <a:tr h="517577">
                    <a:tc vMerge="1">
                      <a:txBody>
                        <a:bodyPr/>
                        <a:lstStyle/>
                        <a:p>
                          <a:endParaRPr lang="en-US"/>
                        </a:p>
                      </a:txBody>
                      <a:tcPr/>
                    </a:tc>
                    <a:tc>
                      <a:txBody>
                        <a:bodyPr/>
                        <a:lstStyle/>
                        <a:p>
                          <a:pPr marL="0" marR="0" algn="ctr">
                            <a:lnSpc>
                              <a:spcPct val="105000"/>
                            </a:lnSpc>
                            <a:buNone/>
                          </a:pPr>
                          <a14:m>
                            <m:oMathPara xmlns:m="http://schemas.openxmlformats.org/officeDocument/2006/math">
                              <m:oMathParaPr>
                                <m:jc m:val="centerGroup"/>
                              </m:oMathParaPr>
                              <m:oMath xmlns:m="http://schemas.openxmlformats.org/officeDocument/2006/math">
                                <m:r>
                                  <a:rPr lang="en-US" sz="1400" b="0" i="1" smtClean="0">
                                    <a:solidFill>
                                      <a:schemeClr val="bg1">
                                        <a:lumMod val="10000"/>
                                      </a:schemeClr>
                                    </a:solidFill>
                                    <a:effectLst/>
                                    <a:latin typeface="Cambria Math" panose="02040503050406030204" pitchFamily="18" charset="0"/>
                                    <a:ea typeface="+mn-ea"/>
                                    <a:cs typeface="Times New Roman" panose="02020603050405020304" pitchFamily="18" charset="0"/>
                                  </a:rPr>
                                  <m:t>𝜎</m:t>
                                </m:r>
                                <m:r>
                                  <a:rPr lang="en-US" sz="1400" b="0" i="1" baseline="-25000" smtClean="0">
                                    <a:solidFill>
                                      <a:schemeClr val="bg1">
                                        <a:lumMod val="10000"/>
                                      </a:schemeClr>
                                    </a:solidFill>
                                    <a:effectLst/>
                                    <a:latin typeface="Cambria Math" panose="02040503050406030204" pitchFamily="18" charset="0"/>
                                    <a:ea typeface="+mn-ea"/>
                                    <a:cs typeface="Times New Roman" panose="02020603050405020304" pitchFamily="18" charset="0"/>
                                  </a:rPr>
                                  <m:t>𝑙𝑔𝐴𝑆𝐷</m:t>
                                </m:r>
                              </m:oMath>
                            </m:oMathPara>
                          </a14:m>
                          <a:endParaRPr lang="en-US" sz="1400" b="0" baseline="-25000"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0.25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0.25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0.19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0.31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0414765"/>
                      </a:ext>
                    </a:extLst>
                  </a:tr>
                </a:tbl>
              </a:graphicData>
            </a:graphic>
          </p:graphicFrame>
        </mc:Choice>
        <mc:Fallback xmlns="">
          <p:graphicFrame>
            <p:nvGraphicFramePr>
              <p:cNvPr id="9" name="Table 8">
                <a:extLst>
                  <a:ext uri="{FF2B5EF4-FFF2-40B4-BE49-F238E27FC236}">
                    <a16:creationId xmlns:a16="http://schemas.microsoft.com/office/drawing/2014/main" id="{0C453A1B-1358-44F9-EA51-8C57C80107F6}"/>
                  </a:ext>
                </a:extLst>
              </p:cNvPr>
              <p:cNvGraphicFramePr>
                <a:graphicFrameLocks noGrp="1"/>
              </p:cNvGraphicFramePr>
              <p:nvPr>
                <p:extLst>
                  <p:ext uri="{D42A27DB-BD31-4B8C-83A1-F6EECF244321}">
                    <p14:modId xmlns:p14="http://schemas.microsoft.com/office/powerpoint/2010/main" val="1510564022"/>
                  </p:ext>
                </p:extLst>
              </p:nvPr>
            </p:nvGraphicFramePr>
            <p:xfrm>
              <a:off x="702118" y="3242644"/>
              <a:ext cx="10919752" cy="1377855"/>
            </p:xfrm>
            <a:graphic>
              <a:graphicData uri="http://schemas.openxmlformats.org/drawingml/2006/table">
                <a:tbl>
                  <a:tblPr firstRow="1" firstCol="1" lastRow="1" lastCol="1" bandRow="1" bandCol="1"/>
                  <a:tblGrid>
                    <a:gridCol w="1733107">
                      <a:extLst>
                        <a:ext uri="{9D8B030D-6E8A-4147-A177-3AD203B41FA5}">
                          <a16:colId xmlns:a16="http://schemas.microsoft.com/office/drawing/2014/main" val="2172549522"/>
                        </a:ext>
                      </a:extLst>
                    </a:gridCol>
                    <a:gridCol w="770599">
                      <a:extLst>
                        <a:ext uri="{9D8B030D-6E8A-4147-A177-3AD203B41FA5}">
                          <a16:colId xmlns:a16="http://schemas.microsoft.com/office/drawing/2014/main" val="3236153842"/>
                        </a:ext>
                      </a:extLst>
                    </a:gridCol>
                    <a:gridCol w="1721192">
                      <a:extLst>
                        <a:ext uri="{9D8B030D-6E8A-4147-A177-3AD203B41FA5}">
                          <a16:colId xmlns:a16="http://schemas.microsoft.com/office/drawing/2014/main" val="1308951215"/>
                        </a:ext>
                      </a:extLst>
                    </a:gridCol>
                    <a:gridCol w="2262247">
                      <a:extLst>
                        <a:ext uri="{9D8B030D-6E8A-4147-A177-3AD203B41FA5}">
                          <a16:colId xmlns:a16="http://schemas.microsoft.com/office/drawing/2014/main" val="3982861591"/>
                        </a:ext>
                      </a:extLst>
                    </a:gridCol>
                    <a:gridCol w="2273410">
                      <a:extLst>
                        <a:ext uri="{9D8B030D-6E8A-4147-A177-3AD203B41FA5}">
                          <a16:colId xmlns:a16="http://schemas.microsoft.com/office/drawing/2014/main" val="4134946794"/>
                        </a:ext>
                      </a:extLst>
                    </a:gridCol>
                    <a:gridCol w="2159197">
                      <a:extLst>
                        <a:ext uri="{9D8B030D-6E8A-4147-A177-3AD203B41FA5}">
                          <a16:colId xmlns:a16="http://schemas.microsoft.com/office/drawing/2014/main" val="3344917794"/>
                        </a:ext>
                      </a:extLst>
                    </a:gridCol>
                  </a:tblGrid>
                  <a:tr h="214948">
                    <a:tc rowSpan="2"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Scenarios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rowSpan="2"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Working Assumption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Updated </a:t>
                          </a:r>
                          <a:r>
                            <a:rPr lang="en-US" sz="1400" b="1" dirty="0" err="1">
                              <a:solidFill>
                                <a:schemeClr val="bg1">
                                  <a:lumMod val="10000"/>
                                </a:schemeClr>
                              </a:solidFill>
                              <a:effectLst/>
                              <a:latin typeface="+mn-ea"/>
                              <a:ea typeface="+mn-ea"/>
                              <a:cs typeface="Times New Roman" panose="02020603050405020304" pitchFamily="18" charset="0"/>
                            </a:rPr>
                            <a:t>SMa</a:t>
                          </a:r>
                          <a:endParaRPr lang="en-US" sz="1400" b="1"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extLst>
                      <a:ext uri="{0D108BD9-81ED-4DB2-BD59-A6C34878D82A}">
                        <a16:rowId xmlns:a16="http://schemas.microsoft.com/office/drawing/2014/main" val="576457992"/>
                      </a:ext>
                    </a:extLst>
                  </a:tr>
                  <a:tr h="214948">
                    <a:tc gridSpan="2" vMerge="1">
                      <a:txBody>
                        <a:bodyPr/>
                        <a:lstStyle/>
                        <a:p>
                          <a:endParaRPr lang="en-US"/>
                        </a:p>
                      </a:txBody>
                      <a:tcPr/>
                    </a:tc>
                    <a:tc hMerge="1" vMerge="1">
                      <a:txBody>
                        <a:bodyPr/>
                        <a:lstStyle/>
                        <a:p>
                          <a:endParaRPr lang="en-US"/>
                        </a:p>
                      </a:txBody>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3600767943"/>
                      </a:ext>
                    </a:extLst>
                  </a:tr>
                  <a:tr h="430382">
                    <a:tc rowSpan="2">
                      <a:txBody>
                        <a:bodyPr/>
                        <a:lstStyle/>
                        <a:p>
                          <a:pPr marL="0" marR="0" algn="ctr">
                            <a:lnSpc>
                              <a:spcPct val="105000"/>
                            </a:lnSpc>
                            <a:buNone/>
                          </a:pPr>
                          <a:r>
                            <a:rPr lang="en-US" sz="1400" dirty="0">
                              <a:solidFill>
                                <a:schemeClr val="bg1">
                                  <a:lumMod val="10000"/>
                                </a:schemeClr>
                              </a:solidFill>
                              <a:effectLst/>
                              <a:latin typeface="+mn-ea"/>
                              <a:ea typeface="+mn-ea"/>
                              <a:cs typeface="Times New Roman" panose="02020603050405020304" pitchFamily="18" charset="0"/>
                            </a:rPr>
                            <a:t>AOD Spread (ASD)</a:t>
                          </a:r>
                        </a:p>
                        <a:p>
                          <a:pPr marL="0" marR="0" algn="ctr">
                            <a:lnSpc>
                              <a:spcPct val="105000"/>
                            </a:lnSpc>
                            <a:buNone/>
                          </a:pPr>
                          <a:r>
                            <a:rPr lang="en-US" sz="1400" dirty="0" err="1">
                              <a:solidFill>
                                <a:schemeClr val="bg1">
                                  <a:lumMod val="10000"/>
                                </a:schemeClr>
                              </a:solidFill>
                              <a:effectLst/>
                              <a:latin typeface="+mn-ea"/>
                              <a:ea typeface="+mn-ea"/>
                              <a:cs typeface="Times New Roman" panose="02020603050405020304" pitchFamily="18" charset="0"/>
                            </a:rPr>
                            <a:t>lgASD</a:t>
                          </a:r>
                          <a:r>
                            <a:rPr lang="en-US" sz="1400" dirty="0">
                              <a:solidFill>
                                <a:schemeClr val="bg1">
                                  <a:lumMod val="10000"/>
                                </a:schemeClr>
                              </a:solidFill>
                              <a:effectLst/>
                              <a:latin typeface="+mn-ea"/>
                              <a:ea typeface="+mn-ea"/>
                              <a:cs typeface="Times New Roman" panose="02020603050405020304" pitchFamily="18" charset="0"/>
                            </a:rPr>
                            <a:t> = log</a:t>
                          </a:r>
                          <a:r>
                            <a:rPr lang="en-US" sz="1400" baseline="-25000" dirty="0">
                              <a:solidFill>
                                <a:schemeClr val="bg1">
                                  <a:lumMod val="10000"/>
                                </a:schemeClr>
                              </a:solidFill>
                              <a:effectLst/>
                              <a:latin typeface="+mn-ea"/>
                              <a:ea typeface="+mn-ea"/>
                              <a:cs typeface="Times New Roman" panose="02020603050405020304" pitchFamily="18" charset="0"/>
                            </a:rPr>
                            <a:t>10</a:t>
                          </a:r>
                          <a:r>
                            <a:rPr lang="en-US" sz="1400" dirty="0">
                              <a:solidFill>
                                <a:schemeClr val="bg1">
                                  <a:lumMod val="10000"/>
                                </a:schemeClr>
                              </a:solidFill>
                              <a:effectLst/>
                              <a:latin typeface="+mn-ea"/>
                              <a:ea typeface="+mn-ea"/>
                              <a:cs typeface="Times New Roman" panose="02020603050405020304" pitchFamily="18" charset="0"/>
                            </a:rPr>
                            <a:t>(ASD/1</a:t>
                          </a:r>
                          <a:r>
                            <a:rPr lang="en-US" sz="1400" baseline="30000" dirty="0">
                              <a:solidFill>
                                <a:schemeClr val="bg1">
                                  <a:lumMod val="10000"/>
                                </a:schemeClr>
                              </a:solidFill>
                              <a:effectLst/>
                              <a:latin typeface="+mn-ea"/>
                              <a:ea typeface="+mn-ea"/>
                              <a:cs typeface="Times New Roman" panose="02020603050405020304" pitchFamily="18" charset="0"/>
                            </a:rPr>
                            <a:t>0</a:t>
                          </a:r>
                          <a:r>
                            <a:rPr lang="en-US" sz="1400" dirty="0">
                              <a:solidFill>
                                <a:schemeClr val="bg1">
                                  <a:lumMod val="10000"/>
                                </a:schemeClr>
                              </a:solidFill>
                              <a:effectLst/>
                              <a:latin typeface="+mn-ea"/>
                              <a:ea typeface="+mn-ea"/>
                              <a:cs typeface="Times New Roman" panose="02020603050405020304" pitchFamily="18" charset="0"/>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230000" t="-111765" r="-1108333" b="-126471"/>
                          </a:stretch>
                        </a:blip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0.55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0.55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0.67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0.73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42633782"/>
                      </a:ext>
                    </a:extLst>
                  </a:tr>
                  <a:tr h="517577">
                    <a:tc vMerge="1">
                      <a:txBody>
                        <a:bodyPr/>
                        <a:lstStyle/>
                        <a:p>
                          <a:endParaRPr lang="en-US"/>
                        </a:p>
                      </a:txBody>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230000" t="-175610" r="-1108333" b="-4878"/>
                          </a:stretch>
                        </a:blip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0.25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0.25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0.19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0.31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0414765"/>
                      </a:ext>
                    </a:extLst>
                  </a:tr>
                </a:tbl>
              </a:graphicData>
            </a:graphic>
          </p:graphicFrame>
        </mc:Fallback>
      </mc:AlternateContent>
    </p:spTree>
    <p:extLst>
      <p:ext uri="{BB962C8B-B14F-4D97-AF65-F5344CB8AC3E}">
        <p14:creationId xmlns:p14="http://schemas.microsoft.com/office/powerpoint/2010/main" val="1780588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90D35B7-DE1A-748C-4751-F8FB88114B3E}"/>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7965D24D-1EEF-EF70-2437-6793029A52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9BA1DC0-A54E-AFCF-746F-7AC6EF2095C6}"/>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Cluster ASD LOS/NLOS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69EC2B60-C8CD-9C23-7587-12D448AFB4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93B67FF5-4559-60E1-8B64-B4DCF1B7105B}"/>
              </a:ext>
            </a:extLst>
          </p:cNvPr>
          <p:cNvSpPr txBox="1"/>
          <p:nvPr/>
        </p:nvSpPr>
        <p:spPr>
          <a:xfrm>
            <a:off x="261389" y="1557128"/>
            <a:ext cx="11655308" cy="3416320"/>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tx1">
                    <a:lumMod val="50000"/>
                  </a:schemeClr>
                </a:solidFill>
                <a:latin typeface="+mn-ea"/>
              </a:rPr>
              <a:t>Ordinary Least Square (OLS): All points have equal weight, </a:t>
            </a:r>
            <a:r>
              <a:rPr lang="en-US" dirty="0">
                <a:solidFill>
                  <a:schemeClr val="tx1">
                    <a:lumMod val="50000"/>
                  </a:schemeClr>
                </a:solidFill>
                <a:latin typeface="+mn-ea"/>
              </a:rPr>
              <a:t>not enough data points to analyze freq. dependency, thus taking simple mean.</a:t>
            </a:r>
            <a:endParaRPr kumimoji="1" lang="en-US" dirty="0">
              <a:solidFill>
                <a:schemeClr val="tx1">
                  <a:lumMod val="50000"/>
                </a:schemeClr>
              </a:solidFill>
              <a:latin typeface="+mn-ea"/>
            </a:endParaRPr>
          </a:p>
          <a:p>
            <a:pPr marL="285750" indent="-285750">
              <a:buFont typeface="Arial" panose="020B0604020202020204" pitchFamily="34" charset="0"/>
              <a:buChar char="•"/>
            </a:pPr>
            <a:endParaRPr kumimoji="1" lang="en-US" dirty="0">
              <a:solidFill>
                <a:schemeClr val="tx1">
                  <a:lumMod val="50000"/>
                </a:schemeClr>
              </a:solidFill>
              <a:latin typeface="+mn-ea"/>
            </a:endParaRPr>
          </a:p>
          <a:p>
            <a:pPr marL="285750" indent="-285750">
              <a:buFont typeface="Arial" panose="020B0604020202020204" pitchFamily="34" charset="0"/>
              <a:buChar char="•"/>
            </a:pPr>
            <a:r>
              <a:rPr lang="en-US" dirty="0">
                <a:solidFill>
                  <a:schemeClr val="tx1">
                    <a:lumMod val="50000"/>
                  </a:schemeClr>
                </a:solidFill>
                <a:latin typeface="+mn-ea"/>
              </a:rPr>
              <a:t>ITU and Winner II have the same values for Cluster ASD LOS and NLOS i.e., 5 and 2. Winner II measurements were conducted @5.25 GHz and @5.3 GHz for LOS and NLOS </a:t>
            </a:r>
            <a:r>
              <a:rPr kumimoji="1" lang="en-US" dirty="0">
                <a:solidFill>
                  <a:schemeClr val="tx1">
                    <a:lumMod val="50000"/>
                  </a:schemeClr>
                </a:solidFill>
                <a:latin typeface="+mn-ea"/>
              </a:rPr>
              <a:t>(D1.1.2 V1.0 Winner II)</a:t>
            </a:r>
            <a:r>
              <a:rPr lang="en-US" dirty="0">
                <a:solidFill>
                  <a:schemeClr val="tx1">
                    <a:lumMod val="50000"/>
                  </a:schemeClr>
                </a:solidFill>
                <a:latin typeface="+mn-ea"/>
              </a:rPr>
              <a:t>.</a:t>
            </a:r>
          </a:p>
          <a:p>
            <a:pPr marL="285750" indent="-285750">
              <a:buFont typeface="Arial" panose="020B0604020202020204" pitchFamily="34" charset="0"/>
              <a:buChar char="•"/>
            </a:pPr>
            <a:endParaRPr kumimoji="1" lang="en-US" dirty="0">
              <a:solidFill>
                <a:schemeClr val="tx1">
                  <a:lumMod val="50000"/>
                </a:schemeClr>
              </a:solidFill>
              <a:latin typeface="+mn-ea"/>
            </a:endParaRPr>
          </a:p>
          <a:p>
            <a:pPr marL="285750" indent="-285750">
              <a:buFont typeface="Arial" panose="020B0604020202020204" pitchFamily="34" charset="0"/>
              <a:buChar char="•"/>
            </a:pPr>
            <a:r>
              <a:rPr lang="en-US" b="1" dirty="0">
                <a:solidFill>
                  <a:schemeClr val="tx1">
                    <a:lumMod val="50000"/>
                  </a:schemeClr>
                </a:solidFill>
                <a:latin typeface="+mn-ea"/>
              </a:rPr>
              <a:t>Working assumption in RAN1#120b for LOS and NLOS is same as Ericssons measurements @3.4 GHz. i.e. 1.5.</a:t>
            </a:r>
          </a:p>
          <a:p>
            <a:pPr marL="285750" indent="-285750">
              <a:buFont typeface="Arial" panose="020B0604020202020204" pitchFamily="34" charset="0"/>
              <a:buChar char="•"/>
            </a:pPr>
            <a:endParaRPr kumimoji="1" lang="en-US" b="1" dirty="0">
              <a:solidFill>
                <a:schemeClr val="tx1">
                  <a:lumMod val="50000"/>
                </a:schemeClr>
              </a:solidFill>
              <a:latin typeface="+mn-ea"/>
            </a:endParaRPr>
          </a:p>
          <a:p>
            <a:pPr marL="285750" indent="-285750">
              <a:buFont typeface="Arial" panose="020B0604020202020204" pitchFamily="34" charset="0"/>
              <a:buChar char="•"/>
            </a:pPr>
            <a:r>
              <a:rPr kumimoji="1" lang="en-US" dirty="0">
                <a:solidFill>
                  <a:srgbClr val="FF0000"/>
                </a:solidFill>
                <a:latin typeface="+mn-ea"/>
              </a:rPr>
              <a:t>Proposed </a:t>
            </a:r>
            <a:r>
              <a:rPr kumimoji="1" lang="en-US" dirty="0" err="1">
                <a:solidFill>
                  <a:srgbClr val="FF0000"/>
                </a:solidFill>
                <a:latin typeface="+mn-ea"/>
              </a:rPr>
              <a:t>SMa</a:t>
            </a:r>
            <a:r>
              <a:rPr kumimoji="1" lang="en-US" dirty="0">
                <a:solidFill>
                  <a:srgbClr val="FF0000"/>
                </a:solidFill>
                <a:latin typeface="+mn-ea"/>
              </a:rPr>
              <a:t> Cluster ASD:</a:t>
            </a:r>
          </a:p>
          <a:p>
            <a:pPr marL="742950" lvl="1" indent="-285750">
              <a:buFont typeface="Arial" panose="020B0604020202020204" pitchFamily="34" charset="0"/>
              <a:buChar char="•"/>
            </a:pPr>
            <a:r>
              <a:rPr kumimoji="1" lang="en-US" dirty="0">
                <a:solidFill>
                  <a:srgbClr val="FF0000"/>
                </a:solidFill>
                <a:latin typeface="+mn-ea"/>
              </a:rPr>
              <a:t>Taking the simple mean of ITU/Winner II model and Ericssons data.</a:t>
            </a:r>
          </a:p>
          <a:p>
            <a:pPr marL="742950" lvl="1" indent="-285750">
              <a:buFont typeface="Arial" panose="020B0604020202020204" pitchFamily="34" charset="0"/>
              <a:buChar char="•"/>
            </a:pPr>
            <a:r>
              <a:rPr lang="en-US" dirty="0">
                <a:solidFill>
                  <a:srgbClr val="FF0000"/>
                </a:solidFill>
                <a:latin typeface="+mn-ea"/>
              </a:rPr>
              <a:t>LOS:</a:t>
            </a:r>
            <a:r>
              <a:rPr kumimoji="1" lang="en-US" dirty="0">
                <a:solidFill>
                  <a:srgbClr val="FF0000"/>
                </a:solidFill>
                <a:latin typeface="+mn-ea"/>
              </a:rPr>
              <a:t> (5 + 1.5)/2 = 3.25</a:t>
            </a:r>
          </a:p>
          <a:p>
            <a:pPr marL="742950" lvl="1" indent="-285750">
              <a:buFont typeface="Arial" panose="020B0604020202020204" pitchFamily="34" charset="0"/>
              <a:buChar char="•"/>
            </a:pPr>
            <a:r>
              <a:rPr lang="en-US" dirty="0">
                <a:solidFill>
                  <a:srgbClr val="FF0000"/>
                </a:solidFill>
                <a:latin typeface="+mn-ea"/>
              </a:rPr>
              <a:t>NLOS: (2 + 1.5)/2 = 1.75</a:t>
            </a:r>
            <a:endParaRPr kumimoji="1" lang="en-US" dirty="0">
              <a:solidFill>
                <a:srgbClr val="FF0000"/>
              </a:solidFill>
              <a:latin typeface="+mn-ea"/>
            </a:endParaRPr>
          </a:p>
        </p:txBody>
      </p:sp>
      <p:graphicFrame>
        <p:nvGraphicFramePr>
          <p:cNvPr id="4" name="Table 3">
            <a:extLst>
              <a:ext uri="{FF2B5EF4-FFF2-40B4-BE49-F238E27FC236}">
                <a16:creationId xmlns:a16="http://schemas.microsoft.com/office/drawing/2014/main" id="{846A90C6-C29D-028F-60BF-AF38A61D7B8C}"/>
              </a:ext>
            </a:extLst>
          </p:cNvPr>
          <p:cNvGraphicFramePr>
            <a:graphicFrameLocks noGrp="1"/>
          </p:cNvGraphicFramePr>
          <p:nvPr>
            <p:extLst>
              <p:ext uri="{D42A27DB-BD31-4B8C-83A1-F6EECF244321}">
                <p14:modId xmlns:p14="http://schemas.microsoft.com/office/powerpoint/2010/main" val="3418709483"/>
              </p:ext>
            </p:extLst>
          </p:nvPr>
        </p:nvGraphicFramePr>
        <p:xfrm>
          <a:off x="636124" y="5142273"/>
          <a:ext cx="10919752" cy="860278"/>
        </p:xfrm>
        <a:graphic>
          <a:graphicData uri="http://schemas.openxmlformats.org/drawingml/2006/table">
            <a:tbl>
              <a:tblPr firstRow="1" firstCol="1" lastRow="1" lastCol="1" bandRow="1" bandCol="1"/>
              <a:tblGrid>
                <a:gridCol w="2503706">
                  <a:extLst>
                    <a:ext uri="{9D8B030D-6E8A-4147-A177-3AD203B41FA5}">
                      <a16:colId xmlns:a16="http://schemas.microsoft.com/office/drawing/2014/main" val="2172549522"/>
                    </a:ext>
                  </a:extLst>
                </a:gridCol>
                <a:gridCol w="1721192">
                  <a:extLst>
                    <a:ext uri="{9D8B030D-6E8A-4147-A177-3AD203B41FA5}">
                      <a16:colId xmlns:a16="http://schemas.microsoft.com/office/drawing/2014/main" val="1308951215"/>
                    </a:ext>
                  </a:extLst>
                </a:gridCol>
                <a:gridCol w="2262247">
                  <a:extLst>
                    <a:ext uri="{9D8B030D-6E8A-4147-A177-3AD203B41FA5}">
                      <a16:colId xmlns:a16="http://schemas.microsoft.com/office/drawing/2014/main" val="3982861591"/>
                    </a:ext>
                  </a:extLst>
                </a:gridCol>
                <a:gridCol w="2273410">
                  <a:extLst>
                    <a:ext uri="{9D8B030D-6E8A-4147-A177-3AD203B41FA5}">
                      <a16:colId xmlns:a16="http://schemas.microsoft.com/office/drawing/2014/main" val="4134946794"/>
                    </a:ext>
                  </a:extLst>
                </a:gridCol>
                <a:gridCol w="2159197">
                  <a:extLst>
                    <a:ext uri="{9D8B030D-6E8A-4147-A177-3AD203B41FA5}">
                      <a16:colId xmlns:a16="http://schemas.microsoft.com/office/drawing/2014/main" val="3344917794"/>
                    </a:ext>
                  </a:extLst>
                </a:gridCol>
              </a:tblGrid>
              <a:tr h="197185">
                <a:tc row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Scenarios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Working Assumption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Updated </a:t>
                      </a:r>
                      <a:r>
                        <a:rPr lang="en-US" sz="1400" b="1" dirty="0" err="1">
                          <a:solidFill>
                            <a:schemeClr val="bg1">
                              <a:lumMod val="10000"/>
                            </a:schemeClr>
                          </a:solidFill>
                          <a:effectLst/>
                          <a:latin typeface="+mn-ea"/>
                          <a:ea typeface="+mn-ea"/>
                          <a:cs typeface="Times New Roman" panose="02020603050405020304" pitchFamily="18" charset="0"/>
                        </a:rPr>
                        <a:t>SMa</a:t>
                      </a:r>
                      <a:endParaRPr lang="en-US" sz="1400" b="1"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extLst>
                  <a:ext uri="{0D108BD9-81ED-4DB2-BD59-A6C34878D82A}">
                    <a16:rowId xmlns:a16="http://schemas.microsoft.com/office/drawing/2014/main" val="576457992"/>
                  </a:ext>
                </a:extLst>
              </a:tr>
              <a:tr h="197185">
                <a:tc vMerge="1">
                  <a:txBody>
                    <a:bodyPr/>
                    <a:lstStyle/>
                    <a:p>
                      <a:endParaRPr lang="en-US"/>
                    </a:p>
                  </a:txBody>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3600767943"/>
                  </a:ext>
                </a:extLst>
              </a:tr>
              <a:tr h="430382">
                <a:tc>
                  <a:txBody>
                    <a:bodyPr/>
                    <a:lstStyle/>
                    <a:p>
                      <a:pPr marL="0" marR="0" algn="ctr">
                        <a:lnSpc>
                          <a:spcPct val="105000"/>
                        </a:lnSpc>
                        <a:buNone/>
                      </a:pPr>
                      <a:r>
                        <a:rPr lang="en-US" sz="1400" dirty="0">
                          <a:solidFill>
                            <a:schemeClr val="bg1">
                              <a:lumMod val="10000"/>
                            </a:schemeClr>
                          </a:solidFill>
                          <a:effectLst/>
                          <a:latin typeface="+mn-ea"/>
                          <a:ea typeface="+mn-ea"/>
                          <a:cs typeface="Times New Roman" panose="02020603050405020304" pitchFamily="18" charset="0"/>
                        </a:rPr>
                        <a:t>Cluster ASD (C</a:t>
                      </a:r>
                      <a:r>
                        <a:rPr lang="en-US" sz="1400" baseline="-25000" dirty="0">
                          <a:solidFill>
                            <a:schemeClr val="bg1">
                              <a:lumMod val="10000"/>
                            </a:schemeClr>
                          </a:solidFill>
                          <a:effectLst/>
                          <a:latin typeface="+mn-ea"/>
                          <a:ea typeface="+mn-ea"/>
                          <a:cs typeface="Times New Roman" panose="02020603050405020304" pitchFamily="18" charset="0"/>
                        </a:rPr>
                        <a:t>ASD</a:t>
                      </a:r>
                      <a:r>
                        <a:rPr lang="en-US" sz="1400" dirty="0">
                          <a:solidFill>
                            <a:schemeClr val="bg1">
                              <a:lumMod val="10000"/>
                            </a:schemeClr>
                          </a:solidFill>
                          <a:effectLst/>
                          <a:latin typeface="+mn-ea"/>
                          <a:ea typeface="+mn-ea"/>
                          <a:cs typeface="Times New Roman" panose="02020603050405020304" pitchFamily="18" charset="0"/>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1.5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1.5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3.25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1.75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42633782"/>
                  </a:ext>
                </a:extLst>
              </a:tr>
            </a:tbl>
          </a:graphicData>
        </a:graphic>
      </p:graphicFrame>
    </p:spTree>
    <p:extLst>
      <p:ext uri="{BB962C8B-B14F-4D97-AF65-F5344CB8AC3E}">
        <p14:creationId xmlns:p14="http://schemas.microsoft.com/office/powerpoint/2010/main" val="4659342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25767AB-8E17-53E9-2F9A-FA92360F0DA8}"/>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9892F1EF-92E6-DFEC-C3B1-5E06E3C405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0A2E86C-83C4-E7AB-4405-B51C50CCC35C}"/>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Observations for </a:t>
            </a:r>
            <a:r>
              <a:rPr lang="en-US" sz="3200" dirty="0" err="1">
                <a:solidFill>
                  <a:schemeClr val="bg1"/>
                </a:solidFill>
                <a:latin typeface="+mj-ea"/>
                <a:ea typeface="+mj-ea"/>
              </a:rPr>
              <a:t>SMa</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AE15DA72-969D-A34C-BE12-9BC18A5704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C753E6FE-9AC9-1571-2047-80C8036A9C0A}"/>
              </a:ext>
            </a:extLst>
          </p:cNvPr>
          <p:cNvSpPr txBox="1"/>
          <p:nvPr/>
        </p:nvSpPr>
        <p:spPr>
          <a:xfrm>
            <a:off x="65993" y="1527631"/>
            <a:ext cx="12192001" cy="5078313"/>
          </a:xfrm>
          <a:prstGeom prst="rect">
            <a:avLst/>
          </a:prstGeom>
          <a:noFill/>
        </p:spPr>
        <p:txBody>
          <a:bodyPr wrap="square" rtlCol="0">
            <a:spAutoFit/>
          </a:bodyPr>
          <a:lstStyle/>
          <a:p>
            <a:pPr marL="233363" lvl="1" indent="-223838">
              <a:buFont typeface="Arial" panose="020B0604020202020204" pitchFamily="34" charset="0"/>
              <a:buChar char="•"/>
            </a:pPr>
            <a:r>
              <a:rPr lang="en-US" dirty="0">
                <a:solidFill>
                  <a:schemeClr val="bg1">
                    <a:lumMod val="10000"/>
                  </a:schemeClr>
                </a:solidFill>
                <a:effectLst/>
                <a:latin typeface="+mn-ea"/>
              </a:rPr>
              <a:t>O2I parameters values are same as </a:t>
            </a:r>
            <a:r>
              <a:rPr lang="en-US" dirty="0" err="1">
                <a:solidFill>
                  <a:schemeClr val="bg1">
                    <a:lumMod val="10000"/>
                  </a:schemeClr>
                </a:solidFill>
                <a:effectLst/>
                <a:latin typeface="+mn-ea"/>
              </a:rPr>
              <a:t>SMa</a:t>
            </a:r>
            <a:r>
              <a:rPr lang="en-US" dirty="0">
                <a:solidFill>
                  <a:schemeClr val="bg1">
                    <a:lumMod val="10000"/>
                  </a:schemeClr>
                </a:solidFill>
                <a:effectLst/>
                <a:latin typeface="+mn-ea"/>
              </a:rPr>
              <a:t> NLOS values, unless new measurements are provided in RAN1#121.</a:t>
            </a:r>
          </a:p>
          <a:p>
            <a:pPr marL="233363" lvl="1" indent="-223838">
              <a:buFont typeface="Arial" panose="020B0604020202020204" pitchFamily="34" charset="0"/>
              <a:buChar char="•"/>
            </a:pPr>
            <a:endParaRPr lang="en-US" dirty="0">
              <a:solidFill>
                <a:schemeClr val="bg1">
                  <a:lumMod val="10000"/>
                </a:schemeClr>
              </a:solidFill>
              <a:latin typeface="+mn-ea"/>
            </a:endParaRPr>
          </a:p>
          <a:p>
            <a:pPr marL="233363" lvl="1" indent="-223838">
              <a:buFont typeface="Arial" panose="020B0604020202020204" pitchFamily="34" charset="0"/>
              <a:buChar char="•"/>
            </a:pPr>
            <a:r>
              <a:rPr lang="en-US" dirty="0">
                <a:solidFill>
                  <a:schemeClr val="bg1">
                    <a:lumMod val="10000"/>
                  </a:schemeClr>
                </a:solidFill>
                <a:effectLst/>
                <a:latin typeface="+mn-ea"/>
              </a:rPr>
              <a:t>ZSD Mean, Std in LOS/NLOS obtained from Ericssons measurements @3.4 GHz.</a:t>
            </a:r>
          </a:p>
          <a:p>
            <a:pPr marL="233363" lvl="1" indent="-223838">
              <a:buFont typeface="Arial" panose="020B0604020202020204" pitchFamily="34" charset="0"/>
              <a:buChar char="•"/>
            </a:pPr>
            <a:endParaRPr lang="en-US" dirty="0">
              <a:solidFill>
                <a:schemeClr val="bg1">
                  <a:lumMod val="10000"/>
                </a:schemeClr>
              </a:solidFill>
              <a:latin typeface="+mn-ea"/>
            </a:endParaRPr>
          </a:p>
          <a:p>
            <a:pPr marL="233363" lvl="1" indent="-223838">
              <a:buFont typeface="Arial" panose="020B0604020202020204" pitchFamily="34" charset="0"/>
              <a:buChar char="•"/>
            </a:pPr>
            <a:r>
              <a:rPr lang="en-US" dirty="0">
                <a:solidFill>
                  <a:schemeClr val="bg1">
                    <a:lumMod val="10000"/>
                  </a:schemeClr>
                </a:solidFill>
                <a:effectLst/>
                <a:latin typeface="+mn-ea"/>
              </a:rPr>
              <a:t>ZOD Offset Parameter same as TR 38.901 RMa.</a:t>
            </a:r>
          </a:p>
          <a:p>
            <a:pPr marL="233363" lvl="1" indent="-223838">
              <a:buFont typeface="Arial" panose="020B0604020202020204" pitchFamily="34" charset="0"/>
              <a:buChar char="•"/>
            </a:pPr>
            <a:endParaRPr lang="en-US" dirty="0">
              <a:solidFill>
                <a:schemeClr val="bg1">
                  <a:lumMod val="10000"/>
                </a:schemeClr>
              </a:solidFill>
              <a:latin typeface="+mn-ea"/>
            </a:endParaRPr>
          </a:p>
          <a:p>
            <a:pPr marL="233363" lvl="1" indent="-223838">
              <a:buFont typeface="Arial" panose="020B0604020202020204" pitchFamily="34" charset="0"/>
              <a:buChar char="•"/>
            </a:pPr>
            <a:r>
              <a:rPr lang="en-US" dirty="0">
                <a:solidFill>
                  <a:schemeClr val="bg1">
                    <a:lumMod val="10000"/>
                  </a:schemeClr>
                </a:solidFill>
                <a:latin typeface="+mn-ea"/>
              </a:rPr>
              <a:t>Sources for why the following were chosen as working assumption are not found:</a:t>
            </a:r>
          </a:p>
          <a:p>
            <a:pPr marL="690563" lvl="2" indent="-223838">
              <a:buFont typeface="Arial" panose="020B0604020202020204" pitchFamily="34" charset="0"/>
              <a:buChar char="•"/>
            </a:pPr>
            <a:r>
              <a:rPr lang="en-US" dirty="0">
                <a:solidFill>
                  <a:schemeClr val="bg1">
                    <a:lumMod val="10000"/>
                  </a:schemeClr>
                </a:solidFill>
                <a:effectLst/>
                <a:latin typeface="+mn-ea"/>
              </a:rPr>
              <a:t>Per cluster shadowing O2I needs to be updated - instead of 4 should be 3, when copying from NLOS. </a:t>
            </a:r>
          </a:p>
          <a:p>
            <a:pPr marL="690563" lvl="2" indent="-223838">
              <a:buFont typeface="Arial" panose="020B0604020202020204" pitchFamily="34" charset="0"/>
              <a:buChar char="•"/>
            </a:pPr>
            <a:r>
              <a:rPr lang="en-US" dirty="0">
                <a:solidFill>
                  <a:schemeClr val="bg1">
                    <a:lumMod val="10000"/>
                  </a:schemeClr>
                </a:solidFill>
                <a:latin typeface="+mn-ea"/>
              </a:rPr>
              <a:t>ZSD vs DS LOS needs to be updated – instead of 0.5 should be -0.2 which is same as UMa in TR38.901.</a:t>
            </a:r>
            <a:endParaRPr lang="en-US" dirty="0">
              <a:solidFill>
                <a:schemeClr val="bg1">
                  <a:lumMod val="10000"/>
                </a:schemeClr>
              </a:solidFill>
              <a:effectLst/>
              <a:latin typeface="+mn-ea"/>
            </a:endParaRPr>
          </a:p>
          <a:p>
            <a:pPr marL="9525" lvl="1"/>
            <a:endParaRPr lang="en-US" dirty="0">
              <a:solidFill>
                <a:schemeClr val="bg1">
                  <a:lumMod val="10000"/>
                </a:schemeClr>
              </a:solidFill>
              <a:latin typeface="+mn-ea"/>
            </a:endParaRPr>
          </a:p>
          <a:p>
            <a:pPr marL="233363" lvl="1" indent="-223838">
              <a:buFont typeface="Arial" panose="020B0604020202020204" pitchFamily="34" charset="0"/>
              <a:buChar char="•"/>
            </a:pPr>
            <a:r>
              <a:rPr lang="en-US" dirty="0">
                <a:solidFill>
                  <a:schemeClr val="bg1">
                    <a:lumMod val="10000"/>
                  </a:schemeClr>
                </a:solidFill>
                <a:effectLst/>
                <a:latin typeface="+mn-ea"/>
              </a:rPr>
              <a:t>Correlation distance for ZSA, ZSD LOS/NLOS is copied from UMa in TR 38.901 as ITU/Winner II don’t have data.</a:t>
            </a:r>
          </a:p>
          <a:p>
            <a:pPr marL="233363" lvl="1" indent="-223838">
              <a:buFont typeface="Arial" panose="020B0604020202020204" pitchFamily="34" charset="0"/>
              <a:buChar char="•"/>
            </a:pPr>
            <a:endParaRPr lang="en-US" dirty="0">
              <a:solidFill>
                <a:schemeClr val="bg1">
                  <a:lumMod val="10000"/>
                </a:schemeClr>
              </a:solidFill>
              <a:effectLst/>
              <a:latin typeface="+mn-ea"/>
            </a:endParaRPr>
          </a:p>
          <a:p>
            <a:pPr marL="233363" lvl="1" indent="-223838">
              <a:buFont typeface="Arial" panose="020B0604020202020204" pitchFamily="34" charset="0"/>
              <a:buChar char="•"/>
            </a:pPr>
            <a:r>
              <a:rPr lang="en-US" dirty="0">
                <a:solidFill>
                  <a:schemeClr val="bg1">
                    <a:lumMod val="10000"/>
                  </a:schemeClr>
                </a:solidFill>
                <a:effectLst/>
                <a:latin typeface="+mn-ea"/>
              </a:rPr>
              <a:t>Cluster DS is copied from UMa in TR 38.901 as ITU/Winner II don’t have data.</a:t>
            </a:r>
          </a:p>
          <a:p>
            <a:pPr marL="233363" lvl="1" indent="-223838">
              <a:buFont typeface="Arial" panose="020B0604020202020204" pitchFamily="34" charset="0"/>
              <a:buChar char="•"/>
            </a:pPr>
            <a:endParaRPr lang="en-US" dirty="0">
              <a:solidFill>
                <a:schemeClr val="bg1">
                  <a:lumMod val="10000"/>
                </a:schemeClr>
              </a:solidFill>
              <a:latin typeface="+mn-ea"/>
            </a:endParaRPr>
          </a:p>
          <a:p>
            <a:pPr marL="233363" lvl="1" indent="-223838">
              <a:buFont typeface="Arial" panose="020B0604020202020204" pitchFamily="34" charset="0"/>
              <a:buChar char="•"/>
            </a:pPr>
            <a:r>
              <a:rPr lang="en-US" dirty="0">
                <a:solidFill>
                  <a:schemeClr val="bg1">
                    <a:lumMod val="10000"/>
                  </a:schemeClr>
                </a:solidFill>
                <a:effectLst/>
                <a:latin typeface="+mn-ea"/>
              </a:rPr>
              <a:t>DS vs SF, ZSA vs SF, ZSA vs ASA: LOS same as ITU, NLOS based on AT&amp;T measurements @8GHz from both BS heights combined.</a:t>
            </a:r>
          </a:p>
          <a:p>
            <a:pPr marL="233363" lvl="1" indent="-223838">
              <a:buFont typeface="Arial" panose="020B0604020202020204" pitchFamily="34" charset="0"/>
              <a:buChar char="•"/>
            </a:pPr>
            <a:r>
              <a:rPr lang="en-US" dirty="0">
                <a:solidFill>
                  <a:schemeClr val="bg1">
                    <a:lumMod val="10000"/>
                  </a:schemeClr>
                </a:solidFill>
                <a:latin typeface="+mn-ea"/>
              </a:rPr>
              <a:t>ZSD vs ASD: LOS/NLOS Ericssons measurement @3.4 GHz == UMa in TR 38.901.</a:t>
            </a:r>
          </a:p>
          <a:p>
            <a:pPr marL="690563" lvl="2" indent="-223838">
              <a:buFont typeface="Arial" panose="020B0604020202020204" pitchFamily="34" charset="0"/>
              <a:buChar char="•"/>
            </a:pPr>
            <a:r>
              <a:rPr lang="en-US" dirty="0">
                <a:solidFill>
                  <a:schemeClr val="bg1">
                    <a:lumMod val="10000"/>
                  </a:schemeClr>
                </a:solidFill>
                <a:effectLst/>
                <a:latin typeface="+mn-ea"/>
              </a:rPr>
              <a:t>All other Cross correlations for ASD/ASA in LOS/NLOS are same as ITU.</a:t>
            </a:r>
          </a:p>
          <a:p>
            <a:pPr marL="690563" lvl="2" indent="-223838">
              <a:buFont typeface="Arial" panose="020B0604020202020204" pitchFamily="34" charset="0"/>
              <a:buChar char="•"/>
            </a:pPr>
            <a:r>
              <a:rPr lang="en-US" dirty="0">
                <a:solidFill>
                  <a:schemeClr val="bg1">
                    <a:lumMod val="10000"/>
                  </a:schemeClr>
                </a:solidFill>
                <a:effectLst/>
                <a:latin typeface="+mn-ea"/>
              </a:rPr>
              <a:t>All other Cross correlations for ZSD/ZSA in LOS/NLOS are s</a:t>
            </a:r>
            <a:r>
              <a:rPr lang="en-US" dirty="0">
                <a:solidFill>
                  <a:schemeClr val="bg1">
                    <a:lumMod val="10000"/>
                  </a:schemeClr>
                </a:solidFill>
                <a:latin typeface="+mn-ea"/>
              </a:rPr>
              <a:t>ame as UMa in TR 38.901.</a:t>
            </a:r>
            <a:endParaRPr lang="en-US" dirty="0">
              <a:solidFill>
                <a:schemeClr val="bg1">
                  <a:lumMod val="10000"/>
                </a:schemeClr>
              </a:solidFill>
              <a:effectLst/>
              <a:latin typeface="+mn-ea"/>
            </a:endParaRPr>
          </a:p>
        </p:txBody>
      </p:sp>
    </p:spTree>
    <p:extLst>
      <p:ext uri="{BB962C8B-B14F-4D97-AF65-F5344CB8AC3E}">
        <p14:creationId xmlns:p14="http://schemas.microsoft.com/office/powerpoint/2010/main" val="13679737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6DBAC0C-BC18-AB03-7F85-156B5E7348C7}"/>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6C65652-4AF2-7FEC-CDA2-9E2C0AF2B2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F335CB3A-CA60-E92F-2C7F-81F6CEF00B01}"/>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ASD LOS – Rel 14 Data Only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F15A019B-DDF4-099E-6753-3EC02640A3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9" name="TextBox 8">
            <a:extLst>
              <a:ext uri="{FF2B5EF4-FFF2-40B4-BE49-F238E27FC236}">
                <a16:creationId xmlns:a16="http://schemas.microsoft.com/office/drawing/2014/main" id="{1F2A386B-7F77-7CB0-C3D3-DA7925276C9C}"/>
              </a:ext>
            </a:extLst>
          </p:cNvPr>
          <p:cNvSpPr txBox="1"/>
          <p:nvPr/>
        </p:nvSpPr>
        <p:spPr>
          <a:xfrm>
            <a:off x="6797026" y="1493039"/>
            <a:ext cx="5084731" cy="258532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TR 38.901 combined both ray tracing and measurement data for final curve fitting.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Freq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11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13 data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#Data points: 32</a:t>
            </a:r>
          </a:p>
        </p:txBody>
      </p:sp>
      <p:graphicFrame>
        <p:nvGraphicFramePr>
          <p:cNvPr id="3" name="Table 2">
            <a:extLst>
              <a:ext uri="{FF2B5EF4-FFF2-40B4-BE49-F238E27FC236}">
                <a16:creationId xmlns:a16="http://schemas.microsoft.com/office/drawing/2014/main" id="{666E9575-D12B-D87B-7009-148539F35706}"/>
              </a:ext>
            </a:extLst>
          </p:cNvPr>
          <p:cNvGraphicFramePr>
            <a:graphicFrameLocks noGrp="1"/>
          </p:cNvGraphicFramePr>
          <p:nvPr/>
        </p:nvGraphicFramePr>
        <p:xfrm>
          <a:off x="6822500" y="4112277"/>
          <a:ext cx="4579732" cy="2036356"/>
        </p:xfrm>
        <a:graphic>
          <a:graphicData uri="http://schemas.openxmlformats.org/drawingml/2006/table">
            <a:tbl>
              <a:tblPr/>
              <a:tblGrid>
                <a:gridCol w="2906629">
                  <a:extLst>
                    <a:ext uri="{9D8B030D-6E8A-4147-A177-3AD203B41FA5}">
                      <a16:colId xmlns:a16="http://schemas.microsoft.com/office/drawing/2014/main" val="3389511177"/>
                    </a:ext>
                  </a:extLst>
                </a:gridCol>
                <a:gridCol w="1673103">
                  <a:extLst>
                    <a:ext uri="{9D8B030D-6E8A-4147-A177-3AD203B41FA5}">
                      <a16:colId xmlns:a16="http://schemas.microsoft.com/office/drawing/2014/main" val="3083828514"/>
                    </a:ext>
                  </a:extLst>
                </a:gridCol>
              </a:tblGrid>
              <a:tr h="567344">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Rel 14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39934">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472471">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[-0.05 * log10(1+ f) + 1.21]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0.09</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28600">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[-0.05 * log10(1+ f) + 1.21]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0.09</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8" name="TextBox 7">
            <a:extLst>
              <a:ext uri="{FF2B5EF4-FFF2-40B4-BE49-F238E27FC236}">
                <a16:creationId xmlns:a16="http://schemas.microsoft.com/office/drawing/2014/main" id="{D86422F2-4A2A-E139-C4EC-37080AD04053}"/>
              </a:ext>
            </a:extLst>
          </p:cNvPr>
          <p:cNvSpPr txBox="1"/>
          <p:nvPr/>
        </p:nvSpPr>
        <p:spPr>
          <a:xfrm>
            <a:off x="1654446" y="6574641"/>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5" name="Picture 4" descr="A graph of a line with red and blue dots&#10;&#10;AI-generated content may be incorrect.">
            <a:extLst>
              <a:ext uri="{FF2B5EF4-FFF2-40B4-BE49-F238E27FC236}">
                <a16:creationId xmlns:a16="http://schemas.microsoft.com/office/drawing/2014/main" id="{F213B8A2-2DE3-A5EC-98F9-138D6F325371}"/>
              </a:ext>
            </a:extLst>
          </p:cNvPr>
          <p:cNvPicPr>
            <a:picLocks noChangeAspect="1"/>
          </p:cNvPicPr>
          <p:nvPr/>
        </p:nvPicPr>
        <p:blipFill>
          <a:blip r:embed="rId3">
            <a:extLst>
              <a:ext uri="{28A0092B-C50C-407E-A947-70E740481C1C}">
                <a14:useLocalDpi xmlns:a14="http://schemas.microsoft.com/office/drawing/2010/main" val="0"/>
              </a:ext>
            </a:extLst>
          </a:blip>
          <a:srcRect l="2690" t="2036" r="9545"/>
          <a:stretch/>
        </p:blipFill>
        <p:spPr>
          <a:xfrm>
            <a:off x="556532" y="1493039"/>
            <a:ext cx="5451562" cy="4922848"/>
          </a:xfrm>
          <a:prstGeom prst="rect">
            <a:avLst/>
          </a:prstGeom>
        </p:spPr>
      </p:pic>
    </p:spTree>
    <p:extLst>
      <p:ext uri="{BB962C8B-B14F-4D97-AF65-F5344CB8AC3E}">
        <p14:creationId xmlns:p14="http://schemas.microsoft.com/office/powerpoint/2010/main" val="38606384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1E19AF2-A401-CAAF-797A-B4E1988EA194}"/>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6A1C93CC-7139-19C9-0892-A31D0ECD74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D28FC0C2-1224-CBB9-6923-AC69A8A91B67}"/>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ASD LOS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1E87C227-4FD2-4565-81D7-FE5D35C994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1DC48BD8-C6FB-B904-8BFB-1622C5A04A13}"/>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8 data points</a:t>
            </a:r>
          </a:p>
        </p:txBody>
      </p:sp>
      <p:graphicFrame>
        <p:nvGraphicFramePr>
          <p:cNvPr id="7" name="Table 6">
            <a:extLst>
              <a:ext uri="{FF2B5EF4-FFF2-40B4-BE49-F238E27FC236}">
                <a16:creationId xmlns:a16="http://schemas.microsoft.com/office/drawing/2014/main" id="{1D0C7264-C076-936E-0F8B-311F032C1A30}"/>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[-0.05 * log10(1+ f) + 1.21]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-0.17 </a:t>
                      </a:r>
                      <a:r>
                        <a:rPr lang="en-US" sz="1800" b="0" i="0" u="none" strike="noStrike" dirty="0">
                          <a:solidFill>
                            <a:srgbClr val="000000"/>
                          </a:solidFill>
                          <a:effectLst/>
                          <a:latin typeface="+mn-ea"/>
                          <a:ea typeface="+mn-ea"/>
                        </a:rPr>
                        <a:t>* log10(1+ f) + </a:t>
                      </a:r>
                      <a:r>
                        <a:rPr lang="en-US" sz="1800" b="0" i="0" u="none" strike="noStrike" dirty="0">
                          <a:solidFill>
                            <a:srgbClr val="FF0000"/>
                          </a:solidFill>
                          <a:effectLst/>
                          <a:latin typeface="+mn-ea"/>
                          <a:ea typeface="+mn-ea"/>
                        </a:rPr>
                        <a:t>1.32</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descr="A graph with a line and a blue line&#10;&#10;AI-generated content may be incorrect.">
            <a:extLst>
              <a:ext uri="{FF2B5EF4-FFF2-40B4-BE49-F238E27FC236}">
                <a16:creationId xmlns:a16="http://schemas.microsoft.com/office/drawing/2014/main" id="{EA00D11D-E179-A5B1-8685-CED1937D9DE4}"/>
              </a:ext>
            </a:extLst>
          </p:cNvPr>
          <p:cNvPicPr>
            <a:picLocks noChangeAspect="1"/>
          </p:cNvPicPr>
          <p:nvPr/>
        </p:nvPicPr>
        <p:blipFill>
          <a:blip r:embed="rId3">
            <a:extLst>
              <a:ext uri="{28A0092B-C50C-407E-A947-70E740481C1C}">
                <a14:useLocalDpi xmlns:a14="http://schemas.microsoft.com/office/drawing/2010/main" val="0"/>
              </a:ext>
            </a:extLst>
          </a:blip>
          <a:srcRect l="4656" t="1959" r="7462"/>
          <a:stretch/>
        </p:blipFill>
        <p:spPr>
          <a:xfrm>
            <a:off x="556532" y="1528109"/>
            <a:ext cx="5770514" cy="5122216"/>
          </a:xfrm>
          <a:prstGeom prst="rect">
            <a:avLst/>
          </a:prstGeom>
        </p:spPr>
      </p:pic>
    </p:spTree>
    <p:extLst>
      <p:ext uri="{BB962C8B-B14F-4D97-AF65-F5344CB8AC3E}">
        <p14:creationId xmlns:p14="http://schemas.microsoft.com/office/powerpoint/2010/main" val="6821736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82D0D9B-5200-864F-A6F2-8AB4BC78DD2E}"/>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3C75F2F6-BD08-1F20-5B30-691CB165E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BC4B63BD-91D4-A8DA-78E1-D589A07C1207}"/>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ASD LOS – Rel 14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A9411EB2-86DC-2A09-F00E-946A5D1A5D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0D34F4D2-4142-534D-C32D-905D7D076A07}"/>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19 data points</a:t>
            </a:r>
          </a:p>
        </p:txBody>
      </p:sp>
      <p:graphicFrame>
        <p:nvGraphicFramePr>
          <p:cNvPr id="7" name="Table 6">
            <a:extLst>
              <a:ext uri="{FF2B5EF4-FFF2-40B4-BE49-F238E27FC236}">
                <a16:creationId xmlns:a16="http://schemas.microsoft.com/office/drawing/2014/main" id="{6E09A466-0366-D704-DCE1-2B157EC173F9}"/>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[-0.05 * log10(1+ f) + 1.21]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-0.26 </a:t>
                      </a:r>
                      <a:r>
                        <a:rPr lang="en-US" sz="1800" b="0" i="0" u="none" strike="noStrike" dirty="0">
                          <a:solidFill>
                            <a:srgbClr val="000000"/>
                          </a:solidFill>
                          <a:effectLst/>
                          <a:latin typeface="+mn-ea"/>
                          <a:ea typeface="+mn-ea"/>
                        </a:rPr>
                        <a:t>* log10(1+ f) + </a:t>
                      </a:r>
                      <a:r>
                        <a:rPr lang="en-US" sz="1800" b="0" i="0" u="none" strike="noStrike" dirty="0">
                          <a:solidFill>
                            <a:srgbClr val="FF0000"/>
                          </a:solidFill>
                          <a:effectLst/>
                          <a:latin typeface="+mn-ea"/>
                          <a:ea typeface="+mn-ea"/>
                        </a:rPr>
                        <a:t>1.42</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656EA1AC-7A28-DBD4-6D5D-D8A54598D451}"/>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5" name="Picture 4" descr="A graph of a line graph&#10;&#10;AI-generated content may be incorrect.">
            <a:extLst>
              <a:ext uri="{FF2B5EF4-FFF2-40B4-BE49-F238E27FC236}">
                <a16:creationId xmlns:a16="http://schemas.microsoft.com/office/drawing/2014/main" id="{8E4ED57F-2D84-DE1E-5C4C-F378B3BDE0CE}"/>
              </a:ext>
            </a:extLst>
          </p:cNvPr>
          <p:cNvPicPr>
            <a:picLocks noChangeAspect="1"/>
          </p:cNvPicPr>
          <p:nvPr/>
        </p:nvPicPr>
        <p:blipFill>
          <a:blip r:embed="rId3">
            <a:extLst>
              <a:ext uri="{28A0092B-C50C-407E-A947-70E740481C1C}">
                <a14:useLocalDpi xmlns:a14="http://schemas.microsoft.com/office/drawing/2010/main" val="0"/>
              </a:ext>
            </a:extLst>
          </a:blip>
          <a:srcRect l="5267" t="2156" r="7777"/>
          <a:stretch/>
        </p:blipFill>
        <p:spPr>
          <a:xfrm>
            <a:off x="556532" y="1477259"/>
            <a:ext cx="5964011" cy="5072979"/>
          </a:xfrm>
          <a:prstGeom prst="rect">
            <a:avLst/>
          </a:prstGeom>
        </p:spPr>
      </p:pic>
    </p:spTree>
    <p:extLst>
      <p:ext uri="{BB962C8B-B14F-4D97-AF65-F5344CB8AC3E}">
        <p14:creationId xmlns:p14="http://schemas.microsoft.com/office/powerpoint/2010/main" val="3850659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87F42BD-D73D-6735-BDF0-4CEECA8DD145}"/>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DD36911D-4B9C-C5A3-05A1-7CD6C02D81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867AAA6B-DDEC-17C9-C521-CC99783FD147}"/>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ASD 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1F70FA37-15DD-7E94-1851-BFE5DCEF29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255F141A-FDB4-24C0-73F2-A2631205F290}"/>
              </a:ext>
            </a:extLst>
          </p:cNvPr>
          <p:cNvSpPr txBox="1"/>
          <p:nvPr/>
        </p:nvSpPr>
        <p:spPr>
          <a:xfrm>
            <a:off x="6826998" y="1574430"/>
            <a:ext cx="5085603" cy="23083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OLS: All points have equal weight.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19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+ 8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13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Uneven data distribution exists. More data points in 6-24 GHz frequency range.</a:t>
            </a:r>
          </a:p>
        </p:txBody>
      </p:sp>
      <p:graphicFrame>
        <p:nvGraphicFramePr>
          <p:cNvPr id="7" name="Table 6">
            <a:extLst>
              <a:ext uri="{FF2B5EF4-FFF2-40B4-BE49-F238E27FC236}">
                <a16:creationId xmlns:a16="http://schemas.microsoft.com/office/drawing/2014/main" id="{1B907688-E3DC-1BEF-9742-42FC6486243F}"/>
              </a:ext>
            </a:extLst>
          </p:cNvPr>
          <p:cNvGraphicFramePr>
            <a:graphicFrameLocks noGrp="1"/>
          </p:cNvGraphicFramePr>
          <p:nvPr/>
        </p:nvGraphicFramePr>
        <p:xfrm>
          <a:off x="6826998" y="4373354"/>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[-0.05 * log10(1+ f) + 1.21]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[-0.05 * log10(1+ f) + 1.21]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line&#10;&#10;AI-generated content may be incorrect.">
            <a:extLst>
              <a:ext uri="{FF2B5EF4-FFF2-40B4-BE49-F238E27FC236}">
                <a16:creationId xmlns:a16="http://schemas.microsoft.com/office/drawing/2014/main" id="{F3E48F50-DBAF-3518-F17C-0918A3EF430B}"/>
              </a:ext>
            </a:extLst>
          </p:cNvPr>
          <p:cNvPicPr>
            <a:picLocks noChangeAspect="1"/>
          </p:cNvPicPr>
          <p:nvPr/>
        </p:nvPicPr>
        <p:blipFill>
          <a:blip r:embed="rId3">
            <a:extLst>
              <a:ext uri="{28A0092B-C50C-407E-A947-70E740481C1C}">
                <a14:useLocalDpi xmlns:a14="http://schemas.microsoft.com/office/drawing/2010/main" val="0"/>
              </a:ext>
            </a:extLst>
          </a:blip>
          <a:srcRect l="4429" r="9453"/>
          <a:stretch/>
        </p:blipFill>
        <p:spPr>
          <a:xfrm>
            <a:off x="215925" y="1501406"/>
            <a:ext cx="6175731" cy="5198452"/>
          </a:xfrm>
          <a:prstGeom prst="rect">
            <a:avLst/>
          </a:prstGeom>
        </p:spPr>
      </p:pic>
    </p:spTree>
    <p:extLst>
      <p:ext uri="{BB962C8B-B14F-4D97-AF65-F5344CB8AC3E}">
        <p14:creationId xmlns:p14="http://schemas.microsoft.com/office/powerpoint/2010/main" val="3870389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993392E-E92B-74F9-325B-55F7F8181E95}"/>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DA23DC11-29CF-1930-4895-9C9410E0D0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CEBAE060-2EF9-054B-6417-8BDAF2AE25A9}"/>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ASD 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C9EDCF31-45BD-B64A-2C8E-5521B6C526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2A9601EA-817D-BAF3-325C-4A3484C13648}"/>
              </a:ext>
            </a:extLst>
          </p:cNvPr>
          <p:cNvSpPr txBox="1"/>
          <p:nvPr/>
        </p:nvSpPr>
        <p:spPr>
          <a:xfrm>
            <a:off x="6681854" y="1537854"/>
            <a:ext cx="5085603" cy="313932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WLS: Data is divided in 3 groups: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19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+ 8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13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Assigned weights to each group. If a group has fewer data points, it receives higher weight. All points within a group have same weight.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Sum of weights for all groups is equal to 1</a:t>
            </a:r>
            <a:r>
              <a:rPr kumimoji="1" lang="en-US" sz="1800" b="1" i="0" u="none" strike="noStrike" kern="1200" cap="none" spc="0" normalizeH="0" baseline="0" noProof="0" dirty="0">
                <a:ln>
                  <a:noFill/>
                </a:ln>
                <a:solidFill>
                  <a:srgbClr val="FBFAF1">
                    <a:lumMod val="10000"/>
                  </a:srgbClr>
                </a:solidFill>
                <a:effectLst/>
                <a:uLnTx/>
                <a:uFillTx/>
                <a:latin typeface="源ノ角ゴシック JP Normal"/>
                <a:cs typeface="+mn-cs"/>
              </a:rPr>
              <a:t>.</a:t>
            </a: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p:txBody>
      </p:sp>
      <p:graphicFrame>
        <p:nvGraphicFramePr>
          <p:cNvPr id="7" name="Table 6">
            <a:extLst>
              <a:ext uri="{FF2B5EF4-FFF2-40B4-BE49-F238E27FC236}">
                <a16:creationId xmlns:a16="http://schemas.microsoft.com/office/drawing/2014/main" id="{31E8C999-CB71-9750-B56E-0ECBC44A1D1F}"/>
              </a:ext>
            </a:extLst>
          </p:cNvPr>
          <p:cNvGraphicFramePr>
            <a:graphicFrameLocks noGrp="1"/>
          </p:cNvGraphicFramePr>
          <p:nvPr/>
        </p:nvGraphicFramePr>
        <p:xfrm>
          <a:off x="6681853" y="4826726"/>
          <a:ext cx="5085603" cy="1820431"/>
        </p:xfrm>
        <a:graphic>
          <a:graphicData uri="http://schemas.openxmlformats.org/drawingml/2006/table">
            <a:tbl>
              <a:tblPr/>
              <a:tblGrid>
                <a:gridCol w="2664033">
                  <a:extLst>
                    <a:ext uri="{9D8B030D-6E8A-4147-A177-3AD203B41FA5}">
                      <a16:colId xmlns:a16="http://schemas.microsoft.com/office/drawing/2014/main" val="3389511177"/>
                    </a:ext>
                  </a:extLst>
                </a:gridCol>
                <a:gridCol w="2421570">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[-0.05 * log10(1+ f) + 1.21]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[-0.05 * log10(1+ f) + 1.21]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line with red and green dots&#10;&#10;AI-generated content may be incorrect.">
            <a:extLst>
              <a:ext uri="{FF2B5EF4-FFF2-40B4-BE49-F238E27FC236}">
                <a16:creationId xmlns:a16="http://schemas.microsoft.com/office/drawing/2014/main" id="{B3099EB9-DFBA-F8EF-249F-81053E1BD2BB}"/>
              </a:ext>
            </a:extLst>
          </p:cNvPr>
          <p:cNvPicPr>
            <a:picLocks noChangeAspect="1"/>
          </p:cNvPicPr>
          <p:nvPr/>
        </p:nvPicPr>
        <p:blipFill>
          <a:blip r:embed="rId3">
            <a:extLst>
              <a:ext uri="{28A0092B-C50C-407E-A947-70E740481C1C}">
                <a14:useLocalDpi xmlns:a14="http://schemas.microsoft.com/office/drawing/2010/main" val="0"/>
              </a:ext>
            </a:extLst>
          </a:blip>
          <a:srcRect l="4416" r="9358"/>
          <a:stretch/>
        </p:blipFill>
        <p:spPr>
          <a:xfrm>
            <a:off x="278293" y="1537854"/>
            <a:ext cx="5964011" cy="5219995"/>
          </a:xfrm>
          <a:prstGeom prst="rect">
            <a:avLst/>
          </a:prstGeom>
        </p:spPr>
      </p:pic>
    </p:spTree>
    <p:extLst>
      <p:ext uri="{BB962C8B-B14F-4D97-AF65-F5344CB8AC3E}">
        <p14:creationId xmlns:p14="http://schemas.microsoft.com/office/powerpoint/2010/main" val="20747837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13DA8F9-917A-56CF-8846-5EA36F7767B9}"/>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F3EE359-1ABC-3E9B-7E87-677146DCA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55E4A4E8-EC21-C8CB-DAA4-B5F5339DFB54}"/>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Mean of ASD 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95840D75-7ED0-DDE1-BA5F-16E076985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pic>
        <p:nvPicPr>
          <p:cNvPr id="8" name="Picture 7" descr="A graph of different colored lines&#10;&#10;AI-generated content may be incorrect.">
            <a:extLst>
              <a:ext uri="{FF2B5EF4-FFF2-40B4-BE49-F238E27FC236}">
                <a16:creationId xmlns:a16="http://schemas.microsoft.com/office/drawing/2014/main" id="{528A9144-54E5-BD31-3E77-80E8CA56D370}"/>
              </a:ext>
            </a:extLst>
          </p:cNvPr>
          <p:cNvPicPr>
            <a:picLocks noChangeAspect="1"/>
          </p:cNvPicPr>
          <p:nvPr/>
        </p:nvPicPr>
        <p:blipFill>
          <a:blip r:embed="rId3">
            <a:extLst>
              <a:ext uri="{28A0092B-C50C-407E-A947-70E740481C1C}">
                <a14:useLocalDpi xmlns:a14="http://schemas.microsoft.com/office/drawing/2010/main" val="0"/>
              </a:ext>
            </a:extLst>
          </a:blip>
          <a:srcRect l="4507" t="1770" r="8082"/>
          <a:stretch/>
        </p:blipFill>
        <p:spPr>
          <a:xfrm>
            <a:off x="3139671" y="1470319"/>
            <a:ext cx="5912658" cy="5301769"/>
          </a:xfrm>
          <a:prstGeom prst="rect">
            <a:avLst/>
          </a:prstGeom>
        </p:spPr>
      </p:pic>
      <p:sp>
        <p:nvSpPr>
          <p:cNvPr id="3" name="TextBox 2">
            <a:extLst>
              <a:ext uri="{FF2B5EF4-FFF2-40B4-BE49-F238E27FC236}">
                <a16:creationId xmlns:a16="http://schemas.microsoft.com/office/drawing/2014/main" id="{2953B014-0526-9865-DCA5-CE76B006C1BC}"/>
              </a:ext>
            </a:extLst>
          </p:cNvPr>
          <p:cNvSpPr txBox="1"/>
          <p:nvPr/>
        </p:nvSpPr>
        <p:spPr>
          <a:xfrm>
            <a:off x="6975335" y="3275111"/>
            <a:ext cx="2076994" cy="307777"/>
          </a:xfrm>
          <a:prstGeom prst="rect">
            <a:avLst/>
          </a:prstGeom>
          <a:noFill/>
        </p:spPr>
        <p:txBody>
          <a:bodyPr wrap="square" rtlCol="0">
            <a:spAutoFit/>
          </a:bodyPr>
          <a:lstStyle/>
          <a:p>
            <a:r>
              <a:rPr lang="en-US" sz="1400" dirty="0">
                <a:solidFill>
                  <a:schemeClr val="tx1">
                    <a:lumMod val="50000"/>
                  </a:schemeClr>
                </a:solidFill>
                <a:latin typeface="+mn-ea"/>
              </a:rPr>
              <a:t>x: All data from Rel19/14</a:t>
            </a:r>
            <a:endParaRPr kumimoji="1" lang="en-US" sz="1400" dirty="0">
              <a:solidFill>
                <a:schemeClr val="tx1">
                  <a:lumMod val="50000"/>
                </a:schemeClr>
              </a:solidFill>
              <a:latin typeface="+mn-ea"/>
            </a:endParaRPr>
          </a:p>
        </p:txBody>
      </p:sp>
    </p:spTree>
    <p:extLst>
      <p:ext uri="{BB962C8B-B14F-4D97-AF65-F5344CB8AC3E}">
        <p14:creationId xmlns:p14="http://schemas.microsoft.com/office/powerpoint/2010/main" val="208723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D01BF73-3A38-0AC6-B18A-EDB47CFB7F22}"/>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A570A99-D56B-C60E-08C7-D9B1FD970C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ABA77E0-C7AA-1F47-CE46-BBD3DCDCFA62}"/>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Std of DS 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31E273B6-C5B8-8DF1-E33D-92652C5D75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72E7F9A7-62FD-DE18-742F-B45EE9774B8A}"/>
              </a:ext>
            </a:extLst>
          </p:cNvPr>
          <p:cNvSpPr txBox="1"/>
          <p:nvPr/>
        </p:nvSpPr>
        <p:spPr>
          <a:xfrm>
            <a:off x="6970659" y="1397584"/>
            <a:ext cx="5137405" cy="3693319"/>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endParaRPr kumimoji="1" lang="en-US" dirty="0">
              <a:solidFill>
                <a:schemeClr val="bg1">
                  <a:lumMod val="10000"/>
                </a:schemeClr>
              </a:solidFill>
              <a:latin typeface="+mn-ea"/>
            </a:endParaRP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ITU LOS Std DS is 0.38, Winner 2 is 0.49.</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Not sure were ITU value is derived from. </a:t>
            </a:r>
            <a:r>
              <a:rPr lang="en-US" dirty="0">
                <a:solidFill>
                  <a:schemeClr val="bg1">
                    <a:lumMod val="10000"/>
                  </a:schemeClr>
                </a:solidFill>
                <a:latin typeface="+mn-ea"/>
              </a:rPr>
              <a:t>U</a:t>
            </a:r>
            <a:r>
              <a:rPr kumimoji="1" lang="en-US" dirty="0">
                <a:solidFill>
                  <a:schemeClr val="bg1">
                    <a:lumMod val="10000"/>
                  </a:schemeClr>
                </a:solidFill>
                <a:latin typeface="+mn-ea"/>
              </a:rPr>
              <a:t>sing Winner II value as it was obtained @5.25 GHz (D1.1.2 V1.0 Winner II).</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b="1" dirty="0">
                <a:solidFill>
                  <a:schemeClr val="bg1">
                    <a:lumMod val="10000"/>
                  </a:schemeClr>
                </a:solidFill>
                <a:latin typeface="+mn-ea"/>
              </a:rPr>
              <a:t>Working Assumption from RAN1#120b is same as ITU value. </a:t>
            </a:r>
          </a:p>
          <a:p>
            <a:endParaRPr lang="en-US"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155E9265-8A1B-A943-AF30-6C7678B8D88A}"/>
              </a:ext>
            </a:extLst>
          </p:cNvPr>
          <p:cNvGraphicFramePr>
            <a:graphicFrameLocks noGrp="1"/>
          </p:cNvGraphicFramePr>
          <p:nvPr>
            <p:extLst>
              <p:ext uri="{D42A27DB-BD31-4B8C-83A1-F6EECF244321}">
                <p14:modId xmlns:p14="http://schemas.microsoft.com/office/powerpoint/2010/main" val="198205878"/>
              </p:ext>
            </p:extLst>
          </p:nvPr>
        </p:nvGraphicFramePr>
        <p:xfrm>
          <a:off x="7082617" y="4823185"/>
          <a:ext cx="4684840" cy="1820431"/>
        </p:xfrm>
        <a:graphic>
          <a:graphicData uri="http://schemas.openxmlformats.org/drawingml/2006/table">
            <a:tbl>
              <a:tblPr/>
              <a:tblGrid>
                <a:gridCol w="2785701">
                  <a:extLst>
                    <a:ext uri="{9D8B030D-6E8A-4147-A177-3AD203B41FA5}">
                      <a16:colId xmlns:a16="http://schemas.microsoft.com/office/drawing/2014/main" val="3389511177"/>
                    </a:ext>
                  </a:extLst>
                </a:gridCol>
                <a:gridCol w="189913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[0.38]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0.60</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12" name="Picture 11" descr="A graph of a graph&#10;&#10;AI-generated content may be incorrect.">
            <a:extLst>
              <a:ext uri="{FF2B5EF4-FFF2-40B4-BE49-F238E27FC236}">
                <a16:creationId xmlns:a16="http://schemas.microsoft.com/office/drawing/2014/main" id="{EABD7BC2-D8BE-7755-3928-C26F04DC4C56}"/>
              </a:ext>
            </a:extLst>
          </p:cNvPr>
          <p:cNvPicPr>
            <a:picLocks noChangeAspect="1"/>
          </p:cNvPicPr>
          <p:nvPr/>
        </p:nvPicPr>
        <p:blipFill>
          <a:blip r:embed="rId3">
            <a:extLst>
              <a:ext uri="{28A0092B-C50C-407E-A947-70E740481C1C}">
                <a14:useLocalDpi xmlns:a14="http://schemas.microsoft.com/office/drawing/2010/main" val="0"/>
              </a:ext>
            </a:extLst>
          </a:blip>
          <a:srcRect l="4698" t="2128" r="9281" b="1978"/>
          <a:stretch/>
        </p:blipFill>
        <p:spPr>
          <a:xfrm>
            <a:off x="556532" y="1500092"/>
            <a:ext cx="5968593" cy="5143524"/>
          </a:xfrm>
          <a:prstGeom prst="rect">
            <a:avLst/>
          </a:prstGeom>
        </p:spPr>
      </p:pic>
    </p:spTree>
    <p:extLst>
      <p:ext uri="{BB962C8B-B14F-4D97-AF65-F5344CB8AC3E}">
        <p14:creationId xmlns:p14="http://schemas.microsoft.com/office/powerpoint/2010/main" val="11123142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CD62AB5-6E55-5EC1-A32F-B7E6206133C7}"/>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3CDAE709-5E94-26F6-86BE-3067C0B52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AE61AB74-2A1A-2933-789B-736912BF2410}"/>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Mean of ASD 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134B17E9-1243-CE92-E35B-3D976EF304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graphicFrame>
        <p:nvGraphicFramePr>
          <p:cNvPr id="3" name="Table 2">
            <a:extLst>
              <a:ext uri="{FF2B5EF4-FFF2-40B4-BE49-F238E27FC236}">
                <a16:creationId xmlns:a16="http://schemas.microsoft.com/office/drawing/2014/main" id="{AF0EE39B-C9FA-6E50-5442-27982B6F410F}"/>
              </a:ext>
            </a:extLst>
          </p:cNvPr>
          <p:cNvGraphicFramePr>
            <a:graphicFrameLocks noGrp="1"/>
          </p:cNvGraphicFramePr>
          <p:nvPr/>
        </p:nvGraphicFramePr>
        <p:xfrm>
          <a:off x="1353312" y="1575295"/>
          <a:ext cx="9343089" cy="4532870"/>
        </p:xfrm>
        <a:graphic>
          <a:graphicData uri="http://schemas.openxmlformats.org/drawingml/2006/table">
            <a:tbl>
              <a:tblPr/>
              <a:tblGrid>
                <a:gridCol w="2654599">
                  <a:extLst>
                    <a:ext uri="{9D8B030D-6E8A-4147-A177-3AD203B41FA5}">
                      <a16:colId xmlns:a16="http://schemas.microsoft.com/office/drawing/2014/main" val="590628114"/>
                    </a:ext>
                  </a:extLst>
                </a:gridCol>
                <a:gridCol w="2412995">
                  <a:extLst>
                    <a:ext uri="{9D8B030D-6E8A-4147-A177-3AD203B41FA5}">
                      <a16:colId xmlns:a16="http://schemas.microsoft.com/office/drawing/2014/main" val="2322062839"/>
                    </a:ext>
                  </a:extLst>
                </a:gridCol>
                <a:gridCol w="2037339">
                  <a:extLst>
                    <a:ext uri="{9D8B030D-6E8A-4147-A177-3AD203B41FA5}">
                      <a16:colId xmlns:a16="http://schemas.microsoft.com/office/drawing/2014/main" val="3025167303"/>
                    </a:ext>
                  </a:extLst>
                </a:gridCol>
                <a:gridCol w="2238156">
                  <a:extLst>
                    <a:ext uri="{9D8B030D-6E8A-4147-A177-3AD203B41FA5}">
                      <a16:colId xmlns:a16="http://schemas.microsoft.com/office/drawing/2014/main" val="4036347862"/>
                    </a:ext>
                  </a:extLst>
                </a:gridCol>
              </a:tblGrid>
              <a:tr h="439110">
                <a:tc>
                  <a:txBody>
                    <a:bodyPr/>
                    <a:lstStyle/>
                    <a:p>
                      <a:pPr algn="ctr" fontAlgn="ctr"/>
                      <a:r>
                        <a:rPr lang="en-US" sz="1800" b="1" i="0" u="none" strike="noStrike" dirty="0">
                          <a:solidFill>
                            <a:srgbClr val="000000"/>
                          </a:solidFill>
                          <a:effectLst/>
                          <a:latin typeface="+mn-ea"/>
                          <a:ea typeface="+mn-ea"/>
                        </a:rPr>
                        <a:t>RMSE</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p>
                      <a:pPr algn="ctr" fontAlgn="ctr"/>
                      <a:r>
                        <a:rPr lang="en-US" sz="1800" b="1" i="0" u="none" strike="noStrike" dirty="0">
                          <a:solidFill>
                            <a:srgbClr val="000000"/>
                          </a:solidFill>
                          <a:effectLst/>
                          <a:latin typeface="+mn-ea"/>
                          <a:ea typeface="+mn-ea"/>
                        </a:rPr>
                        <a:t>(Rel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6-24 GHz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(Rel 19 + Rel 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 </a:t>
                      </a:r>
                    </a:p>
                    <a:p>
                      <a:pPr algn="ctr" fontAlgn="ctr"/>
                      <a:r>
                        <a:rPr lang="en-US" sz="1800" b="1" i="0" u="none" strike="noStrike" dirty="0">
                          <a:solidFill>
                            <a:srgbClr val="000000"/>
                          </a:solidFill>
                          <a:effectLst/>
                          <a:latin typeface="+mn-ea"/>
                          <a:ea typeface="+mn-ea"/>
                        </a:rPr>
                        <a:t>(Rel 14 + 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0841966"/>
                  </a:ext>
                </a:extLst>
              </a:tr>
              <a:tr h="533486">
                <a:tc>
                  <a:txBody>
                    <a:bodyPr/>
                    <a:lstStyle/>
                    <a:p>
                      <a:pPr algn="ctr" fontAlgn="ctr"/>
                      <a:r>
                        <a:rPr lang="en-US" sz="1800" b="0" i="0" u="none" strike="noStrike" dirty="0">
                          <a:solidFill>
                            <a:srgbClr val="000000"/>
                          </a:solidFill>
                          <a:effectLst/>
                          <a:latin typeface="+mn-ea"/>
                          <a:ea typeface="+mn-ea"/>
                        </a:rPr>
                        <a:t>Existing 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[-0.05 * log10(1+ f) + 1.21]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0.18</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9050674"/>
                  </a:ext>
                </a:extLst>
              </a:tr>
              <a:tr h="758249">
                <a:tc>
                  <a:txBody>
                    <a:bodyPr/>
                    <a:lstStyle/>
                    <a:p>
                      <a:pPr algn="ctr" fontAlgn="ctr"/>
                      <a:r>
                        <a:rPr lang="en-US" sz="1800" b="0" i="0" u="none" strike="noStrike" dirty="0">
                          <a:solidFill>
                            <a:srgbClr val="000000"/>
                          </a:solidFill>
                          <a:effectLst/>
                          <a:latin typeface="+mn-ea"/>
                          <a:ea typeface="+mn-ea"/>
                        </a:rPr>
                        <a:t>Fitted Line </a:t>
                      </a:r>
                    </a:p>
                    <a:p>
                      <a:pPr algn="ctr" fontAlgn="ctr"/>
                      <a:r>
                        <a:rPr lang="en-US" sz="1800" b="0" i="0" u="none" strike="noStrike" dirty="0">
                          <a:solidFill>
                            <a:srgbClr val="000000"/>
                          </a:solidFill>
                          <a:effectLst/>
                          <a:latin typeface="+mn-ea"/>
                          <a:ea typeface="+mn-ea"/>
                        </a:rPr>
                        <a:t>(6-24 GHz: Rel 19)</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-0.17 </a:t>
                      </a:r>
                      <a:r>
                        <a:rPr lang="en-US" sz="1800" b="0" i="0" u="none" strike="noStrike" dirty="0">
                          <a:solidFill>
                            <a:srgbClr val="000000"/>
                          </a:solidFill>
                          <a:effectLst/>
                          <a:latin typeface="+mn-ea"/>
                          <a:ea typeface="+mn-ea"/>
                        </a:rPr>
                        <a:t>* log10(1+ f) + </a:t>
                      </a:r>
                      <a:r>
                        <a:rPr lang="en-US" sz="1800" b="0" i="0" u="none" strike="noStrike" dirty="0">
                          <a:solidFill>
                            <a:srgbClr val="FF0000"/>
                          </a:solidFill>
                          <a:effectLst/>
                          <a:latin typeface="+mn-ea"/>
                          <a:ea typeface="+mn-ea"/>
                        </a:rPr>
                        <a:t>1.32</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0.18</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9450075"/>
                  </a:ext>
                </a:extLst>
              </a:tr>
              <a:tr h="6163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(6-24 GHz: Rel 19 + Rel 14)</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-0.26 </a:t>
                      </a:r>
                      <a:r>
                        <a:rPr lang="en-US" sz="1800" b="0" i="0" u="none" strike="noStrike" dirty="0">
                          <a:solidFill>
                            <a:srgbClr val="000000"/>
                          </a:solidFill>
                          <a:effectLst/>
                          <a:latin typeface="+mn-ea"/>
                          <a:ea typeface="+mn-ea"/>
                        </a:rPr>
                        <a:t>* log10(1+ f) + </a:t>
                      </a:r>
                      <a:r>
                        <a:rPr lang="en-US" sz="1800" b="0" i="0" u="none" strike="noStrike" dirty="0">
                          <a:solidFill>
                            <a:srgbClr val="FF0000"/>
                          </a:solidFill>
                          <a:effectLst/>
                          <a:latin typeface="+mn-ea"/>
                          <a:ea typeface="+mn-ea"/>
                        </a:rPr>
                        <a:t>1.42</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0.18</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2030427"/>
                  </a:ext>
                </a:extLst>
              </a:tr>
              <a:tr h="7279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OLS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[-0.05 * log10(1+ f) + 1.21]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0.18</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520429"/>
                  </a:ext>
                </a:extLst>
              </a:tr>
              <a:tr h="93243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WLS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[-0.05 * log10(1+ f) + 1.21]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0.18</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 (OLS)/</a:t>
                      </a:r>
                    </a:p>
                    <a:p>
                      <a:pPr algn="ctr" fontAlgn="ctr"/>
                      <a:r>
                        <a:rPr lang="en-US" sz="1800" b="0" i="0" u="none" strike="noStrike" dirty="0">
                          <a:solidFill>
                            <a:srgbClr val="000000"/>
                          </a:solidFill>
                          <a:effectLst/>
                          <a:latin typeface="+mn-ea"/>
                          <a:ea typeface="+mn-ea"/>
                        </a:rPr>
                        <a:t>0.02 (WLS)</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52105853"/>
                  </a:ext>
                </a:extLst>
              </a:tr>
            </a:tbl>
          </a:graphicData>
        </a:graphic>
      </p:graphicFrame>
      <p:sp>
        <p:nvSpPr>
          <p:cNvPr id="4" name="TextBox 3">
            <a:extLst>
              <a:ext uri="{FF2B5EF4-FFF2-40B4-BE49-F238E27FC236}">
                <a16:creationId xmlns:a16="http://schemas.microsoft.com/office/drawing/2014/main" id="{E8359D6E-AC12-E410-035F-D3EAB73637D3}"/>
              </a:ext>
            </a:extLst>
          </p:cNvPr>
          <p:cNvSpPr txBox="1"/>
          <p:nvPr/>
        </p:nvSpPr>
        <p:spPr>
          <a:xfrm>
            <a:off x="1316736" y="6135597"/>
            <a:ext cx="2878370" cy="646331"/>
          </a:xfrm>
          <a:prstGeom prst="rect">
            <a:avLst/>
          </a:prstGeom>
          <a:noFill/>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rPr>
              <a:t>OLS: Ordinary Least Square</a:t>
            </a:r>
          </a:p>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cs typeface="+mn-cs"/>
              </a:rPr>
              <a:t>WLS: Weighted Least Square</a:t>
            </a:r>
            <a:endPar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endParaRPr>
          </a:p>
        </p:txBody>
      </p:sp>
    </p:spTree>
    <p:extLst>
      <p:ext uri="{BB962C8B-B14F-4D97-AF65-F5344CB8AC3E}">
        <p14:creationId xmlns:p14="http://schemas.microsoft.com/office/powerpoint/2010/main" val="25147356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75CA45B-86AD-F9BD-2671-C2193DD64DE5}"/>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2752EA09-9D3C-6200-D3BE-70267899EF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732D6622-5C7E-D7D8-407A-B294FE81FD44}"/>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ASD NLOS – Rel 14 Data Only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612AF70E-3123-C6ED-72DE-E18EC79D0D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9" name="TextBox 8">
            <a:extLst>
              <a:ext uri="{FF2B5EF4-FFF2-40B4-BE49-F238E27FC236}">
                <a16:creationId xmlns:a16="http://schemas.microsoft.com/office/drawing/2014/main" id="{645197D4-DD0C-8042-6E24-A5A4A3E5DBAA}"/>
              </a:ext>
            </a:extLst>
          </p:cNvPr>
          <p:cNvSpPr txBox="1"/>
          <p:nvPr/>
        </p:nvSpPr>
        <p:spPr>
          <a:xfrm>
            <a:off x="6797026" y="1493039"/>
            <a:ext cx="5084731" cy="258532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TR 38.901 combined both ray tracing and measurement data for final curve fitting.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Freq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11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15 data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#Data points: 34</a:t>
            </a:r>
          </a:p>
        </p:txBody>
      </p:sp>
      <p:graphicFrame>
        <p:nvGraphicFramePr>
          <p:cNvPr id="3" name="Table 2">
            <a:extLst>
              <a:ext uri="{FF2B5EF4-FFF2-40B4-BE49-F238E27FC236}">
                <a16:creationId xmlns:a16="http://schemas.microsoft.com/office/drawing/2014/main" id="{2DE33A65-AF65-1AF0-570D-53BB0361F2BF}"/>
              </a:ext>
            </a:extLst>
          </p:cNvPr>
          <p:cNvGraphicFramePr>
            <a:graphicFrameLocks noGrp="1"/>
          </p:cNvGraphicFramePr>
          <p:nvPr/>
        </p:nvGraphicFramePr>
        <p:xfrm>
          <a:off x="6822500" y="4112277"/>
          <a:ext cx="4579732" cy="2036356"/>
        </p:xfrm>
        <a:graphic>
          <a:graphicData uri="http://schemas.openxmlformats.org/drawingml/2006/table">
            <a:tbl>
              <a:tblPr/>
              <a:tblGrid>
                <a:gridCol w="2906629">
                  <a:extLst>
                    <a:ext uri="{9D8B030D-6E8A-4147-A177-3AD203B41FA5}">
                      <a16:colId xmlns:a16="http://schemas.microsoft.com/office/drawing/2014/main" val="3389511177"/>
                    </a:ext>
                  </a:extLst>
                </a:gridCol>
                <a:gridCol w="1673103">
                  <a:extLst>
                    <a:ext uri="{9D8B030D-6E8A-4147-A177-3AD203B41FA5}">
                      <a16:colId xmlns:a16="http://schemas.microsoft.com/office/drawing/2014/main" val="3083828514"/>
                    </a:ext>
                  </a:extLst>
                </a:gridCol>
              </a:tblGrid>
              <a:tr h="567344">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Rel 14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39934">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472471">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[-0.23 * log10(1+ f) + 1.53]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28600">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-0.24</a:t>
                      </a:r>
                      <a:r>
                        <a:rPr lang="en-US" sz="1800" b="0" i="0" u="none" strike="noStrike" dirty="0">
                          <a:solidFill>
                            <a:srgbClr val="000000"/>
                          </a:solidFill>
                          <a:effectLst/>
                          <a:latin typeface="+mn-ea"/>
                          <a:ea typeface="+mn-ea"/>
                        </a:rPr>
                        <a:t> * log10(1+ f) + 1.53]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8" name="TextBox 7">
            <a:extLst>
              <a:ext uri="{FF2B5EF4-FFF2-40B4-BE49-F238E27FC236}">
                <a16:creationId xmlns:a16="http://schemas.microsoft.com/office/drawing/2014/main" id="{49B0140E-A5F3-31EE-44BA-51ABC91DA1BA}"/>
              </a:ext>
            </a:extLst>
          </p:cNvPr>
          <p:cNvSpPr txBox="1"/>
          <p:nvPr/>
        </p:nvSpPr>
        <p:spPr>
          <a:xfrm>
            <a:off x="1654446" y="6574641"/>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10" name="Picture 9" descr="A graph of a graph with red and blue lines&#10;&#10;AI-generated content may be incorrect.">
            <a:extLst>
              <a:ext uri="{FF2B5EF4-FFF2-40B4-BE49-F238E27FC236}">
                <a16:creationId xmlns:a16="http://schemas.microsoft.com/office/drawing/2014/main" id="{8C433067-06D4-7366-BF9A-872CE18C629E}"/>
              </a:ext>
            </a:extLst>
          </p:cNvPr>
          <p:cNvPicPr>
            <a:picLocks noChangeAspect="1"/>
          </p:cNvPicPr>
          <p:nvPr/>
        </p:nvPicPr>
        <p:blipFill>
          <a:blip r:embed="rId3">
            <a:extLst>
              <a:ext uri="{28A0092B-C50C-407E-A947-70E740481C1C}">
                <a14:useLocalDpi xmlns:a14="http://schemas.microsoft.com/office/drawing/2010/main" val="0"/>
              </a:ext>
            </a:extLst>
          </a:blip>
          <a:srcRect l="4631" t="392" r="9361" b="-1"/>
          <a:stretch/>
        </p:blipFill>
        <p:spPr>
          <a:xfrm>
            <a:off x="563885" y="1493039"/>
            <a:ext cx="5880075" cy="4863241"/>
          </a:xfrm>
          <a:prstGeom prst="rect">
            <a:avLst/>
          </a:prstGeom>
        </p:spPr>
      </p:pic>
    </p:spTree>
    <p:extLst>
      <p:ext uri="{BB962C8B-B14F-4D97-AF65-F5344CB8AC3E}">
        <p14:creationId xmlns:p14="http://schemas.microsoft.com/office/powerpoint/2010/main" val="21578019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CACA51C-1287-C869-30BD-BC8DC26D0E4A}"/>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0825E43-F3AD-8382-00A8-C9F344E926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3062D8BC-3E2E-AC8B-5F96-CCBB7508F541}"/>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ASD NLOS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81194DA5-07A7-50C9-1AEB-BFF88AD4A2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D29907D0-6527-1EB1-E8B6-15CAB1293FE9}"/>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6 data points</a:t>
            </a:r>
          </a:p>
        </p:txBody>
      </p:sp>
      <p:graphicFrame>
        <p:nvGraphicFramePr>
          <p:cNvPr id="7" name="Table 6">
            <a:extLst>
              <a:ext uri="{FF2B5EF4-FFF2-40B4-BE49-F238E27FC236}">
                <a16:creationId xmlns:a16="http://schemas.microsoft.com/office/drawing/2014/main" id="{23A0A27D-D57B-77ED-E164-5100A470536C}"/>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[-0.23 * log10(1+ f) + 1.53]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0.46</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0.77</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0.20</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F73D833D-ADB7-D631-CC8D-E80394F0EDA4}"/>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4" name="Picture 3" descr="A graph of a line&#10;&#10;AI-generated content may be incorrect.">
            <a:extLst>
              <a:ext uri="{FF2B5EF4-FFF2-40B4-BE49-F238E27FC236}">
                <a16:creationId xmlns:a16="http://schemas.microsoft.com/office/drawing/2014/main" id="{A83B4B6A-0861-8786-B6BB-CEC6D017FF96}"/>
              </a:ext>
            </a:extLst>
          </p:cNvPr>
          <p:cNvPicPr>
            <a:picLocks noChangeAspect="1"/>
          </p:cNvPicPr>
          <p:nvPr/>
        </p:nvPicPr>
        <p:blipFill>
          <a:blip r:embed="rId3">
            <a:extLst>
              <a:ext uri="{28A0092B-C50C-407E-A947-70E740481C1C}">
                <a14:useLocalDpi xmlns:a14="http://schemas.microsoft.com/office/drawing/2010/main" val="0"/>
              </a:ext>
            </a:extLst>
          </a:blip>
          <a:srcRect l="5201" t="1733" r="7344"/>
          <a:stretch/>
        </p:blipFill>
        <p:spPr>
          <a:xfrm>
            <a:off x="697991" y="1533294"/>
            <a:ext cx="5917053" cy="4964229"/>
          </a:xfrm>
          <a:prstGeom prst="rect">
            <a:avLst/>
          </a:prstGeom>
        </p:spPr>
      </p:pic>
    </p:spTree>
    <p:extLst>
      <p:ext uri="{BB962C8B-B14F-4D97-AF65-F5344CB8AC3E}">
        <p14:creationId xmlns:p14="http://schemas.microsoft.com/office/powerpoint/2010/main" val="18937657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CA727A9-A964-AD17-74C7-E225A4F9F4CE}"/>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9021916C-398B-93CD-7D02-39C6399A6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F72BE9A7-4D78-0C97-CF97-93ECD8D3ED7E}"/>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ASD NLOS – Rel 14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04D60D14-7D60-EB48-2DA8-515173A132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17BBEAD4-F5DB-67C9-FAFC-2FD1FE2FF763}"/>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17 data points</a:t>
            </a:r>
          </a:p>
        </p:txBody>
      </p:sp>
      <p:graphicFrame>
        <p:nvGraphicFramePr>
          <p:cNvPr id="7" name="Table 6">
            <a:extLst>
              <a:ext uri="{FF2B5EF4-FFF2-40B4-BE49-F238E27FC236}">
                <a16:creationId xmlns:a16="http://schemas.microsoft.com/office/drawing/2014/main" id="{3D7A0BE3-20B0-93B6-2006-DBA2C13D1CBC}"/>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[-0.23 * log10(1+ f) + 1.53]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-0.15</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1.43</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CDCE20A6-4F6A-DEB6-BFFF-F389C6550032}"/>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4" name="Picture 3" descr="A graph of a line graph&#10;&#10;AI-generated content may be incorrect.">
            <a:extLst>
              <a:ext uri="{FF2B5EF4-FFF2-40B4-BE49-F238E27FC236}">
                <a16:creationId xmlns:a16="http://schemas.microsoft.com/office/drawing/2014/main" id="{E9FFCDF4-491F-47F7-982B-36E9C5F853F9}"/>
              </a:ext>
            </a:extLst>
          </p:cNvPr>
          <p:cNvPicPr>
            <a:picLocks noChangeAspect="1"/>
          </p:cNvPicPr>
          <p:nvPr/>
        </p:nvPicPr>
        <p:blipFill>
          <a:blip r:embed="rId3">
            <a:extLst>
              <a:ext uri="{28A0092B-C50C-407E-A947-70E740481C1C}">
                <a14:useLocalDpi xmlns:a14="http://schemas.microsoft.com/office/drawing/2010/main" val="0"/>
              </a:ext>
            </a:extLst>
          </a:blip>
          <a:srcRect l="3904" r="7347"/>
          <a:stretch/>
        </p:blipFill>
        <p:spPr>
          <a:xfrm>
            <a:off x="940580" y="1524234"/>
            <a:ext cx="5756747" cy="4952006"/>
          </a:xfrm>
          <a:prstGeom prst="rect">
            <a:avLst/>
          </a:prstGeom>
        </p:spPr>
      </p:pic>
    </p:spTree>
    <p:extLst>
      <p:ext uri="{BB962C8B-B14F-4D97-AF65-F5344CB8AC3E}">
        <p14:creationId xmlns:p14="http://schemas.microsoft.com/office/powerpoint/2010/main" val="15151385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7C1E99-52DA-B24E-1054-E30D6C89F121}"/>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936A4A0-E463-94D9-F6E2-FD06C013D5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74F7836E-5ED0-DCA5-228D-91BB14D624DF}"/>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ASD NLOS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C8EA7338-4D4D-7A5D-CEB2-5D0FE3181B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74AC6241-A480-2E6A-918A-A758EA3D643B}"/>
              </a:ext>
            </a:extLst>
          </p:cNvPr>
          <p:cNvSpPr txBox="1"/>
          <p:nvPr/>
        </p:nvSpPr>
        <p:spPr>
          <a:xfrm>
            <a:off x="6826998" y="1574430"/>
            <a:ext cx="5085603" cy="23083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OLS: All points have equal weight.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17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+ 6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15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Uneven data distribution exists. More data points in 6-24 GHz frequency range.</a:t>
            </a:r>
          </a:p>
        </p:txBody>
      </p:sp>
      <p:graphicFrame>
        <p:nvGraphicFramePr>
          <p:cNvPr id="7" name="Table 6">
            <a:extLst>
              <a:ext uri="{FF2B5EF4-FFF2-40B4-BE49-F238E27FC236}">
                <a16:creationId xmlns:a16="http://schemas.microsoft.com/office/drawing/2014/main" id="{2B990F28-9478-7A64-9E9F-B92E87ED176E}"/>
              </a:ext>
            </a:extLst>
          </p:cNvPr>
          <p:cNvGraphicFramePr>
            <a:graphicFrameLocks noGrp="1"/>
          </p:cNvGraphicFramePr>
          <p:nvPr/>
        </p:nvGraphicFramePr>
        <p:xfrm>
          <a:off x="6826998" y="4373354"/>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a:solidFill>
                            <a:srgbClr val="000000"/>
                          </a:solidFill>
                          <a:effectLst/>
                          <a:latin typeface="+mn-ea"/>
                          <a:ea typeface="+mn-ea"/>
                        </a:rPr>
                        <a:t>RMSE</a:t>
                      </a:r>
                      <a:endParaRPr lang="en-US" sz="1800" b="1" i="0" u="none" strike="noStrike" dirty="0">
                        <a:solidFill>
                          <a:srgbClr val="000000"/>
                        </a:solidFill>
                        <a:effectLst/>
                        <a:latin typeface="+mn-ea"/>
                        <a:ea typeface="+mn-ea"/>
                      </a:endParaRP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a:solidFill>
                            <a:srgbClr val="000000"/>
                          </a:solidFill>
                          <a:effectLst/>
                          <a:latin typeface="+mn-ea"/>
                          <a:ea typeface="+mn-ea"/>
                        </a:rPr>
                        <a:t>0.5-100 GHz</a:t>
                      </a:r>
                      <a:endParaRPr lang="en-US" sz="1800" b="1" i="0" u="none" strike="noStrike" dirty="0">
                        <a:solidFill>
                          <a:srgbClr val="000000"/>
                        </a:solidFill>
                        <a:effectLst/>
                        <a:latin typeface="+mn-ea"/>
                        <a:ea typeface="+mn-ea"/>
                      </a:endParaRP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a:solidFill>
                            <a:srgbClr val="000000"/>
                          </a:solidFill>
                          <a:effectLst/>
                          <a:latin typeface="+mn-ea"/>
                          <a:ea typeface="+mn-ea"/>
                        </a:rPr>
                        <a:t>NLOS</a:t>
                      </a:r>
                      <a:endParaRPr lang="en-US" sz="1800" b="1" i="0" u="none" strike="noStrike" dirty="0">
                        <a:solidFill>
                          <a:srgbClr val="000000"/>
                        </a:solidFill>
                        <a:effectLst/>
                        <a:latin typeface="+mn-ea"/>
                        <a:ea typeface="+mn-ea"/>
                      </a:endParaRP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[-0.23 * log10(1+ f) + 1.53]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-0.22</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1.51</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9" name="Picture 8" descr="A graph with red and blue lines&#10;&#10;AI-generated content may be incorrect.">
            <a:extLst>
              <a:ext uri="{FF2B5EF4-FFF2-40B4-BE49-F238E27FC236}">
                <a16:creationId xmlns:a16="http://schemas.microsoft.com/office/drawing/2014/main" id="{E5AF7151-621D-DF40-3AE3-9DF24997C47A}"/>
              </a:ext>
            </a:extLst>
          </p:cNvPr>
          <p:cNvPicPr>
            <a:picLocks noChangeAspect="1"/>
          </p:cNvPicPr>
          <p:nvPr/>
        </p:nvPicPr>
        <p:blipFill>
          <a:blip r:embed="rId3">
            <a:extLst>
              <a:ext uri="{28A0092B-C50C-407E-A947-70E740481C1C}">
                <a14:useLocalDpi xmlns:a14="http://schemas.microsoft.com/office/drawing/2010/main" val="0"/>
              </a:ext>
            </a:extLst>
          </a:blip>
          <a:srcRect l="4439" t="1672" r="9444"/>
          <a:stretch/>
        </p:blipFill>
        <p:spPr>
          <a:xfrm>
            <a:off x="452029" y="1503946"/>
            <a:ext cx="5829899" cy="5153228"/>
          </a:xfrm>
          <a:prstGeom prst="rect">
            <a:avLst/>
          </a:prstGeom>
        </p:spPr>
      </p:pic>
    </p:spTree>
    <p:extLst>
      <p:ext uri="{BB962C8B-B14F-4D97-AF65-F5344CB8AC3E}">
        <p14:creationId xmlns:p14="http://schemas.microsoft.com/office/powerpoint/2010/main" val="5687199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1B29B00-908A-1C6F-8267-23622D0612AD}"/>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64AE04D3-26E7-CEFA-E212-F37D955F1D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65AC6FA3-FA81-3175-9370-A8B73721D15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ASD NLOS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11B3F4E7-4ABF-E338-5B90-732056490F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3F475649-1DCB-8821-B56F-8AD64C6DFE1E}"/>
              </a:ext>
            </a:extLst>
          </p:cNvPr>
          <p:cNvSpPr txBox="1"/>
          <p:nvPr/>
        </p:nvSpPr>
        <p:spPr>
          <a:xfrm>
            <a:off x="6681854" y="1537854"/>
            <a:ext cx="5085603" cy="313932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WLS: Data is divided in 3 groups: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17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+ 6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15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Assigned weights to each group. If a group has fewer data points, it receives higher weight. All points within a group have same weight.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Sum of weights for all groups is equal to 1</a:t>
            </a:r>
            <a:r>
              <a:rPr kumimoji="1" lang="en-US" sz="1800" b="1" i="0" u="none" strike="noStrike" kern="1200" cap="none" spc="0" normalizeH="0" baseline="0" noProof="0" dirty="0">
                <a:ln>
                  <a:noFill/>
                </a:ln>
                <a:solidFill>
                  <a:srgbClr val="FBFAF1">
                    <a:lumMod val="10000"/>
                  </a:srgbClr>
                </a:solidFill>
                <a:effectLst/>
                <a:uLnTx/>
                <a:uFillTx/>
                <a:latin typeface="源ノ角ゴシック JP Normal"/>
                <a:cs typeface="+mn-cs"/>
              </a:rPr>
              <a:t>.</a:t>
            </a: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p:txBody>
      </p:sp>
      <p:graphicFrame>
        <p:nvGraphicFramePr>
          <p:cNvPr id="7" name="Table 6">
            <a:extLst>
              <a:ext uri="{FF2B5EF4-FFF2-40B4-BE49-F238E27FC236}">
                <a16:creationId xmlns:a16="http://schemas.microsoft.com/office/drawing/2014/main" id="{018C1BEB-D558-2331-0CC0-DB4B2C67CEB2}"/>
              </a:ext>
            </a:extLst>
          </p:cNvPr>
          <p:cNvGraphicFramePr>
            <a:graphicFrameLocks noGrp="1"/>
          </p:cNvGraphicFramePr>
          <p:nvPr/>
        </p:nvGraphicFramePr>
        <p:xfrm>
          <a:off x="6681853" y="4826726"/>
          <a:ext cx="5085603" cy="1820431"/>
        </p:xfrm>
        <a:graphic>
          <a:graphicData uri="http://schemas.openxmlformats.org/drawingml/2006/table">
            <a:tbl>
              <a:tblPr/>
              <a:tblGrid>
                <a:gridCol w="2664033">
                  <a:extLst>
                    <a:ext uri="{9D8B030D-6E8A-4147-A177-3AD203B41FA5}">
                      <a16:colId xmlns:a16="http://schemas.microsoft.com/office/drawing/2014/main" val="3389511177"/>
                    </a:ext>
                  </a:extLst>
                </a:gridCol>
                <a:gridCol w="2421570">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[-0.23 * log10(1+ f) + 1.53]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-0.24</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1.54</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3" name="Picture 2" descr="A graph of a line graph&#10;&#10;AI-generated content may be incorrect.">
            <a:extLst>
              <a:ext uri="{FF2B5EF4-FFF2-40B4-BE49-F238E27FC236}">
                <a16:creationId xmlns:a16="http://schemas.microsoft.com/office/drawing/2014/main" id="{8A75D5F9-0105-D75D-E72B-C1681F5ED7AD}"/>
              </a:ext>
            </a:extLst>
          </p:cNvPr>
          <p:cNvPicPr>
            <a:picLocks noChangeAspect="1"/>
          </p:cNvPicPr>
          <p:nvPr/>
        </p:nvPicPr>
        <p:blipFill>
          <a:blip r:embed="rId3">
            <a:extLst>
              <a:ext uri="{28A0092B-C50C-407E-A947-70E740481C1C}">
                <a14:useLocalDpi xmlns:a14="http://schemas.microsoft.com/office/drawing/2010/main" val="0"/>
              </a:ext>
            </a:extLst>
          </a:blip>
          <a:srcRect l="4486" t="1577" r="9514"/>
          <a:stretch/>
        </p:blipFill>
        <p:spPr>
          <a:xfrm>
            <a:off x="279399" y="1574430"/>
            <a:ext cx="5964011" cy="5093605"/>
          </a:xfrm>
          <a:prstGeom prst="rect">
            <a:avLst/>
          </a:prstGeom>
        </p:spPr>
      </p:pic>
    </p:spTree>
    <p:extLst>
      <p:ext uri="{BB962C8B-B14F-4D97-AF65-F5344CB8AC3E}">
        <p14:creationId xmlns:p14="http://schemas.microsoft.com/office/powerpoint/2010/main" val="2826965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4700EDD-0C55-1E62-7E49-8FA7CF77E1E6}"/>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69EEC94C-02EA-5A59-8294-02A622C12F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C1CB9968-470D-7485-A84A-500CF1A95859}"/>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Mean of ASD NLOS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8FE61663-4F4A-6D34-227A-2033210C26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pic>
        <p:nvPicPr>
          <p:cNvPr id="4" name="Picture 3" descr="A graph with different colored lines&#10;&#10;AI-generated content may be incorrect.">
            <a:extLst>
              <a:ext uri="{FF2B5EF4-FFF2-40B4-BE49-F238E27FC236}">
                <a16:creationId xmlns:a16="http://schemas.microsoft.com/office/drawing/2014/main" id="{028D7E29-3AA6-7233-70BD-5A8B69ABE2A8}"/>
              </a:ext>
            </a:extLst>
          </p:cNvPr>
          <p:cNvPicPr>
            <a:picLocks noChangeAspect="1"/>
          </p:cNvPicPr>
          <p:nvPr/>
        </p:nvPicPr>
        <p:blipFill>
          <a:blip r:embed="rId3">
            <a:extLst>
              <a:ext uri="{28A0092B-C50C-407E-A947-70E740481C1C}">
                <a14:useLocalDpi xmlns:a14="http://schemas.microsoft.com/office/drawing/2010/main" val="0"/>
              </a:ext>
            </a:extLst>
          </a:blip>
          <a:srcRect l="5589" t="2426" r="9469" b="1470"/>
          <a:stretch/>
        </p:blipFill>
        <p:spPr>
          <a:xfrm>
            <a:off x="3083052" y="1493410"/>
            <a:ext cx="6025896" cy="5291438"/>
          </a:xfrm>
          <a:prstGeom prst="rect">
            <a:avLst/>
          </a:prstGeom>
        </p:spPr>
      </p:pic>
      <p:sp>
        <p:nvSpPr>
          <p:cNvPr id="3" name="TextBox 2">
            <a:extLst>
              <a:ext uri="{FF2B5EF4-FFF2-40B4-BE49-F238E27FC236}">
                <a16:creationId xmlns:a16="http://schemas.microsoft.com/office/drawing/2014/main" id="{2146057D-F1E5-47B7-EBBA-71495281440C}"/>
              </a:ext>
            </a:extLst>
          </p:cNvPr>
          <p:cNvSpPr txBox="1"/>
          <p:nvPr/>
        </p:nvSpPr>
        <p:spPr>
          <a:xfrm>
            <a:off x="7031954" y="3121223"/>
            <a:ext cx="2076994" cy="307777"/>
          </a:xfrm>
          <a:prstGeom prst="rect">
            <a:avLst/>
          </a:prstGeom>
          <a:noFill/>
        </p:spPr>
        <p:txBody>
          <a:bodyPr wrap="square" rtlCol="0">
            <a:spAutoFit/>
          </a:bodyPr>
          <a:lstStyle/>
          <a:p>
            <a:r>
              <a:rPr lang="en-US" sz="1400" dirty="0">
                <a:solidFill>
                  <a:schemeClr val="tx1">
                    <a:lumMod val="50000"/>
                  </a:schemeClr>
                </a:solidFill>
                <a:latin typeface="+mn-ea"/>
              </a:rPr>
              <a:t>x: All data from Rel19/14</a:t>
            </a:r>
            <a:endParaRPr kumimoji="1" lang="en-US" sz="1400" dirty="0">
              <a:solidFill>
                <a:schemeClr val="tx1">
                  <a:lumMod val="50000"/>
                </a:schemeClr>
              </a:solidFill>
              <a:latin typeface="+mn-ea"/>
            </a:endParaRPr>
          </a:p>
        </p:txBody>
      </p:sp>
    </p:spTree>
    <p:extLst>
      <p:ext uri="{BB962C8B-B14F-4D97-AF65-F5344CB8AC3E}">
        <p14:creationId xmlns:p14="http://schemas.microsoft.com/office/powerpoint/2010/main" val="40830735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603136A-8BBD-F0A3-7C39-74C388924A95}"/>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C0EBC1B-3E6D-AD2D-6C28-C0D3AF538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C7A1A49E-421E-A079-59DB-4E653223BE4C}"/>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Mean of ASD NLOS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FB5E5C0E-E255-1EC2-280F-61FC248FE1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graphicFrame>
        <p:nvGraphicFramePr>
          <p:cNvPr id="3" name="Table 2">
            <a:extLst>
              <a:ext uri="{FF2B5EF4-FFF2-40B4-BE49-F238E27FC236}">
                <a16:creationId xmlns:a16="http://schemas.microsoft.com/office/drawing/2014/main" id="{F25F52D2-5CDA-4E0D-EF80-3E1344316C71}"/>
              </a:ext>
            </a:extLst>
          </p:cNvPr>
          <p:cNvGraphicFramePr>
            <a:graphicFrameLocks noGrp="1"/>
          </p:cNvGraphicFramePr>
          <p:nvPr/>
        </p:nvGraphicFramePr>
        <p:xfrm>
          <a:off x="1353312" y="1575295"/>
          <a:ext cx="9343089" cy="4532870"/>
        </p:xfrm>
        <a:graphic>
          <a:graphicData uri="http://schemas.openxmlformats.org/drawingml/2006/table">
            <a:tbl>
              <a:tblPr/>
              <a:tblGrid>
                <a:gridCol w="2654599">
                  <a:extLst>
                    <a:ext uri="{9D8B030D-6E8A-4147-A177-3AD203B41FA5}">
                      <a16:colId xmlns:a16="http://schemas.microsoft.com/office/drawing/2014/main" val="590628114"/>
                    </a:ext>
                  </a:extLst>
                </a:gridCol>
                <a:gridCol w="2412995">
                  <a:extLst>
                    <a:ext uri="{9D8B030D-6E8A-4147-A177-3AD203B41FA5}">
                      <a16:colId xmlns:a16="http://schemas.microsoft.com/office/drawing/2014/main" val="2322062839"/>
                    </a:ext>
                  </a:extLst>
                </a:gridCol>
                <a:gridCol w="2037339">
                  <a:extLst>
                    <a:ext uri="{9D8B030D-6E8A-4147-A177-3AD203B41FA5}">
                      <a16:colId xmlns:a16="http://schemas.microsoft.com/office/drawing/2014/main" val="3025167303"/>
                    </a:ext>
                  </a:extLst>
                </a:gridCol>
                <a:gridCol w="2238156">
                  <a:extLst>
                    <a:ext uri="{9D8B030D-6E8A-4147-A177-3AD203B41FA5}">
                      <a16:colId xmlns:a16="http://schemas.microsoft.com/office/drawing/2014/main" val="4036347862"/>
                    </a:ext>
                  </a:extLst>
                </a:gridCol>
              </a:tblGrid>
              <a:tr h="439110">
                <a:tc>
                  <a:txBody>
                    <a:bodyPr/>
                    <a:lstStyle/>
                    <a:p>
                      <a:pPr algn="ctr" fontAlgn="ctr"/>
                      <a:r>
                        <a:rPr lang="en-US" sz="1800" b="1" i="0" u="none" strike="noStrike" dirty="0">
                          <a:solidFill>
                            <a:srgbClr val="000000"/>
                          </a:solidFill>
                          <a:effectLst/>
                          <a:latin typeface="+mn-ea"/>
                          <a:ea typeface="+mn-ea"/>
                        </a:rPr>
                        <a:t>RMSE</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p>
                      <a:pPr algn="ctr" fontAlgn="ctr"/>
                      <a:r>
                        <a:rPr lang="en-US" sz="1800" b="1" i="0" u="none" strike="noStrike" dirty="0">
                          <a:solidFill>
                            <a:srgbClr val="000000"/>
                          </a:solidFill>
                          <a:effectLst/>
                          <a:latin typeface="+mn-ea"/>
                          <a:ea typeface="+mn-ea"/>
                        </a:rPr>
                        <a:t>(Rel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6-24 GHz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(Rel 19 + Rel 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 </a:t>
                      </a:r>
                    </a:p>
                    <a:p>
                      <a:pPr algn="ctr" fontAlgn="ctr"/>
                      <a:r>
                        <a:rPr lang="en-US" sz="1800" b="1" i="0" u="none" strike="noStrike" dirty="0">
                          <a:solidFill>
                            <a:srgbClr val="000000"/>
                          </a:solidFill>
                          <a:effectLst/>
                          <a:latin typeface="+mn-ea"/>
                          <a:ea typeface="+mn-ea"/>
                        </a:rPr>
                        <a:t>(Rel 14 + 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0841966"/>
                  </a:ext>
                </a:extLst>
              </a:tr>
              <a:tr h="533486">
                <a:tc>
                  <a:txBody>
                    <a:bodyPr/>
                    <a:lstStyle/>
                    <a:p>
                      <a:pPr algn="ctr" fontAlgn="ctr"/>
                      <a:r>
                        <a:rPr lang="en-US" sz="1800" b="0" i="0" u="none" strike="noStrike" dirty="0">
                          <a:solidFill>
                            <a:srgbClr val="000000"/>
                          </a:solidFill>
                          <a:effectLst/>
                          <a:latin typeface="+mn-ea"/>
                          <a:ea typeface="+mn-ea"/>
                        </a:rPr>
                        <a:t>Existing 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[-0.23 * log10(1+ f) + 1.53]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9050674"/>
                  </a:ext>
                </a:extLst>
              </a:tr>
              <a:tr h="758249">
                <a:tc>
                  <a:txBody>
                    <a:bodyPr/>
                    <a:lstStyle/>
                    <a:p>
                      <a:pPr algn="ctr" fontAlgn="ctr"/>
                      <a:r>
                        <a:rPr lang="en-US" sz="1800" b="0" i="0" u="none" strike="noStrike" dirty="0">
                          <a:solidFill>
                            <a:srgbClr val="000000"/>
                          </a:solidFill>
                          <a:effectLst/>
                          <a:latin typeface="+mn-ea"/>
                          <a:ea typeface="+mn-ea"/>
                        </a:rPr>
                        <a:t>Fitted Line </a:t>
                      </a:r>
                    </a:p>
                    <a:p>
                      <a:pPr algn="ctr" fontAlgn="ctr"/>
                      <a:r>
                        <a:rPr lang="en-US" sz="1800" b="0" i="0" u="none" strike="noStrike" dirty="0">
                          <a:solidFill>
                            <a:srgbClr val="000000"/>
                          </a:solidFill>
                          <a:effectLst/>
                          <a:latin typeface="+mn-ea"/>
                          <a:ea typeface="+mn-ea"/>
                        </a:rPr>
                        <a:t>(6-24 GHz: Rel 19)</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0.46</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0.77</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0.20</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0.18</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9450075"/>
                  </a:ext>
                </a:extLst>
              </a:tr>
              <a:tr h="6163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(6-24 GHz: Rel 19 + Rel 14)</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-0.15</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1.43</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2030427"/>
                  </a:ext>
                </a:extLst>
              </a:tr>
              <a:tr h="7279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OLS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-0.22</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1.51</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520429"/>
                  </a:ext>
                </a:extLst>
              </a:tr>
              <a:tr h="93243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WLS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-0.24</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1.54</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 (OLS)/</a:t>
                      </a:r>
                    </a:p>
                    <a:p>
                      <a:pPr algn="ctr" fontAlgn="ctr"/>
                      <a:r>
                        <a:rPr lang="en-US" sz="1800" b="0" i="0" u="none" strike="noStrike" dirty="0">
                          <a:solidFill>
                            <a:srgbClr val="000000"/>
                          </a:solidFill>
                          <a:effectLst/>
                          <a:latin typeface="+mn-ea"/>
                          <a:ea typeface="+mn-ea"/>
                        </a:rPr>
                        <a:t>0.02 (WLS)</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52105853"/>
                  </a:ext>
                </a:extLst>
              </a:tr>
            </a:tbl>
          </a:graphicData>
        </a:graphic>
      </p:graphicFrame>
      <p:sp>
        <p:nvSpPr>
          <p:cNvPr id="4" name="TextBox 3">
            <a:extLst>
              <a:ext uri="{FF2B5EF4-FFF2-40B4-BE49-F238E27FC236}">
                <a16:creationId xmlns:a16="http://schemas.microsoft.com/office/drawing/2014/main" id="{D30D63CB-1028-5503-0592-96C18739C886}"/>
              </a:ext>
            </a:extLst>
          </p:cNvPr>
          <p:cNvSpPr txBox="1"/>
          <p:nvPr/>
        </p:nvSpPr>
        <p:spPr>
          <a:xfrm>
            <a:off x="1316736" y="6135597"/>
            <a:ext cx="2878370" cy="646331"/>
          </a:xfrm>
          <a:prstGeom prst="rect">
            <a:avLst/>
          </a:prstGeom>
          <a:noFill/>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rPr>
              <a:t>OLS: Ordinary Least Square</a:t>
            </a:r>
          </a:p>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cs typeface="+mn-cs"/>
              </a:rPr>
              <a:t>WLS: Weighted Least Square</a:t>
            </a:r>
            <a:endPar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endParaRPr>
          </a:p>
        </p:txBody>
      </p:sp>
    </p:spTree>
    <p:extLst>
      <p:ext uri="{BB962C8B-B14F-4D97-AF65-F5344CB8AC3E}">
        <p14:creationId xmlns:p14="http://schemas.microsoft.com/office/powerpoint/2010/main" val="41405524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B833515-8A2F-D8DF-D9C3-8915E306A33B}"/>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E66D76C4-8FC8-9385-ABFA-DEC9CB2C3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9ADD7444-504B-A016-17F3-290FBBFD560D}"/>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ASD LOS – Rel 14 Data Only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BD8B5F7C-2F4D-41B2-2F7B-268405E459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9" name="TextBox 8">
            <a:extLst>
              <a:ext uri="{FF2B5EF4-FFF2-40B4-BE49-F238E27FC236}">
                <a16:creationId xmlns:a16="http://schemas.microsoft.com/office/drawing/2014/main" id="{E37ECFA0-F569-5E39-5C2C-045849543804}"/>
              </a:ext>
            </a:extLst>
          </p:cNvPr>
          <p:cNvSpPr txBox="1"/>
          <p:nvPr/>
        </p:nvSpPr>
        <p:spPr>
          <a:xfrm>
            <a:off x="6797026" y="1493039"/>
            <a:ext cx="5084731" cy="258532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TR 38.901 combined both ray tracing and measurement data for final curve fitting.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Freq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9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#Data points: 28</a:t>
            </a:r>
          </a:p>
        </p:txBody>
      </p:sp>
      <p:graphicFrame>
        <p:nvGraphicFramePr>
          <p:cNvPr id="3" name="Table 2">
            <a:extLst>
              <a:ext uri="{FF2B5EF4-FFF2-40B4-BE49-F238E27FC236}">
                <a16:creationId xmlns:a16="http://schemas.microsoft.com/office/drawing/2014/main" id="{B1CBC094-C28F-B228-E52A-FAE064E91C19}"/>
              </a:ext>
            </a:extLst>
          </p:cNvPr>
          <p:cNvGraphicFramePr>
            <a:graphicFrameLocks noGrp="1"/>
          </p:cNvGraphicFramePr>
          <p:nvPr/>
        </p:nvGraphicFramePr>
        <p:xfrm>
          <a:off x="6822500" y="4112277"/>
          <a:ext cx="4579732" cy="2036356"/>
        </p:xfrm>
        <a:graphic>
          <a:graphicData uri="http://schemas.openxmlformats.org/drawingml/2006/table">
            <a:tbl>
              <a:tblPr/>
              <a:tblGrid>
                <a:gridCol w="2906629">
                  <a:extLst>
                    <a:ext uri="{9D8B030D-6E8A-4147-A177-3AD203B41FA5}">
                      <a16:colId xmlns:a16="http://schemas.microsoft.com/office/drawing/2014/main" val="3389511177"/>
                    </a:ext>
                  </a:extLst>
                </a:gridCol>
                <a:gridCol w="1673103">
                  <a:extLst>
                    <a:ext uri="{9D8B030D-6E8A-4147-A177-3AD203B41FA5}">
                      <a16:colId xmlns:a16="http://schemas.microsoft.com/office/drawing/2014/main" val="3083828514"/>
                    </a:ext>
                  </a:extLst>
                </a:gridCol>
              </a:tblGrid>
              <a:tr h="567344">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Rel 14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39934">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472471">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[0.41]*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28600">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[0.41]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8" name="TextBox 7">
            <a:extLst>
              <a:ext uri="{FF2B5EF4-FFF2-40B4-BE49-F238E27FC236}">
                <a16:creationId xmlns:a16="http://schemas.microsoft.com/office/drawing/2014/main" id="{26905319-1838-A1E5-9652-1E23D9B9B9B9}"/>
              </a:ext>
            </a:extLst>
          </p:cNvPr>
          <p:cNvSpPr txBox="1"/>
          <p:nvPr/>
        </p:nvSpPr>
        <p:spPr>
          <a:xfrm>
            <a:off x="1654446" y="6574641"/>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5" name="Picture 4" descr="A graph of a graph with red and green x&#10;&#10;AI-generated content may be incorrect.">
            <a:extLst>
              <a:ext uri="{FF2B5EF4-FFF2-40B4-BE49-F238E27FC236}">
                <a16:creationId xmlns:a16="http://schemas.microsoft.com/office/drawing/2014/main" id="{D6F40022-BE4C-2821-FB71-36C3F9E3C013}"/>
              </a:ext>
            </a:extLst>
          </p:cNvPr>
          <p:cNvPicPr>
            <a:picLocks noChangeAspect="1"/>
          </p:cNvPicPr>
          <p:nvPr/>
        </p:nvPicPr>
        <p:blipFill>
          <a:blip r:embed="rId3">
            <a:extLst>
              <a:ext uri="{28A0092B-C50C-407E-A947-70E740481C1C}">
                <a14:useLocalDpi xmlns:a14="http://schemas.microsoft.com/office/drawing/2010/main" val="0"/>
              </a:ext>
            </a:extLst>
          </a:blip>
          <a:srcRect l="2626" t="1933" r="9374"/>
          <a:stretch/>
        </p:blipFill>
        <p:spPr>
          <a:xfrm>
            <a:off x="789768" y="1591750"/>
            <a:ext cx="5651645" cy="4982891"/>
          </a:xfrm>
          <a:prstGeom prst="rect">
            <a:avLst/>
          </a:prstGeom>
        </p:spPr>
      </p:pic>
      <p:sp>
        <p:nvSpPr>
          <p:cNvPr id="10" name="TextBox 9">
            <a:extLst>
              <a:ext uri="{FF2B5EF4-FFF2-40B4-BE49-F238E27FC236}">
                <a16:creationId xmlns:a16="http://schemas.microsoft.com/office/drawing/2014/main" id="{395B84B6-E433-9ECD-B384-E938A71DFCBE}"/>
              </a:ext>
            </a:extLst>
          </p:cNvPr>
          <p:cNvSpPr txBox="1"/>
          <p:nvPr/>
        </p:nvSpPr>
        <p:spPr>
          <a:xfrm>
            <a:off x="6797026" y="6182548"/>
            <a:ext cx="4579732"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200" b="0" i="0" u="none" strike="noStrike" kern="1200" cap="none" spc="0" normalizeH="0" baseline="0" noProof="0" dirty="0">
                <a:ln>
                  <a:noFill/>
                </a:ln>
                <a:solidFill>
                  <a:srgbClr val="59574C">
                    <a:lumMod val="50000"/>
                  </a:srgbClr>
                </a:solidFill>
                <a:effectLst/>
                <a:uLnTx/>
                <a:uFillTx/>
                <a:latin typeface="源ノ角ゴシック JP Normal"/>
                <a:cs typeface="+mn-cs"/>
              </a:rPr>
              <a:t>*Slope was 0.08, intercept 0.32 – but only 2 meas. data points were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200" b="0" i="0" u="none" strike="noStrike" kern="1200" cap="none" spc="0" normalizeH="0" baseline="0" noProof="0" dirty="0">
                <a:ln>
                  <a:noFill/>
                </a:ln>
                <a:solidFill>
                  <a:srgbClr val="59574C">
                    <a:lumMod val="50000"/>
                  </a:srgbClr>
                </a:solidFill>
                <a:effectLst/>
                <a:uLnTx/>
                <a:uFillTx/>
                <a:latin typeface="源ノ角ゴシック JP Normal"/>
                <a:cs typeface="+mn-cs"/>
              </a:rPr>
              <a:t>Introducing a freq dependent curve, thus mean of all points was taken.</a:t>
            </a:r>
          </a:p>
        </p:txBody>
      </p:sp>
    </p:spTree>
    <p:extLst>
      <p:ext uri="{BB962C8B-B14F-4D97-AF65-F5344CB8AC3E}">
        <p14:creationId xmlns:p14="http://schemas.microsoft.com/office/powerpoint/2010/main" val="12654053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57449AD-5562-530B-FA98-A8221CF93810}"/>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5982BD68-2941-3055-B7C7-FE8EE94E8F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A0E6580F-FE1A-413F-B9C5-F4EC409FB8FD}"/>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ASD LOS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D4B79C69-BD07-FE4C-E988-369BC62BA7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2A462B5C-2D39-9D7C-9403-7E9B36F8E7FE}"/>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8 data points</a:t>
            </a:r>
          </a:p>
        </p:txBody>
      </p:sp>
      <p:graphicFrame>
        <p:nvGraphicFramePr>
          <p:cNvPr id="7" name="Table 6">
            <a:extLst>
              <a:ext uri="{FF2B5EF4-FFF2-40B4-BE49-F238E27FC236}">
                <a16:creationId xmlns:a16="http://schemas.microsoft.com/office/drawing/2014/main" id="{FCBEFAD4-5E8B-62A1-9996-13D4B28155CC}"/>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[0.41]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-0.17</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0.40</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0.09</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05760711-46A4-FCF7-84F8-3035F740AA76}"/>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4" name="Picture 3" descr="A graph with a line and green dots&#10;&#10;AI-generated content may be incorrect.">
            <a:extLst>
              <a:ext uri="{FF2B5EF4-FFF2-40B4-BE49-F238E27FC236}">
                <a16:creationId xmlns:a16="http://schemas.microsoft.com/office/drawing/2014/main" id="{E36ED885-99F5-C496-1FF0-77D1136B3845}"/>
              </a:ext>
            </a:extLst>
          </p:cNvPr>
          <p:cNvPicPr>
            <a:picLocks noChangeAspect="1"/>
          </p:cNvPicPr>
          <p:nvPr/>
        </p:nvPicPr>
        <p:blipFill>
          <a:blip r:embed="rId3">
            <a:extLst>
              <a:ext uri="{28A0092B-C50C-407E-A947-70E740481C1C}">
                <a14:useLocalDpi xmlns:a14="http://schemas.microsoft.com/office/drawing/2010/main" val="0"/>
              </a:ext>
            </a:extLst>
          </a:blip>
          <a:srcRect l="3169" t="1943" r="7419"/>
          <a:stretch/>
        </p:blipFill>
        <p:spPr>
          <a:xfrm>
            <a:off x="890941" y="1614184"/>
            <a:ext cx="5628731" cy="4856990"/>
          </a:xfrm>
          <a:prstGeom prst="rect">
            <a:avLst/>
          </a:prstGeom>
        </p:spPr>
      </p:pic>
    </p:spTree>
    <p:extLst>
      <p:ext uri="{BB962C8B-B14F-4D97-AF65-F5344CB8AC3E}">
        <p14:creationId xmlns:p14="http://schemas.microsoft.com/office/powerpoint/2010/main" val="1120975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76DCC54-E4D6-F270-C54E-A0C04B407DCF}"/>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6FDA5CF3-6946-AA3F-43FF-856E1B37C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2C10D3B-0E2E-FCED-27B4-026606AC4D08}"/>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Mean DS NLOS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E87A44DA-9ADE-E414-3E42-88A851FA16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E9B019DA-8738-F60F-23C0-97374A799C23}"/>
              </a:ext>
            </a:extLst>
          </p:cNvPr>
          <p:cNvSpPr txBox="1"/>
          <p:nvPr/>
        </p:nvSpPr>
        <p:spPr>
          <a:xfrm>
            <a:off x="6724852" y="1499812"/>
            <a:ext cx="5085603" cy="2862322"/>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endParaRPr kumimoji="1" lang="en-US" dirty="0">
              <a:solidFill>
                <a:schemeClr val="bg1">
                  <a:lumMod val="10000"/>
                </a:schemeClr>
              </a:solidFill>
              <a:latin typeface="+mn-ea"/>
            </a:endParaRP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ITU NLOS Mean DS is copied from Winner II. Winner 2 LOS Mean DS measurement is done @5.3 GHz (D1.1.2 V1.0 Winner II).</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b="1" dirty="0">
                <a:solidFill>
                  <a:schemeClr val="bg1">
                    <a:lumMod val="10000"/>
                  </a:schemeClr>
                </a:solidFill>
                <a:latin typeface="+mn-ea"/>
              </a:rPr>
              <a:t>Working Assumption from RAN1#120b is same as ITU value. </a:t>
            </a:r>
          </a:p>
        </p:txBody>
      </p:sp>
      <p:graphicFrame>
        <p:nvGraphicFramePr>
          <p:cNvPr id="7" name="Table 6">
            <a:extLst>
              <a:ext uri="{FF2B5EF4-FFF2-40B4-BE49-F238E27FC236}">
                <a16:creationId xmlns:a16="http://schemas.microsoft.com/office/drawing/2014/main" id="{18B94509-A42C-9B25-DBCD-9E033AEF1A96}"/>
              </a:ext>
            </a:extLst>
          </p:cNvPr>
          <p:cNvGraphicFramePr>
            <a:graphicFrameLocks noGrp="1"/>
          </p:cNvGraphicFramePr>
          <p:nvPr>
            <p:extLst>
              <p:ext uri="{D42A27DB-BD31-4B8C-83A1-F6EECF244321}">
                <p14:modId xmlns:p14="http://schemas.microsoft.com/office/powerpoint/2010/main" val="3370665510"/>
              </p:ext>
            </p:extLst>
          </p:nvPr>
        </p:nvGraphicFramePr>
        <p:xfrm>
          <a:off x="6924711" y="4473643"/>
          <a:ext cx="4684840" cy="1820431"/>
        </p:xfrm>
        <a:graphic>
          <a:graphicData uri="http://schemas.openxmlformats.org/drawingml/2006/table">
            <a:tbl>
              <a:tblPr/>
              <a:tblGrid>
                <a:gridCol w="2785701">
                  <a:extLst>
                    <a:ext uri="{9D8B030D-6E8A-4147-A177-3AD203B41FA5}">
                      <a16:colId xmlns:a16="http://schemas.microsoft.com/office/drawing/2014/main" val="3389511177"/>
                    </a:ext>
                  </a:extLst>
                </a:gridCol>
                <a:gridCol w="189913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[-7.12]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-7.20</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14" name="Picture 13" descr="A graph of a graph with different colored lines&#10;&#10;AI-generated content may be incorrect.">
            <a:extLst>
              <a:ext uri="{FF2B5EF4-FFF2-40B4-BE49-F238E27FC236}">
                <a16:creationId xmlns:a16="http://schemas.microsoft.com/office/drawing/2014/main" id="{E4434EAC-8D97-5317-75B6-918DE1AED83F}"/>
              </a:ext>
            </a:extLst>
          </p:cNvPr>
          <p:cNvPicPr>
            <a:picLocks noChangeAspect="1"/>
          </p:cNvPicPr>
          <p:nvPr/>
        </p:nvPicPr>
        <p:blipFill>
          <a:blip r:embed="rId3">
            <a:extLst>
              <a:ext uri="{28A0092B-C50C-407E-A947-70E740481C1C}">
                <a14:useLocalDpi xmlns:a14="http://schemas.microsoft.com/office/drawing/2010/main" val="0"/>
              </a:ext>
            </a:extLst>
          </a:blip>
          <a:srcRect l="5271" t="2149" r="9466" b="1821"/>
          <a:stretch/>
        </p:blipFill>
        <p:spPr>
          <a:xfrm>
            <a:off x="381545" y="1499812"/>
            <a:ext cx="6048751" cy="5214132"/>
          </a:xfrm>
          <a:prstGeom prst="rect">
            <a:avLst/>
          </a:prstGeom>
        </p:spPr>
      </p:pic>
    </p:spTree>
    <p:extLst>
      <p:ext uri="{BB962C8B-B14F-4D97-AF65-F5344CB8AC3E}">
        <p14:creationId xmlns:p14="http://schemas.microsoft.com/office/powerpoint/2010/main" val="13751823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964828F-0FDE-84BB-3749-1331B31CEC6E}"/>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534A0A9A-F224-3755-0165-F59C13EE71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AC549558-F5E3-61FE-3BD1-DE83A94FB44E}"/>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ASD LOS – Rel 14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90C43BBE-96DF-D2C2-8C80-85C5A883E0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1276A37A-47CC-4C4B-976B-701E7C726951}"/>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17 data points</a:t>
            </a:r>
          </a:p>
        </p:txBody>
      </p:sp>
      <p:graphicFrame>
        <p:nvGraphicFramePr>
          <p:cNvPr id="7" name="Table 6">
            <a:extLst>
              <a:ext uri="{FF2B5EF4-FFF2-40B4-BE49-F238E27FC236}">
                <a16:creationId xmlns:a16="http://schemas.microsoft.com/office/drawing/2014/main" id="{ECEC0FA7-306A-13FC-05FE-746B3E385CD8}"/>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[0.41]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0.17</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0.13</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315C590C-325C-0703-EA9F-4BD655828ACD}"/>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4" name="Picture 3" descr="A graph with numbers and symbols&#10;&#10;AI-generated content may be incorrect.">
            <a:extLst>
              <a:ext uri="{FF2B5EF4-FFF2-40B4-BE49-F238E27FC236}">
                <a16:creationId xmlns:a16="http://schemas.microsoft.com/office/drawing/2014/main" id="{3FB6D185-EA29-8FF0-11F5-48CFE1C76201}"/>
              </a:ext>
            </a:extLst>
          </p:cNvPr>
          <p:cNvPicPr>
            <a:picLocks noChangeAspect="1"/>
          </p:cNvPicPr>
          <p:nvPr/>
        </p:nvPicPr>
        <p:blipFill>
          <a:blip r:embed="rId3">
            <a:extLst>
              <a:ext uri="{28A0092B-C50C-407E-A947-70E740481C1C}">
                <a14:useLocalDpi xmlns:a14="http://schemas.microsoft.com/office/drawing/2010/main" val="0"/>
              </a:ext>
            </a:extLst>
          </a:blip>
          <a:srcRect l="2984" r="7486"/>
          <a:stretch/>
        </p:blipFill>
        <p:spPr>
          <a:xfrm>
            <a:off x="602252" y="1488240"/>
            <a:ext cx="6095075" cy="5136379"/>
          </a:xfrm>
          <a:prstGeom prst="rect">
            <a:avLst/>
          </a:prstGeom>
        </p:spPr>
      </p:pic>
    </p:spTree>
    <p:extLst>
      <p:ext uri="{BB962C8B-B14F-4D97-AF65-F5344CB8AC3E}">
        <p14:creationId xmlns:p14="http://schemas.microsoft.com/office/powerpoint/2010/main" val="25610048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DC08CF1-3114-1B2C-FE12-99311E39FE91}"/>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E012ED1-85E5-A405-EB9C-21AE4B8B96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152C17A0-54FD-32F5-70C9-E010EC87E824}"/>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ASD 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C1D98583-EBEB-1DF5-F005-3B5E78BEC7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0794B686-3C4F-43A8-2D82-F580BEAF4A77}"/>
              </a:ext>
            </a:extLst>
          </p:cNvPr>
          <p:cNvSpPr txBox="1"/>
          <p:nvPr/>
        </p:nvSpPr>
        <p:spPr>
          <a:xfrm>
            <a:off x="6826998" y="1574430"/>
            <a:ext cx="5085603" cy="23083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OLS: All points have equal weight.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17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+ 8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Uneven data distribution exists. More data points in 6-24 GHz frequency range.</a:t>
            </a:r>
          </a:p>
        </p:txBody>
      </p:sp>
      <p:graphicFrame>
        <p:nvGraphicFramePr>
          <p:cNvPr id="7" name="Table 6">
            <a:extLst>
              <a:ext uri="{FF2B5EF4-FFF2-40B4-BE49-F238E27FC236}">
                <a16:creationId xmlns:a16="http://schemas.microsoft.com/office/drawing/2014/main" id="{7C2DE968-7F48-FFD5-BECC-0930310CAC05}"/>
              </a:ext>
            </a:extLst>
          </p:cNvPr>
          <p:cNvGraphicFramePr>
            <a:graphicFrameLocks noGrp="1"/>
          </p:cNvGraphicFramePr>
          <p:nvPr/>
        </p:nvGraphicFramePr>
        <p:xfrm>
          <a:off x="6826998" y="4373354"/>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[0.41]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0.10</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0.26</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function&#10;&#10;AI-generated content may be incorrect.">
            <a:extLst>
              <a:ext uri="{FF2B5EF4-FFF2-40B4-BE49-F238E27FC236}">
                <a16:creationId xmlns:a16="http://schemas.microsoft.com/office/drawing/2014/main" id="{CFBAF734-9839-DC74-9227-F2510C6A7FCC}"/>
              </a:ext>
            </a:extLst>
          </p:cNvPr>
          <p:cNvPicPr>
            <a:picLocks noChangeAspect="1"/>
          </p:cNvPicPr>
          <p:nvPr/>
        </p:nvPicPr>
        <p:blipFill>
          <a:blip r:embed="rId3">
            <a:extLst>
              <a:ext uri="{28A0092B-C50C-407E-A947-70E740481C1C}">
                <a14:useLocalDpi xmlns:a14="http://schemas.microsoft.com/office/drawing/2010/main" val="0"/>
              </a:ext>
            </a:extLst>
          </a:blip>
          <a:srcRect l="2684" r="9249"/>
          <a:stretch/>
        </p:blipFill>
        <p:spPr>
          <a:xfrm>
            <a:off x="424597" y="1465779"/>
            <a:ext cx="6040211" cy="5236754"/>
          </a:xfrm>
          <a:prstGeom prst="rect">
            <a:avLst/>
          </a:prstGeom>
        </p:spPr>
      </p:pic>
    </p:spTree>
    <p:extLst>
      <p:ext uri="{BB962C8B-B14F-4D97-AF65-F5344CB8AC3E}">
        <p14:creationId xmlns:p14="http://schemas.microsoft.com/office/powerpoint/2010/main" val="9460460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3DE547D-7F9C-49E1-271E-477B1DC10942}"/>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5F403C1D-D3AC-BA00-5B73-A663660163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5222F81F-0371-9C30-D33D-8B846BFF2BBD}"/>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ASD LOS</a:t>
            </a:r>
            <a:r>
              <a:rPr lang="en-US" sz="3200" b="1" dirty="0">
                <a:solidFill>
                  <a:schemeClr val="bg1"/>
                </a:solidFill>
                <a:latin typeface="+mj-ea"/>
                <a:ea typeface="+mj-ea"/>
              </a:rPr>
              <a:t> </a:t>
            </a:r>
            <a:r>
              <a:rPr lang="en-US" sz="3200" dirty="0">
                <a:solidFill>
                  <a:schemeClr val="bg1"/>
                </a:solidFill>
                <a:latin typeface="+mj-ea"/>
                <a:ea typeface="+mj-ea"/>
              </a:rPr>
              <a:t>–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F29D8A73-2981-E472-61B1-9377C7F3C9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782FF40A-F601-94DC-D791-900D82B2FBCB}"/>
              </a:ext>
            </a:extLst>
          </p:cNvPr>
          <p:cNvSpPr txBox="1"/>
          <p:nvPr/>
        </p:nvSpPr>
        <p:spPr>
          <a:xfrm>
            <a:off x="6681854" y="1537854"/>
            <a:ext cx="5085603" cy="313932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WLS: Data is divided in 3 groups: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17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+ 8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Assigned weights to each group. If a group has fewer data points, it receives higher weight. All points within a group have same weight.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Sum of weights for all groups is equal to 1</a:t>
            </a:r>
            <a:r>
              <a:rPr kumimoji="1" lang="en-US" sz="1800" b="1" i="0" u="none" strike="noStrike" kern="1200" cap="none" spc="0" normalizeH="0" baseline="0" noProof="0" dirty="0">
                <a:ln>
                  <a:noFill/>
                </a:ln>
                <a:solidFill>
                  <a:srgbClr val="FBFAF1">
                    <a:lumMod val="10000"/>
                  </a:srgbClr>
                </a:solidFill>
                <a:effectLst/>
                <a:uLnTx/>
                <a:uFillTx/>
                <a:latin typeface="源ノ角ゴシック JP Normal"/>
                <a:cs typeface="+mn-cs"/>
              </a:rPr>
              <a:t>.</a:t>
            </a: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p:txBody>
      </p:sp>
      <p:graphicFrame>
        <p:nvGraphicFramePr>
          <p:cNvPr id="7" name="Table 6">
            <a:extLst>
              <a:ext uri="{FF2B5EF4-FFF2-40B4-BE49-F238E27FC236}">
                <a16:creationId xmlns:a16="http://schemas.microsoft.com/office/drawing/2014/main" id="{1230D850-27B4-092D-02BD-09FB33255E7D}"/>
              </a:ext>
            </a:extLst>
          </p:cNvPr>
          <p:cNvGraphicFramePr>
            <a:graphicFrameLocks noGrp="1"/>
          </p:cNvGraphicFramePr>
          <p:nvPr/>
        </p:nvGraphicFramePr>
        <p:xfrm>
          <a:off x="6681853" y="4826726"/>
          <a:ext cx="5085603" cy="1820431"/>
        </p:xfrm>
        <a:graphic>
          <a:graphicData uri="http://schemas.openxmlformats.org/drawingml/2006/table">
            <a:tbl>
              <a:tblPr/>
              <a:tblGrid>
                <a:gridCol w="2664033">
                  <a:extLst>
                    <a:ext uri="{9D8B030D-6E8A-4147-A177-3AD203B41FA5}">
                      <a16:colId xmlns:a16="http://schemas.microsoft.com/office/drawing/2014/main" val="3389511177"/>
                    </a:ext>
                  </a:extLst>
                </a:gridCol>
                <a:gridCol w="2421570">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[0.41]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0.08</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0.29</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measurement&#10;&#10;AI-generated content may be incorrect.">
            <a:extLst>
              <a:ext uri="{FF2B5EF4-FFF2-40B4-BE49-F238E27FC236}">
                <a16:creationId xmlns:a16="http://schemas.microsoft.com/office/drawing/2014/main" id="{D3070212-43D6-BB32-902A-811861E54B3E}"/>
              </a:ext>
            </a:extLst>
          </p:cNvPr>
          <p:cNvPicPr>
            <a:picLocks noChangeAspect="1"/>
          </p:cNvPicPr>
          <p:nvPr/>
        </p:nvPicPr>
        <p:blipFill>
          <a:blip r:embed="rId3">
            <a:extLst>
              <a:ext uri="{28A0092B-C50C-407E-A947-70E740481C1C}">
                <a14:useLocalDpi xmlns:a14="http://schemas.microsoft.com/office/drawing/2010/main" val="0"/>
              </a:ext>
            </a:extLst>
          </a:blip>
          <a:srcRect l="3284" r="9422"/>
          <a:stretch/>
        </p:blipFill>
        <p:spPr>
          <a:xfrm>
            <a:off x="131989" y="1485773"/>
            <a:ext cx="6122507" cy="5161383"/>
          </a:xfrm>
          <a:prstGeom prst="rect">
            <a:avLst/>
          </a:prstGeom>
        </p:spPr>
      </p:pic>
    </p:spTree>
    <p:extLst>
      <p:ext uri="{BB962C8B-B14F-4D97-AF65-F5344CB8AC3E}">
        <p14:creationId xmlns:p14="http://schemas.microsoft.com/office/powerpoint/2010/main" val="35510669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3D70B19-C3AB-478F-205C-6BFB880324A1}"/>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EA6EFE1A-D10A-0A6C-8BED-3AE453592D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ABFD06C6-D5D3-7E7A-5E64-7ABF31F1596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Std of ASD 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DEFC5DFF-3040-9C54-DD6C-F7E8FC575B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pic>
        <p:nvPicPr>
          <p:cNvPr id="4" name="Picture 3" descr="A graph of different colored lines&#10;&#10;AI-generated content may be incorrect.">
            <a:extLst>
              <a:ext uri="{FF2B5EF4-FFF2-40B4-BE49-F238E27FC236}">
                <a16:creationId xmlns:a16="http://schemas.microsoft.com/office/drawing/2014/main" id="{6A757838-B6FF-A0AD-7738-640E9AB0CFCE}"/>
              </a:ext>
            </a:extLst>
          </p:cNvPr>
          <p:cNvPicPr>
            <a:picLocks noChangeAspect="1"/>
          </p:cNvPicPr>
          <p:nvPr/>
        </p:nvPicPr>
        <p:blipFill>
          <a:blip r:embed="rId3">
            <a:extLst>
              <a:ext uri="{28A0092B-C50C-407E-A947-70E740481C1C}">
                <a14:useLocalDpi xmlns:a14="http://schemas.microsoft.com/office/drawing/2010/main" val="0"/>
              </a:ext>
            </a:extLst>
          </a:blip>
          <a:srcRect l="2224" t="2292" r="9542"/>
          <a:stretch/>
        </p:blipFill>
        <p:spPr>
          <a:xfrm>
            <a:off x="3247113" y="1539906"/>
            <a:ext cx="5697774" cy="5182367"/>
          </a:xfrm>
          <a:prstGeom prst="rect">
            <a:avLst/>
          </a:prstGeom>
        </p:spPr>
      </p:pic>
      <p:sp>
        <p:nvSpPr>
          <p:cNvPr id="7" name="TextBox 6">
            <a:extLst>
              <a:ext uri="{FF2B5EF4-FFF2-40B4-BE49-F238E27FC236}">
                <a16:creationId xmlns:a16="http://schemas.microsoft.com/office/drawing/2014/main" id="{D2CF432E-F304-B4A8-40E2-A176B9A723CB}"/>
              </a:ext>
            </a:extLst>
          </p:cNvPr>
          <p:cNvSpPr txBox="1"/>
          <p:nvPr/>
        </p:nvSpPr>
        <p:spPr>
          <a:xfrm>
            <a:off x="6930953" y="4298382"/>
            <a:ext cx="2076994" cy="307777"/>
          </a:xfrm>
          <a:prstGeom prst="rect">
            <a:avLst/>
          </a:prstGeom>
          <a:noFill/>
        </p:spPr>
        <p:txBody>
          <a:bodyPr wrap="square" rtlCol="0">
            <a:spAutoFit/>
          </a:bodyPr>
          <a:lstStyle/>
          <a:p>
            <a:r>
              <a:rPr lang="en-US" sz="1400" dirty="0">
                <a:solidFill>
                  <a:schemeClr val="tx1">
                    <a:lumMod val="50000"/>
                  </a:schemeClr>
                </a:solidFill>
                <a:latin typeface="+mn-ea"/>
              </a:rPr>
              <a:t>x: All data from Rel19/14</a:t>
            </a:r>
            <a:endParaRPr kumimoji="1" lang="en-US" sz="1400" dirty="0">
              <a:solidFill>
                <a:schemeClr val="tx1">
                  <a:lumMod val="50000"/>
                </a:schemeClr>
              </a:solidFill>
              <a:latin typeface="+mn-ea"/>
            </a:endParaRPr>
          </a:p>
        </p:txBody>
      </p:sp>
    </p:spTree>
    <p:extLst>
      <p:ext uri="{BB962C8B-B14F-4D97-AF65-F5344CB8AC3E}">
        <p14:creationId xmlns:p14="http://schemas.microsoft.com/office/powerpoint/2010/main" val="26560388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7C16E54-0183-F7B0-3C15-0BE3F8604C8F}"/>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6215E50D-2C18-67C4-7964-D5F12DB282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AF881A07-3DBE-FA4A-823E-F509BC07CFF2}"/>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Std of ASD 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3A7F3B92-2939-5441-7EB6-1EEB865A30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graphicFrame>
        <p:nvGraphicFramePr>
          <p:cNvPr id="3" name="Table 2">
            <a:extLst>
              <a:ext uri="{FF2B5EF4-FFF2-40B4-BE49-F238E27FC236}">
                <a16:creationId xmlns:a16="http://schemas.microsoft.com/office/drawing/2014/main" id="{A12D0E57-98C7-7EC0-37AC-A1FB8BC138A8}"/>
              </a:ext>
            </a:extLst>
          </p:cNvPr>
          <p:cNvGraphicFramePr>
            <a:graphicFrameLocks noGrp="1"/>
          </p:cNvGraphicFramePr>
          <p:nvPr/>
        </p:nvGraphicFramePr>
        <p:xfrm>
          <a:off x="1353312" y="1575295"/>
          <a:ext cx="9343089" cy="4532870"/>
        </p:xfrm>
        <a:graphic>
          <a:graphicData uri="http://schemas.openxmlformats.org/drawingml/2006/table">
            <a:tbl>
              <a:tblPr/>
              <a:tblGrid>
                <a:gridCol w="2654599">
                  <a:extLst>
                    <a:ext uri="{9D8B030D-6E8A-4147-A177-3AD203B41FA5}">
                      <a16:colId xmlns:a16="http://schemas.microsoft.com/office/drawing/2014/main" val="590628114"/>
                    </a:ext>
                  </a:extLst>
                </a:gridCol>
                <a:gridCol w="2412995">
                  <a:extLst>
                    <a:ext uri="{9D8B030D-6E8A-4147-A177-3AD203B41FA5}">
                      <a16:colId xmlns:a16="http://schemas.microsoft.com/office/drawing/2014/main" val="2322062839"/>
                    </a:ext>
                  </a:extLst>
                </a:gridCol>
                <a:gridCol w="2037339">
                  <a:extLst>
                    <a:ext uri="{9D8B030D-6E8A-4147-A177-3AD203B41FA5}">
                      <a16:colId xmlns:a16="http://schemas.microsoft.com/office/drawing/2014/main" val="3025167303"/>
                    </a:ext>
                  </a:extLst>
                </a:gridCol>
                <a:gridCol w="2238156">
                  <a:extLst>
                    <a:ext uri="{9D8B030D-6E8A-4147-A177-3AD203B41FA5}">
                      <a16:colId xmlns:a16="http://schemas.microsoft.com/office/drawing/2014/main" val="4036347862"/>
                    </a:ext>
                  </a:extLst>
                </a:gridCol>
              </a:tblGrid>
              <a:tr h="439110">
                <a:tc>
                  <a:txBody>
                    <a:bodyPr/>
                    <a:lstStyle/>
                    <a:p>
                      <a:pPr algn="ctr" fontAlgn="ctr"/>
                      <a:r>
                        <a:rPr lang="en-US" sz="1800" b="1" i="0" u="none" strike="noStrike" dirty="0">
                          <a:solidFill>
                            <a:srgbClr val="000000"/>
                          </a:solidFill>
                          <a:effectLst/>
                          <a:latin typeface="+mn-ea"/>
                          <a:ea typeface="+mn-ea"/>
                        </a:rPr>
                        <a:t>RMSE</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p>
                      <a:pPr algn="ctr" fontAlgn="ctr"/>
                      <a:r>
                        <a:rPr lang="en-US" sz="1800" b="1" i="0" u="none" strike="noStrike" dirty="0">
                          <a:solidFill>
                            <a:srgbClr val="000000"/>
                          </a:solidFill>
                          <a:effectLst/>
                          <a:latin typeface="+mn-ea"/>
                          <a:ea typeface="+mn-ea"/>
                        </a:rPr>
                        <a:t>(Rel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6-24 GHz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(Rel 19 + Rel 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 </a:t>
                      </a:r>
                    </a:p>
                    <a:p>
                      <a:pPr algn="ctr" fontAlgn="ctr"/>
                      <a:r>
                        <a:rPr lang="en-US" sz="1800" b="1" i="0" u="none" strike="noStrike" dirty="0">
                          <a:solidFill>
                            <a:srgbClr val="000000"/>
                          </a:solidFill>
                          <a:effectLst/>
                          <a:latin typeface="+mn-ea"/>
                          <a:ea typeface="+mn-ea"/>
                        </a:rPr>
                        <a:t>(Rel 14 + 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0841966"/>
                  </a:ext>
                </a:extLst>
              </a:tr>
              <a:tr h="533486">
                <a:tc>
                  <a:txBody>
                    <a:bodyPr/>
                    <a:lstStyle/>
                    <a:p>
                      <a:pPr algn="ctr" fontAlgn="ctr"/>
                      <a:r>
                        <a:rPr lang="en-US" sz="1800" b="0" i="0" u="none" strike="noStrike" dirty="0">
                          <a:solidFill>
                            <a:srgbClr val="000000"/>
                          </a:solidFill>
                          <a:effectLst/>
                          <a:latin typeface="+mn-ea"/>
                          <a:ea typeface="+mn-ea"/>
                        </a:rPr>
                        <a:t>Existing 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[0.41]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9050674"/>
                  </a:ext>
                </a:extLst>
              </a:tr>
              <a:tr h="758249">
                <a:tc>
                  <a:txBody>
                    <a:bodyPr/>
                    <a:lstStyle/>
                    <a:p>
                      <a:pPr algn="ctr" fontAlgn="ctr"/>
                      <a:r>
                        <a:rPr lang="en-US" sz="1800" b="0" i="0" u="none" strike="noStrike" dirty="0">
                          <a:solidFill>
                            <a:srgbClr val="000000"/>
                          </a:solidFill>
                          <a:effectLst/>
                          <a:latin typeface="+mn-ea"/>
                          <a:ea typeface="+mn-ea"/>
                        </a:rPr>
                        <a:t>Fitted Line </a:t>
                      </a:r>
                    </a:p>
                    <a:p>
                      <a:pPr algn="ctr" fontAlgn="ctr"/>
                      <a:r>
                        <a:rPr lang="en-US" sz="1800" b="0" i="0" u="none" strike="noStrike" dirty="0">
                          <a:solidFill>
                            <a:srgbClr val="000000"/>
                          </a:solidFill>
                          <a:effectLst/>
                          <a:latin typeface="+mn-ea"/>
                          <a:ea typeface="+mn-ea"/>
                        </a:rPr>
                        <a:t>(6-24 GHz: Rel 19)</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-0.17</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0.40</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0.09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9450075"/>
                  </a:ext>
                </a:extLst>
              </a:tr>
              <a:tr h="6163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(6-24 GHz: Rel 19 + Rel 14)</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0.17</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0.13</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2030427"/>
                  </a:ext>
                </a:extLst>
              </a:tr>
              <a:tr h="7279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OLS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0.10</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0.26</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520429"/>
                  </a:ext>
                </a:extLst>
              </a:tr>
              <a:tr h="93243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WLS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0.08</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0.29</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0.18</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0.11 (OLS)/</a:t>
                      </a:r>
                    </a:p>
                    <a:p>
                      <a:pPr algn="ctr" fontAlgn="ctr"/>
                      <a:r>
                        <a:rPr lang="en-US" sz="1800" b="0" i="0" u="none" strike="noStrike" dirty="0">
                          <a:solidFill>
                            <a:srgbClr val="000000"/>
                          </a:solidFill>
                          <a:effectLst/>
                          <a:latin typeface="+mn-ea"/>
                          <a:ea typeface="+mn-ea"/>
                        </a:rPr>
                        <a:t>0.02 (WLS)</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52105853"/>
                  </a:ext>
                </a:extLst>
              </a:tr>
            </a:tbl>
          </a:graphicData>
        </a:graphic>
      </p:graphicFrame>
      <p:sp>
        <p:nvSpPr>
          <p:cNvPr id="4" name="TextBox 3">
            <a:extLst>
              <a:ext uri="{FF2B5EF4-FFF2-40B4-BE49-F238E27FC236}">
                <a16:creationId xmlns:a16="http://schemas.microsoft.com/office/drawing/2014/main" id="{95D20214-1004-C96E-3159-1CBB537B9889}"/>
              </a:ext>
            </a:extLst>
          </p:cNvPr>
          <p:cNvSpPr txBox="1"/>
          <p:nvPr/>
        </p:nvSpPr>
        <p:spPr>
          <a:xfrm>
            <a:off x="1316736" y="6135597"/>
            <a:ext cx="6976872" cy="646331"/>
          </a:xfrm>
          <a:prstGeom prst="rect">
            <a:avLst/>
          </a:prstGeom>
          <a:noFill/>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rPr>
              <a:t>OLS: Ordinary Least Square</a:t>
            </a:r>
          </a:p>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cs typeface="+mn-cs"/>
              </a:rPr>
              <a:t>WLS: Weighted Least Square, *without freq. dependency [</a:t>
            </a:r>
            <a:r>
              <a:rPr kumimoji="1" lang="en-US" sz="1800" b="0" i="0" u="none" strike="noStrike" kern="1200" cap="none" spc="0" normalizeH="0" baseline="0" noProof="0" dirty="0">
                <a:ln>
                  <a:noFill/>
                </a:ln>
                <a:solidFill>
                  <a:srgbClr val="FF0000"/>
                </a:solidFill>
                <a:effectLst/>
                <a:uLnTx/>
                <a:uFillTx/>
                <a:latin typeface="源ノ角ゴシック JP Normal"/>
                <a:cs typeface="+mn-cs"/>
              </a:rPr>
              <a:t>0.39</a:t>
            </a:r>
            <a:r>
              <a:rPr kumimoji="1" lang="en-US" sz="1800" b="0" i="0" u="none" strike="noStrike" kern="1200" cap="none" spc="0" normalizeH="0" baseline="0" noProof="0" dirty="0">
                <a:ln>
                  <a:noFill/>
                </a:ln>
                <a:solidFill>
                  <a:srgbClr val="000000"/>
                </a:solidFill>
                <a:effectLst/>
                <a:uLnTx/>
                <a:uFillTx/>
                <a:latin typeface="源ノ角ゴシック JP Normal"/>
                <a:cs typeface="+mn-cs"/>
              </a:rPr>
              <a:t>]</a:t>
            </a:r>
            <a:endPar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endParaRPr>
          </a:p>
        </p:txBody>
      </p:sp>
    </p:spTree>
    <p:extLst>
      <p:ext uri="{BB962C8B-B14F-4D97-AF65-F5344CB8AC3E}">
        <p14:creationId xmlns:p14="http://schemas.microsoft.com/office/powerpoint/2010/main" val="26953353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45C9E1F-6BB5-1FF3-B9F2-8AB833EC6D9D}"/>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B619515D-31F1-AA85-DD30-07F265118D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05A33A8F-7E62-F87C-E1BD-F42C33E06E81}"/>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ASD NLOS – Rel 14 Data Only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AC294B36-E5AB-0838-6457-429D7C74B1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9" name="TextBox 8">
            <a:extLst>
              <a:ext uri="{FF2B5EF4-FFF2-40B4-BE49-F238E27FC236}">
                <a16:creationId xmlns:a16="http://schemas.microsoft.com/office/drawing/2014/main" id="{1909102D-B3BF-C275-D1BC-32A2F1F0B1F2}"/>
              </a:ext>
            </a:extLst>
          </p:cNvPr>
          <p:cNvSpPr txBox="1"/>
          <p:nvPr/>
        </p:nvSpPr>
        <p:spPr>
          <a:xfrm>
            <a:off x="6797026" y="1493039"/>
            <a:ext cx="5084731" cy="258532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TR 38.901 combined both ray tracing and measurement data for final curve fitting.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Freq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9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12 data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#Data points: 29</a:t>
            </a:r>
          </a:p>
        </p:txBody>
      </p:sp>
      <p:graphicFrame>
        <p:nvGraphicFramePr>
          <p:cNvPr id="3" name="Table 2">
            <a:extLst>
              <a:ext uri="{FF2B5EF4-FFF2-40B4-BE49-F238E27FC236}">
                <a16:creationId xmlns:a16="http://schemas.microsoft.com/office/drawing/2014/main" id="{A0D3249D-339A-DBA9-3007-6A23B4857AAA}"/>
              </a:ext>
            </a:extLst>
          </p:cNvPr>
          <p:cNvGraphicFramePr>
            <a:graphicFrameLocks noGrp="1"/>
          </p:cNvGraphicFramePr>
          <p:nvPr/>
        </p:nvGraphicFramePr>
        <p:xfrm>
          <a:off x="6822500" y="4112277"/>
          <a:ext cx="4579732" cy="2036356"/>
        </p:xfrm>
        <a:graphic>
          <a:graphicData uri="http://schemas.openxmlformats.org/drawingml/2006/table">
            <a:tbl>
              <a:tblPr/>
              <a:tblGrid>
                <a:gridCol w="2906629">
                  <a:extLst>
                    <a:ext uri="{9D8B030D-6E8A-4147-A177-3AD203B41FA5}">
                      <a16:colId xmlns:a16="http://schemas.microsoft.com/office/drawing/2014/main" val="3389511177"/>
                    </a:ext>
                  </a:extLst>
                </a:gridCol>
                <a:gridCol w="1673103">
                  <a:extLst>
                    <a:ext uri="{9D8B030D-6E8A-4147-A177-3AD203B41FA5}">
                      <a16:colId xmlns:a16="http://schemas.microsoft.com/office/drawing/2014/main" val="3083828514"/>
                    </a:ext>
                  </a:extLst>
                </a:gridCol>
              </a:tblGrid>
              <a:tr h="567344">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Rel 14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39934">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472471">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[0.11 * log10(1+ f) + 0.33]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28600">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0.10</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0.34</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8" name="TextBox 7">
            <a:extLst>
              <a:ext uri="{FF2B5EF4-FFF2-40B4-BE49-F238E27FC236}">
                <a16:creationId xmlns:a16="http://schemas.microsoft.com/office/drawing/2014/main" id="{AA9150E4-957D-19D8-377C-3D05041D0F2F}"/>
              </a:ext>
            </a:extLst>
          </p:cNvPr>
          <p:cNvSpPr txBox="1"/>
          <p:nvPr/>
        </p:nvSpPr>
        <p:spPr>
          <a:xfrm>
            <a:off x="1654446" y="6574641"/>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5" name="Picture 4" descr="A graph of a line&#10;&#10;AI-generated content may be incorrect.">
            <a:extLst>
              <a:ext uri="{FF2B5EF4-FFF2-40B4-BE49-F238E27FC236}">
                <a16:creationId xmlns:a16="http://schemas.microsoft.com/office/drawing/2014/main" id="{7B5A0222-C5AE-D23B-33D3-5ED7B5F18256}"/>
              </a:ext>
            </a:extLst>
          </p:cNvPr>
          <p:cNvPicPr>
            <a:picLocks noChangeAspect="1"/>
          </p:cNvPicPr>
          <p:nvPr/>
        </p:nvPicPr>
        <p:blipFill>
          <a:blip r:embed="rId3">
            <a:extLst>
              <a:ext uri="{28A0092B-C50C-407E-A947-70E740481C1C}">
                <a14:useLocalDpi xmlns:a14="http://schemas.microsoft.com/office/drawing/2010/main" val="0"/>
              </a:ext>
            </a:extLst>
          </a:blip>
          <a:srcRect l="4295" t="2235" r="9353"/>
          <a:stretch/>
        </p:blipFill>
        <p:spPr>
          <a:xfrm>
            <a:off x="845799" y="1543341"/>
            <a:ext cx="5316195" cy="5070042"/>
          </a:xfrm>
          <a:prstGeom prst="rect">
            <a:avLst/>
          </a:prstGeom>
        </p:spPr>
      </p:pic>
    </p:spTree>
    <p:extLst>
      <p:ext uri="{BB962C8B-B14F-4D97-AF65-F5344CB8AC3E}">
        <p14:creationId xmlns:p14="http://schemas.microsoft.com/office/powerpoint/2010/main" val="4527755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FE2870B-0BA4-BAE2-DFF2-187547851593}"/>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D911C75-361A-F63C-EBB6-769ACFDF02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EE6D93AA-17B1-3E6D-3840-11CF92F64187}"/>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ASD NLOS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D7F7351E-E63A-352C-9D6B-21A68F328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9D8D3C65-870E-E763-0BEB-A4F6B9DF809D}"/>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6 data points</a:t>
            </a:r>
          </a:p>
        </p:txBody>
      </p:sp>
      <p:graphicFrame>
        <p:nvGraphicFramePr>
          <p:cNvPr id="7" name="Table 6">
            <a:extLst>
              <a:ext uri="{FF2B5EF4-FFF2-40B4-BE49-F238E27FC236}">
                <a16:creationId xmlns:a16="http://schemas.microsoft.com/office/drawing/2014/main" id="{A0CCE781-AE17-AB32-F370-AFC581171B73}"/>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[0.11 * log10(1+ f) + 0.33]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-1.08 </a:t>
                      </a:r>
                      <a:r>
                        <a:rPr lang="en-US" sz="1800" b="0" i="0" u="none" strike="noStrike" dirty="0">
                          <a:solidFill>
                            <a:srgbClr val="000000"/>
                          </a:solidFill>
                          <a:effectLst/>
                          <a:latin typeface="+mn-ea"/>
                          <a:ea typeface="+mn-ea"/>
                        </a:rPr>
                        <a:t>* log10(1+ f) + </a:t>
                      </a:r>
                      <a:r>
                        <a:rPr lang="en-US" sz="1800" b="0" i="0" u="none" strike="noStrike" dirty="0">
                          <a:solidFill>
                            <a:srgbClr val="FF0000"/>
                          </a:solidFill>
                          <a:effectLst/>
                          <a:latin typeface="+mn-ea"/>
                          <a:ea typeface="+mn-ea"/>
                        </a:rPr>
                        <a:t>1.48</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0.29</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54C41026-7FE0-1108-EDC9-CB5CFD0A9A96}"/>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4" name="Picture 3" descr="A graph with a line and a line&#10;&#10;AI-generated content may be incorrect.">
            <a:extLst>
              <a:ext uri="{FF2B5EF4-FFF2-40B4-BE49-F238E27FC236}">
                <a16:creationId xmlns:a16="http://schemas.microsoft.com/office/drawing/2014/main" id="{D459045B-9A60-044E-226D-0464D2C7BAFC}"/>
              </a:ext>
            </a:extLst>
          </p:cNvPr>
          <p:cNvPicPr>
            <a:picLocks noChangeAspect="1"/>
          </p:cNvPicPr>
          <p:nvPr/>
        </p:nvPicPr>
        <p:blipFill>
          <a:blip r:embed="rId3">
            <a:extLst>
              <a:ext uri="{28A0092B-C50C-407E-A947-70E740481C1C}">
                <a14:useLocalDpi xmlns:a14="http://schemas.microsoft.com/office/drawing/2010/main" val="0"/>
              </a:ext>
            </a:extLst>
          </a:blip>
          <a:srcRect l="3029" r="7375"/>
          <a:stretch/>
        </p:blipFill>
        <p:spPr>
          <a:xfrm>
            <a:off x="351391" y="1455803"/>
            <a:ext cx="6552330" cy="5172532"/>
          </a:xfrm>
          <a:prstGeom prst="rect">
            <a:avLst/>
          </a:prstGeom>
        </p:spPr>
      </p:pic>
    </p:spTree>
    <p:extLst>
      <p:ext uri="{BB962C8B-B14F-4D97-AF65-F5344CB8AC3E}">
        <p14:creationId xmlns:p14="http://schemas.microsoft.com/office/powerpoint/2010/main" val="15250384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E1DA309-0F7B-E19D-82B5-AD97EB18E277}"/>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A096BD53-D598-ADFC-B490-1CEB719A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4C523B23-ACC0-E37D-1C40-6AA4A662EDE6}"/>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ASD NLOS – Rel 14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57635830-E6D9-CA4B-D774-01A2ADCBA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EAC0D1F1-A8E4-5F8C-D3C7-5733EF05E612}"/>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15 data points</a:t>
            </a:r>
          </a:p>
        </p:txBody>
      </p:sp>
      <p:graphicFrame>
        <p:nvGraphicFramePr>
          <p:cNvPr id="7" name="Table 6">
            <a:extLst>
              <a:ext uri="{FF2B5EF4-FFF2-40B4-BE49-F238E27FC236}">
                <a16:creationId xmlns:a16="http://schemas.microsoft.com/office/drawing/2014/main" id="{6768DD52-9C6E-48A5-1A1F-9F76037B74ED}"/>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[0.11 * log10(1+ f) + 0.33]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0.04</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0.38</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44801BE4-D3A8-591B-CE1B-ECFB358490ED}"/>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10" name="Picture 9" descr="A graph with numbers and symbols&#10;&#10;AI-generated content may be incorrect.">
            <a:extLst>
              <a:ext uri="{FF2B5EF4-FFF2-40B4-BE49-F238E27FC236}">
                <a16:creationId xmlns:a16="http://schemas.microsoft.com/office/drawing/2014/main" id="{87A10F3A-4E4C-FA65-BFD7-DDDE6A68D2C1}"/>
              </a:ext>
            </a:extLst>
          </p:cNvPr>
          <p:cNvPicPr>
            <a:picLocks noChangeAspect="1"/>
          </p:cNvPicPr>
          <p:nvPr/>
        </p:nvPicPr>
        <p:blipFill>
          <a:blip r:embed="rId3">
            <a:extLst>
              <a:ext uri="{28A0092B-C50C-407E-A947-70E740481C1C}">
                <a14:useLocalDpi xmlns:a14="http://schemas.microsoft.com/office/drawing/2010/main" val="0"/>
              </a:ext>
            </a:extLst>
          </a:blip>
          <a:srcRect l="5029" r="7324"/>
          <a:stretch/>
        </p:blipFill>
        <p:spPr>
          <a:xfrm>
            <a:off x="556532" y="1569592"/>
            <a:ext cx="5916168" cy="4959176"/>
          </a:xfrm>
          <a:prstGeom prst="rect">
            <a:avLst/>
          </a:prstGeom>
        </p:spPr>
      </p:pic>
    </p:spTree>
    <p:extLst>
      <p:ext uri="{BB962C8B-B14F-4D97-AF65-F5344CB8AC3E}">
        <p14:creationId xmlns:p14="http://schemas.microsoft.com/office/powerpoint/2010/main" val="30943464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F48B44A-4867-5750-B4EF-BF10582F9A08}"/>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ED311AC1-778E-C287-E729-3E34032BAA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A28CF42A-3267-04C6-8A5D-1C8B3C00759C}"/>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ASD NLOS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8ED503F4-5C90-D5B8-5DE5-08E56F5668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DD10D29E-22D8-5AA4-533A-49CEB9689071}"/>
              </a:ext>
            </a:extLst>
          </p:cNvPr>
          <p:cNvSpPr txBox="1"/>
          <p:nvPr/>
        </p:nvSpPr>
        <p:spPr>
          <a:xfrm>
            <a:off x="6826998" y="1574430"/>
            <a:ext cx="5085603" cy="23083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OLS: All points have equal weight.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15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+ 6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12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Uneven data distribution exists. More data points in 6-24 GHz frequency range.</a:t>
            </a:r>
          </a:p>
        </p:txBody>
      </p:sp>
      <p:graphicFrame>
        <p:nvGraphicFramePr>
          <p:cNvPr id="7" name="Table 6">
            <a:extLst>
              <a:ext uri="{FF2B5EF4-FFF2-40B4-BE49-F238E27FC236}">
                <a16:creationId xmlns:a16="http://schemas.microsoft.com/office/drawing/2014/main" id="{E4F86C90-4CE6-44B9-62A3-7A0D9D0E3185}"/>
              </a:ext>
            </a:extLst>
          </p:cNvPr>
          <p:cNvGraphicFramePr>
            <a:graphicFrameLocks noGrp="1"/>
          </p:cNvGraphicFramePr>
          <p:nvPr/>
        </p:nvGraphicFramePr>
        <p:xfrm>
          <a:off x="6826998" y="4373354"/>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[0.11 * log10(1+ f) + 0.33]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0.19</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0.10</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0.33</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0.19</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line graph&#10;&#10;AI-generated content may be incorrect.">
            <a:extLst>
              <a:ext uri="{FF2B5EF4-FFF2-40B4-BE49-F238E27FC236}">
                <a16:creationId xmlns:a16="http://schemas.microsoft.com/office/drawing/2014/main" id="{C19644B7-9020-E6D7-5A88-3AEBC694DCA2}"/>
              </a:ext>
            </a:extLst>
          </p:cNvPr>
          <p:cNvPicPr>
            <a:picLocks noChangeAspect="1"/>
          </p:cNvPicPr>
          <p:nvPr/>
        </p:nvPicPr>
        <p:blipFill>
          <a:blip r:embed="rId3">
            <a:extLst>
              <a:ext uri="{28A0092B-C50C-407E-A947-70E740481C1C}">
                <a14:useLocalDpi xmlns:a14="http://schemas.microsoft.com/office/drawing/2010/main" val="0"/>
              </a:ext>
            </a:extLst>
          </a:blip>
          <a:srcRect l="4564" r="9200"/>
          <a:stretch/>
        </p:blipFill>
        <p:spPr>
          <a:xfrm>
            <a:off x="556532" y="1498063"/>
            <a:ext cx="5738459" cy="5270507"/>
          </a:xfrm>
          <a:prstGeom prst="rect">
            <a:avLst/>
          </a:prstGeom>
        </p:spPr>
      </p:pic>
    </p:spTree>
    <p:extLst>
      <p:ext uri="{BB962C8B-B14F-4D97-AF65-F5344CB8AC3E}">
        <p14:creationId xmlns:p14="http://schemas.microsoft.com/office/powerpoint/2010/main" val="13967773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CABD58F-79C9-6D33-6F14-A3277565FCDC}"/>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097E58D6-481F-E4AF-0D0F-058A449FE0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81EE1096-0C42-BA8F-DC5C-EE00BEF07A96}"/>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ASD NLOS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0B614666-4337-86FF-33EA-1C8A09B0A5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69672E5D-4C85-D14B-376E-D40439A203C4}"/>
              </a:ext>
            </a:extLst>
          </p:cNvPr>
          <p:cNvSpPr txBox="1"/>
          <p:nvPr/>
        </p:nvSpPr>
        <p:spPr>
          <a:xfrm>
            <a:off x="6681854" y="1537854"/>
            <a:ext cx="5085603" cy="313932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WLS: Data is divided in 3 groups: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15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+ 6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12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Assigned weights to each group. If a group has fewer data points, it receives higher weight. All points within a group have same weight.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Sum of weights for all groups is equal to 1</a:t>
            </a:r>
            <a:r>
              <a:rPr kumimoji="1" lang="en-US" sz="1800" b="1" i="0" u="none" strike="noStrike" kern="1200" cap="none" spc="0" normalizeH="0" baseline="0" noProof="0" dirty="0">
                <a:ln>
                  <a:noFill/>
                </a:ln>
                <a:solidFill>
                  <a:srgbClr val="FBFAF1">
                    <a:lumMod val="10000"/>
                  </a:srgbClr>
                </a:solidFill>
                <a:effectLst/>
                <a:uLnTx/>
                <a:uFillTx/>
                <a:latin typeface="源ノ角ゴシック JP Normal"/>
                <a:cs typeface="+mn-cs"/>
              </a:rPr>
              <a:t>.</a:t>
            </a: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p:txBody>
      </p:sp>
      <p:graphicFrame>
        <p:nvGraphicFramePr>
          <p:cNvPr id="7" name="Table 6">
            <a:extLst>
              <a:ext uri="{FF2B5EF4-FFF2-40B4-BE49-F238E27FC236}">
                <a16:creationId xmlns:a16="http://schemas.microsoft.com/office/drawing/2014/main" id="{C36F45DF-ED1A-F775-67F3-5BA9BAEC6E1C}"/>
              </a:ext>
            </a:extLst>
          </p:cNvPr>
          <p:cNvGraphicFramePr>
            <a:graphicFrameLocks noGrp="1"/>
          </p:cNvGraphicFramePr>
          <p:nvPr/>
        </p:nvGraphicFramePr>
        <p:xfrm>
          <a:off x="6681853" y="4677175"/>
          <a:ext cx="5085603" cy="1820431"/>
        </p:xfrm>
        <a:graphic>
          <a:graphicData uri="http://schemas.openxmlformats.org/drawingml/2006/table">
            <a:tbl>
              <a:tblPr/>
              <a:tblGrid>
                <a:gridCol w="2664033">
                  <a:extLst>
                    <a:ext uri="{9D8B030D-6E8A-4147-A177-3AD203B41FA5}">
                      <a16:colId xmlns:a16="http://schemas.microsoft.com/office/drawing/2014/main" val="3389511177"/>
                    </a:ext>
                  </a:extLst>
                </a:gridCol>
                <a:gridCol w="2421570">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[0.11 * log10(1+ f) + 0.33]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0.19</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0.10</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0.33</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line graph&#10;&#10;AI-generated content may be incorrect.">
            <a:extLst>
              <a:ext uri="{FF2B5EF4-FFF2-40B4-BE49-F238E27FC236}">
                <a16:creationId xmlns:a16="http://schemas.microsoft.com/office/drawing/2014/main" id="{9345943B-56F6-7FEF-538B-D5D424664ED8}"/>
              </a:ext>
            </a:extLst>
          </p:cNvPr>
          <p:cNvPicPr>
            <a:picLocks noChangeAspect="1"/>
          </p:cNvPicPr>
          <p:nvPr/>
        </p:nvPicPr>
        <p:blipFill>
          <a:blip r:embed="rId3">
            <a:extLst>
              <a:ext uri="{28A0092B-C50C-407E-A947-70E740481C1C}">
                <a14:useLocalDpi xmlns:a14="http://schemas.microsoft.com/office/drawing/2010/main" val="0"/>
              </a:ext>
            </a:extLst>
          </a:blip>
          <a:srcRect l="4404" t="1876" r="9361"/>
          <a:stretch/>
        </p:blipFill>
        <p:spPr>
          <a:xfrm>
            <a:off x="430529" y="1537854"/>
            <a:ext cx="5665471" cy="5254120"/>
          </a:xfrm>
          <a:prstGeom prst="rect">
            <a:avLst/>
          </a:prstGeom>
        </p:spPr>
      </p:pic>
    </p:spTree>
    <p:extLst>
      <p:ext uri="{BB962C8B-B14F-4D97-AF65-F5344CB8AC3E}">
        <p14:creationId xmlns:p14="http://schemas.microsoft.com/office/powerpoint/2010/main" val="19318887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4CF7683-ABF4-01E0-65E6-91C001A48464}"/>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DAC1AC44-F077-56C3-E7CE-1D6C9F43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CD13A85-E278-F13D-290E-146817382125}"/>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Std of DS NLOS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F05EA35A-E09B-DAEA-AC1E-C9CCDB9D2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93212C7D-827F-2D03-9334-595CA0C27714}"/>
              </a:ext>
            </a:extLst>
          </p:cNvPr>
          <p:cNvSpPr txBox="1"/>
          <p:nvPr/>
        </p:nvSpPr>
        <p:spPr>
          <a:xfrm>
            <a:off x="7082617" y="1506321"/>
            <a:ext cx="4922570" cy="3139321"/>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endParaRPr kumimoji="1" lang="en-US" dirty="0">
              <a:solidFill>
                <a:schemeClr val="bg1">
                  <a:lumMod val="10000"/>
                </a:schemeClr>
              </a:solidFill>
              <a:latin typeface="+mn-ea"/>
            </a:endParaRPr>
          </a:p>
          <a:p>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ITU NLOS Mean DS is copied from Winner II. Winner 2 LOS Mean DS measurement is done @ 5.3 GHz (D1.1.2 V1.0 Winner II).</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b="1" dirty="0">
                <a:solidFill>
                  <a:schemeClr val="bg1">
                    <a:lumMod val="10000"/>
                  </a:schemeClr>
                </a:solidFill>
                <a:latin typeface="+mn-ea"/>
              </a:rPr>
              <a:t>Working Assumption from RAN1#120b is same as ITU value. </a:t>
            </a:r>
          </a:p>
        </p:txBody>
      </p:sp>
      <p:graphicFrame>
        <p:nvGraphicFramePr>
          <p:cNvPr id="7" name="Table 6">
            <a:extLst>
              <a:ext uri="{FF2B5EF4-FFF2-40B4-BE49-F238E27FC236}">
                <a16:creationId xmlns:a16="http://schemas.microsoft.com/office/drawing/2014/main" id="{932890AC-F744-7652-B683-767BEDB526A5}"/>
              </a:ext>
            </a:extLst>
          </p:cNvPr>
          <p:cNvGraphicFramePr>
            <a:graphicFrameLocks noGrp="1"/>
          </p:cNvGraphicFramePr>
          <p:nvPr>
            <p:extLst>
              <p:ext uri="{D42A27DB-BD31-4B8C-83A1-F6EECF244321}">
                <p14:modId xmlns:p14="http://schemas.microsoft.com/office/powerpoint/2010/main" val="3921970465"/>
              </p:ext>
            </p:extLst>
          </p:nvPr>
        </p:nvGraphicFramePr>
        <p:xfrm>
          <a:off x="7286965" y="4763660"/>
          <a:ext cx="4480492" cy="1820431"/>
        </p:xfrm>
        <a:graphic>
          <a:graphicData uri="http://schemas.openxmlformats.org/drawingml/2006/table">
            <a:tbl>
              <a:tblPr/>
              <a:tblGrid>
                <a:gridCol w="2664192">
                  <a:extLst>
                    <a:ext uri="{9D8B030D-6E8A-4147-A177-3AD203B41FA5}">
                      <a16:colId xmlns:a16="http://schemas.microsoft.com/office/drawing/2014/main" val="3389511177"/>
                    </a:ext>
                  </a:extLst>
                </a:gridCol>
                <a:gridCol w="1816300">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[0.33]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0.58</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12" name="Picture 11" descr="A graph with different colored lines&#10;&#10;AI-generated content may be incorrect.">
            <a:extLst>
              <a:ext uri="{FF2B5EF4-FFF2-40B4-BE49-F238E27FC236}">
                <a16:creationId xmlns:a16="http://schemas.microsoft.com/office/drawing/2014/main" id="{AEE08734-C1B7-9FFE-D798-09E7C9057396}"/>
              </a:ext>
            </a:extLst>
          </p:cNvPr>
          <p:cNvPicPr>
            <a:picLocks noChangeAspect="1"/>
          </p:cNvPicPr>
          <p:nvPr/>
        </p:nvPicPr>
        <p:blipFill>
          <a:blip r:embed="rId3">
            <a:extLst>
              <a:ext uri="{28A0092B-C50C-407E-A947-70E740481C1C}">
                <a14:useLocalDpi xmlns:a14="http://schemas.microsoft.com/office/drawing/2010/main" val="0"/>
              </a:ext>
            </a:extLst>
          </a:blip>
          <a:srcRect l="6123" t="2388" r="9247"/>
          <a:stretch/>
        </p:blipFill>
        <p:spPr>
          <a:xfrm>
            <a:off x="304800" y="1506321"/>
            <a:ext cx="6577780" cy="5224927"/>
          </a:xfrm>
          <a:prstGeom prst="rect">
            <a:avLst/>
          </a:prstGeom>
        </p:spPr>
      </p:pic>
    </p:spTree>
    <p:extLst>
      <p:ext uri="{BB962C8B-B14F-4D97-AF65-F5344CB8AC3E}">
        <p14:creationId xmlns:p14="http://schemas.microsoft.com/office/powerpoint/2010/main" val="42856875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5637918-EABD-8803-8087-E86D522185BE}"/>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F87C4CC9-9F79-6265-8B0A-13E076F2A9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E1176440-702B-1116-A8A0-3EC3C8DE59D8}"/>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Std of ASD NLOS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867BFE7B-BCF5-D5E4-E0FD-6790728331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pic>
        <p:nvPicPr>
          <p:cNvPr id="4" name="Picture 3" descr="A graph of different colored lines&#10;&#10;AI-generated content may be incorrect.">
            <a:extLst>
              <a:ext uri="{FF2B5EF4-FFF2-40B4-BE49-F238E27FC236}">
                <a16:creationId xmlns:a16="http://schemas.microsoft.com/office/drawing/2014/main" id="{032FFB6F-8AFF-2138-B495-C5FE1AFB712D}"/>
              </a:ext>
            </a:extLst>
          </p:cNvPr>
          <p:cNvPicPr>
            <a:picLocks noChangeAspect="1"/>
          </p:cNvPicPr>
          <p:nvPr/>
        </p:nvPicPr>
        <p:blipFill>
          <a:blip r:embed="rId3">
            <a:extLst>
              <a:ext uri="{28A0092B-C50C-407E-A947-70E740481C1C}">
                <a14:useLocalDpi xmlns:a14="http://schemas.microsoft.com/office/drawing/2010/main" val="0"/>
              </a:ext>
            </a:extLst>
          </a:blip>
          <a:srcRect l="3400" t="2028" r="8952"/>
          <a:stretch/>
        </p:blipFill>
        <p:spPr>
          <a:xfrm>
            <a:off x="3173137" y="1485160"/>
            <a:ext cx="5845726" cy="5308832"/>
          </a:xfrm>
          <a:prstGeom prst="rect">
            <a:avLst/>
          </a:prstGeom>
        </p:spPr>
      </p:pic>
      <p:sp>
        <p:nvSpPr>
          <p:cNvPr id="3" name="TextBox 2">
            <a:extLst>
              <a:ext uri="{FF2B5EF4-FFF2-40B4-BE49-F238E27FC236}">
                <a16:creationId xmlns:a16="http://schemas.microsoft.com/office/drawing/2014/main" id="{688EA196-2DB1-4CB4-7543-FDC9E21D0E3D}"/>
              </a:ext>
            </a:extLst>
          </p:cNvPr>
          <p:cNvSpPr txBox="1"/>
          <p:nvPr/>
        </p:nvSpPr>
        <p:spPr>
          <a:xfrm>
            <a:off x="6758686" y="4329913"/>
            <a:ext cx="2076994" cy="307777"/>
          </a:xfrm>
          <a:prstGeom prst="rect">
            <a:avLst/>
          </a:prstGeom>
          <a:noFill/>
        </p:spPr>
        <p:txBody>
          <a:bodyPr wrap="square" rtlCol="0">
            <a:spAutoFit/>
          </a:bodyPr>
          <a:lstStyle/>
          <a:p>
            <a:r>
              <a:rPr lang="en-US" sz="1400" dirty="0">
                <a:solidFill>
                  <a:schemeClr val="tx1">
                    <a:lumMod val="50000"/>
                  </a:schemeClr>
                </a:solidFill>
                <a:latin typeface="+mn-ea"/>
              </a:rPr>
              <a:t>x: All data from Rel19/14</a:t>
            </a:r>
            <a:endParaRPr kumimoji="1" lang="en-US" sz="1400" dirty="0">
              <a:solidFill>
                <a:schemeClr val="tx1">
                  <a:lumMod val="50000"/>
                </a:schemeClr>
              </a:solidFill>
              <a:latin typeface="+mn-ea"/>
            </a:endParaRPr>
          </a:p>
        </p:txBody>
      </p:sp>
    </p:spTree>
    <p:extLst>
      <p:ext uri="{BB962C8B-B14F-4D97-AF65-F5344CB8AC3E}">
        <p14:creationId xmlns:p14="http://schemas.microsoft.com/office/powerpoint/2010/main" val="37972604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3E4A8B7-3B76-DB53-1305-A80B129A86EC}"/>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CA0E92F-1B0D-3713-A0A5-DC6EB108A4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9122F72D-C710-BE43-10F1-266855354E93}"/>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Std of ASD NLOS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87AA02D0-701A-C20F-B165-4795F52B65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graphicFrame>
        <p:nvGraphicFramePr>
          <p:cNvPr id="3" name="Table 2">
            <a:extLst>
              <a:ext uri="{FF2B5EF4-FFF2-40B4-BE49-F238E27FC236}">
                <a16:creationId xmlns:a16="http://schemas.microsoft.com/office/drawing/2014/main" id="{120777FE-B9E9-DD8A-C813-556B8A6CE5B4}"/>
              </a:ext>
            </a:extLst>
          </p:cNvPr>
          <p:cNvGraphicFramePr>
            <a:graphicFrameLocks noGrp="1"/>
          </p:cNvGraphicFramePr>
          <p:nvPr/>
        </p:nvGraphicFramePr>
        <p:xfrm>
          <a:off x="1353312" y="1575295"/>
          <a:ext cx="9343089" cy="4532870"/>
        </p:xfrm>
        <a:graphic>
          <a:graphicData uri="http://schemas.openxmlformats.org/drawingml/2006/table">
            <a:tbl>
              <a:tblPr/>
              <a:tblGrid>
                <a:gridCol w="2654599">
                  <a:extLst>
                    <a:ext uri="{9D8B030D-6E8A-4147-A177-3AD203B41FA5}">
                      <a16:colId xmlns:a16="http://schemas.microsoft.com/office/drawing/2014/main" val="590628114"/>
                    </a:ext>
                  </a:extLst>
                </a:gridCol>
                <a:gridCol w="2412995">
                  <a:extLst>
                    <a:ext uri="{9D8B030D-6E8A-4147-A177-3AD203B41FA5}">
                      <a16:colId xmlns:a16="http://schemas.microsoft.com/office/drawing/2014/main" val="2322062839"/>
                    </a:ext>
                  </a:extLst>
                </a:gridCol>
                <a:gridCol w="2037339">
                  <a:extLst>
                    <a:ext uri="{9D8B030D-6E8A-4147-A177-3AD203B41FA5}">
                      <a16:colId xmlns:a16="http://schemas.microsoft.com/office/drawing/2014/main" val="3025167303"/>
                    </a:ext>
                  </a:extLst>
                </a:gridCol>
                <a:gridCol w="2238156">
                  <a:extLst>
                    <a:ext uri="{9D8B030D-6E8A-4147-A177-3AD203B41FA5}">
                      <a16:colId xmlns:a16="http://schemas.microsoft.com/office/drawing/2014/main" val="4036347862"/>
                    </a:ext>
                  </a:extLst>
                </a:gridCol>
              </a:tblGrid>
              <a:tr h="439110">
                <a:tc>
                  <a:txBody>
                    <a:bodyPr/>
                    <a:lstStyle/>
                    <a:p>
                      <a:pPr algn="ctr" fontAlgn="ctr"/>
                      <a:r>
                        <a:rPr lang="en-US" sz="1800" b="1" i="0" u="none" strike="noStrike" dirty="0">
                          <a:solidFill>
                            <a:srgbClr val="000000"/>
                          </a:solidFill>
                          <a:effectLst/>
                          <a:latin typeface="+mn-ea"/>
                          <a:ea typeface="+mn-ea"/>
                        </a:rPr>
                        <a:t>RMSE</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p>
                      <a:pPr algn="ctr" fontAlgn="ctr"/>
                      <a:r>
                        <a:rPr lang="en-US" sz="1800" b="1" i="0" u="none" strike="noStrike" dirty="0">
                          <a:solidFill>
                            <a:srgbClr val="000000"/>
                          </a:solidFill>
                          <a:effectLst/>
                          <a:latin typeface="+mn-ea"/>
                          <a:ea typeface="+mn-ea"/>
                        </a:rPr>
                        <a:t>(Rel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6-24 GHz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(Rel 19 + Rel 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 </a:t>
                      </a:r>
                    </a:p>
                    <a:p>
                      <a:pPr algn="ctr" fontAlgn="ctr"/>
                      <a:r>
                        <a:rPr lang="en-US" sz="1800" b="1" i="0" u="none" strike="noStrike" dirty="0">
                          <a:solidFill>
                            <a:srgbClr val="000000"/>
                          </a:solidFill>
                          <a:effectLst/>
                          <a:latin typeface="+mn-ea"/>
                          <a:ea typeface="+mn-ea"/>
                        </a:rPr>
                        <a:t>(Rel 14 + 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0841966"/>
                  </a:ext>
                </a:extLst>
              </a:tr>
              <a:tr h="533486">
                <a:tc>
                  <a:txBody>
                    <a:bodyPr/>
                    <a:lstStyle/>
                    <a:p>
                      <a:pPr algn="ctr" fontAlgn="ctr"/>
                      <a:r>
                        <a:rPr lang="en-US" sz="1800" b="0" i="0" u="none" strike="noStrike" dirty="0">
                          <a:solidFill>
                            <a:srgbClr val="000000"/>
                          </a:solidFill>
                          <a:effectLst/>
                          <a:latin typeface="+mn-ea"/>
                          <a:ea typeface="+mn-ea"/>
                        </a:rPr>
                        <a:t>Existing 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[0.11 * log10(1+ f) + 0.33]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9050674"/>
                  </a:ext>
                </a:extLst>
              </a:tr>
              <a:tr h="758249">
                <a:tc>
                  <a:txBody>
                    <a:bodyPr/>
                    <a:lstStyle/>
                    <a:p>
                      <a:pPr algn="ctr" fontAlgn="ctr"/>
                      <a:r>
                        <a:rPr lang="en-US" sz="1800" b="0" i="0" u="none" strike="noStrike" dirty="0">
                          <a:solidFill>
                            <a:srgbClr val="000000"/>
                          </a:solidFill>
                          <a:effectLst/>
                          <a:latin typeface="+mn-ea"/>
                          <a:ea typeface="+mn-ea"/>
                        </a:rPr>
                        <a:t>Fitted Line </a:t>
                      </a:r>
                    </a:p>
                    <a:p>
                      <a:pPr algn="ctr" fontAlgn="ctr"/>
                      <a:r>
                        <a:rPr lang="en-US" sz="1800" b="0" i="0" u="none" strike="noStrike" dirty="0">
                          <a:solidFill>
                            <a:srgbClr val="000000"/>
                          </a:solidFill>
                          <a:effectLst/>
                          <a:latin typeface="+mn-ea"/>
                          <a:ea typeface="+mn-ea"/>
                        </a:rPr>
                        <a:t>(6-24 GHz: Rel 19)</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-1.08 </a:t>
                      </a:r>
                      <a:r>
                        <a:rPr lang="en-US" sz="1800" b="0" i="0" u="none" strike="noStrike" dirty="0">
                          <a:solidFill>
                            <a:srgbClr val="000000"/>
                          </a:solidFill>
                          <a:effectLst/>
                          <a:latin typeface="+mn-ea"/>
                          <a:ea typeface="+mn-ea"/>
                        </a:rPr>
                        <a:t>* log10(1+ f) + </a:t>
                      </a:r>
                      <a:r>
                        <a:rPr lang="en-US" sz="1800" b="0" i="0" u="none" strike="noStrike" dirty="0">
                          <a:solidFill>
                            <a:srgbClr val="FF0000"/>
                          </a:solidFill>
                          <a:effectLst/>
                          <a:latin typeface="+mn-ea"/>
                          <a:ea typeface="+mn-ea"/>
                        </a:rPr>
                        <a:t>1.48</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0.29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0.55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9450075"/>
                  </a:ext>
                </a:extLst>
              </a:tr>
              <a:tr h="6163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(6-24 GHz: Rel 19 + Rel 14)</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0.04</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0.38</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0.23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2030427"/>
                  </a:ext>
                </a:extLst>
              </a:tr>
              <a:tr h="7279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OLS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0.10</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0.33</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520429"/>
                  </a:ext>
                </a:extLst>
              </a:tr>
              <a:tr h="93243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WLS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0.10</a:t>
                      </a:r>
                      <a:r>
                        <a:rPr lang="en-US" sz="1800" b="0" i="0" u="none" strike="noStrike" dirty="0">
                          <a:solidFill>
                            <a:srgbClr val="000000"/>
                          </a:solidFill>
                          <a:effectLst/>
                          <a:latin typeface="+mn-ea"/>
                          <a:ea typeface="+mn-ea"/>
                        </a:rPr>
                        <a:t> * log10(1+ f) + </a:t>
                      </a:r>
                      <a:r>
                        <a:rPr lang="en-US" sz="1800" b="0" i="0" u="none" strike="noStrike" dirty="0">
                          <a:solidFill>
                            <a:srgbClr val="FF0000"/>
                          </a:solidFill>
                          <a:effectLst/>
                          <a:latin typeface="+mn-ea"/>
                          <a:ea typeface="+mn-ea"/>
                        </a:rPr>
                        <a:t>0.33</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0.19 (OLS)/</a:t>
                      </a:r>
                    </a:p>
                    <a:p>
                      <a:pPr algn="ctr" fontAlgn="ctr"/>
                      <a:r>
                        <a:rPr lang="en-US" sz="1800" b="0" i="0" u="none" strike="noStrike" dirty="0">
                          <a:solidFill>
                            <a:srgbClr val="000000"/>
                          </a:solidFill>
                          <a:effectLst/>
                          <a:latin typeface="+mn-ea"/>
                          <a:ea typeface="+mn-ea"/>
                        </a:rPr>
                        <a:t>0.03 (WLS)</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52105853"/>
                  </a:ext>
                </a:extLst>
              </a:tr>
            </a:tbl>
          </a:graphicData>
        </a:graphic>
      </p:graphicFrame>
      <p:sp>
        <p:nvSpPr>
          <p:cNvPr id="4" name="TextBox 3">
            <a:extLst>
              <a:ext uri="{FF2B5EF4-FFF2-40B4-BE49-F238E27FC236}">
                <a16:creationId xmlns:a16="http://schemas.microsoft.com/office/drawing/2014/main" id="{82DD2E4E-52E3-11F6-FB7D-027218B648D1}"/>
              </a:ext>
            </a:extLst>
          </p:cNvPr>
          <p:cNvSpPr txBox="1"/>
          <p:nvPr/>
        </p:nvSpPr>
        <p:spPr>
          <a:xfrm>
            <a:off x="1316736" y="6135597"/>
            <a:ext cx="2878370" cy="646331"/>
          </a:xfrm>
          <a:prstGeom prst="rect">
            <a:avLst/>
          </a:prstGeom>
          <a:noFill/>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rPr>
              <a:t>OLS: Ordinary Least Square</a:t>
            </a:r>
          </a:p>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cs typeface="+mn-cs"/>
              </a:rPr>
              <a:t>WLS: Weighted Least Square</a:t>
            </a:r>
            <a:endPar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endParaRPr>
          </a:p>
        </p:txBody>
      </p:sp>
    </p:spTree>
    <p:extLst>
      <p:ext uri="{BB962C8B-B14F-4D97-AF65-F5344CB8AC3E}">
        <p14:creationId xmlns:p14="http://schemas.microsoft.com/office/powerpoint/2010/main" val="22845668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1E8DC62-6EE5-689F-9A11-F8D85DADBBC1}"/>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E572AF26-DA09-E7B4-7587-D04E431580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594B7289-1FE3-F431-8BAB-6832798CBD59}"/>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ZSA LOS – Rel 14 Data Only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BC29F64E-701D-FA19-E5C8-564139853E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9" name="TextBox 8">
            <a:extLst>
              <a:ext uri="{FF2B5EF4-FFF2-40B4-BE49-F238E27FC236}">
                <a16:creationId xmlns:a16="http://schemas.microsoft.com/office/drawing/2014/main" id="{325DC02F-F853-DFAD-5D09-4F829175259A}"/>
              </a:ext>
            </a:extLst>
          </p:cNvPr>
          <p:cNvSpPr txBox="1"/>
          <p:nvPr/>
        </p:nvSpPr>
        <p:spPr>
          <a:xfrm>
            <a:off x="6317501" y="1493039"/>
            <a:ext cx="5664292" cy="313932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TR 38.901 combined both ray tracing and measurement data for final curve fitting.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Freq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9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#Data points: 28</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0000CC"/>
                </a:solidFill>
                <a:effectLst/>
                <a:uLnTx/>
                <a:uFillTx/>
                <a:latin typeface="源ノ角ゴシック JP Normal"/>
                <a:cs typeface="+mn-cs"/>
              </a:rPr>
              <a:t>Existing TR 38.901 fits the Rel-14 data perfectly</a:t>
            </a: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p:txBody>
      </p:sp>
      <p:pic>
        <p:nvPicPr>
          <p:cNvPr id="7" name="Picture 6">
            <a:extLst>
              <a:ext uri="{FF2B5EF4-FFF2-40B4-BE49-F238E27FC236}">
                <a16:creationId xmlns:a16="http://schemas.microsoft.com/office/drawing/2014/main" id="{EEBB6939-59BD-CFCC-20DA-F782A051EF16}"/>
              </a:ext>
            </a:extLst>
          </p:cNvPr>
          <p:cNvPicPr>
            <a:picLocks noChangeAspect="1"/>
          </p:cNvPicPr>
          <p:nvPr/>
        </p:nvPicPr>
        <p:blipFill>
          <a:blip r:embed="rId3">
            <a:extLst>
              <a:ext uri="{28A0092B-C50C-407E-A947-70E740481C1C}">
                <a14:useLocalDpi xmlns:a14="http://schemas.microsoft.com/office/drawing/2010/main" val="0"/>
              </a:ext>
            </a:extLst>
          </a:blip>
          <a:srcRect l="4451" t="2074" r="9544"/>
          <a:stretch/>
        </p:blipFill>
        <p:spPr>
          <a:xfrm>
            <a:off x="556532" y="1493039"/>
            <a:ext cx="5337969" cy="5151589"/>
          </a:xfrm>
          <a:prstGeom prst="rect">
            <a:avLst/>
          </a:prstGeom>
        </p:spPr>
      </p:pic>
    </p:spTree>
    <p:extLst>
      <p:ext uri="{BB962C8B-B14F-4D97-AF65-F5344CB8AC3E}">
        <p14:creationId xmlns:p14="http://schemas.microsoft.com/office/powerpoint/2010/main" val="2686022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5E8EB63-BBFB-BFEA-0F6E-575F81D859B5}"/>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06952CA3-0326-C26F-877F-782CE43319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EE79C784-5107-167F-85DD-BA53AD97E446}"/>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ZSA LOS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00849DCD-40C4-0D87-CF04-A5F231FA72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A4E9A5DD-2AD2-1C60-1FDC-5735F94A3C56}"/>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10 data points</a:t>
            </a:r>
          </a:p>
        </p:txBody>
      </p:sp>
      <p:graphicFrame>
        <p:nvGraphicFramePr>
          <p:cNvPr id="7" name="Table 6">
            <a:extLst>
              <a:ext uri="{FF2B5EF4-FFF2-40B4-BE49-F238E27FC236}">
                <a16:creationId xmlns:a16="http://schemas.microsoft.com/office/drawing/2014/main" id="{8A6F8C11-8F1C-BC62-BA68-46D6514D9E29}"/>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[-0.10 * log10(1+f) + 0.73]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0.46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-0.88 </a:t>
                      </a:r>
                      <a:r>
                        <a:rPr lang="en-US" sz="1800" b="0" i="0" u="none" strike="noStrike" dirty="0">
                          <a:solidFill>
                            <a:srgbClr val="000000"/>
                          </a:solidFill>
                          <a:effectLst/>
                          <a:latin typeface="+mn-ea"/>
                          <a:ea typeface="+mn-ea"/>
                        </a:rPr>
                        <a:t>* log10(1+f) + </a:t>
                      </a:r>
                      <a:r>
                        <a:rPr lang="en-US" sz="1800" b="0" i="0" u="none" strike="noStrike" dirty="0">
                          <a:solidFill>
                            <a:srgbClr val="FF0000"/>
                          </a:solidFill>
                          <a:effectLst/>
                          <a:latin typeface="+mn-ea"/>
                          <a:ea typeface="+mn-ea"/>
                        </a:rPr>
                        <a:t>1.99</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a:extLst>
              <a:ext uri="{FF2B5EF4-FFF2-40B4-BE49-F238E27FC236}">
                <a16:creationId xmlns:a16="http://schemas.microsoft.com/office/drawing/2014/main" id="{AC7ECE46-6EB2-E922-7317-E88A22DED886}"/>
              </a:ext>
            </a:extLst>
          </p:cNvPr>
          <p:cNvPicPr>
            <a:picLocks noChangeAspect="1"/>
          </p:cNvPicPr>
          <p:nvPr/>
        </p:nvPicPr>
        <p:blipFill>
          <a:blip r:embed="rId3">
            <a:extLst>
              <a:ext uri="{28A0092B-C50C-407E-A947-70E740481C1C}">
                <a14:useLocalDpi xmlns:a14="http://schemas.microsoft.com/office/drawing/2010/main" val="0"/>
              </a:ext>
            </a:extLst>
          </a:blip>
          <a:srcRect l="4727" r="7775"/>
          <a:stretch/>
        </p:blipFill>
        <p:spPr>
          <a:xfrm>
            <a:off x="406741" y="1534998"/>
            <a:ext cx="6235797" cy="5203112"/>
          </a:xfrm>
          <a:prstGeom prst="rect">
            <a:avLst/>
          </a:prstGeom>
        </p:spPr>
      </p:pic>
    </p:spTree>
    <p:extLst>
      <p:ext uri="{BB962C8B-B14F-4D97-AF65-F5344CB8AC3E}">
        <p14:creationId xmlns:p14="http://schemas.microsoft.com/office/powerpoint/2010/main" val="18998277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255B02A-B1AC-0934-2696-A95B1AF57EFD}"/>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60AD3C1-9444-4369-F6E2-A1CE5C02E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825F549B-83B3-6148-5758-F46A90DA303E}"/>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ZSA LOS – Rel 14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DE6064DE-4B84-2450-B9FD-2C79A5A8C1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2B752D17-C60A-33A4-D1C5-9F7225286B6F}"/>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19 data points</a:t>
            </a:r>
          </a:p>
        </p:txBody>
      </p:sp>
      <p:graphicFrame>
        <p:nvGraphicFramePr>
          <p:cNvPr id="7" name="Table 6">
            <a:extLst>
              <a:ext uri="{FF2B5EF4-FFF2-40B4-BE49-F238E27FC236}">
                <a16:creationId xmlns:a16="http://schemas.microsoft.com/office/drawing/2014/main" id="{5071FC71-ABFE-98FB-6708-DA051B8682F8}"/>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[-0.10 * log10(1+f) + 0.73]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-1.10</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2.05</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0.27</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44C724BD-FEBE-C433-8F94-98761CCD49EA}"/>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4" name="Picture 3">
            <a:extLst>
              <a:ext uri="{FF2B5EF4-FFF2-40B4-BE49-F238E27FC236}">
                <a16:creationId xmlns:a16="http://schemas.microsoft.com/office/drawing/2014/main" id="{65F66365-EF03-99EB-53F8-B5583AA9AF78}"/>
              </a:ext>
            </a:extLst>
          </p:cNvPr>
          <p:cNvPicPr>
            <a:picLocks noChangeAspect="1"/>
          </p:cNvPicPr>
          <p:nvPr/>
        </p:nvPicPr>
        <p:blipFill>
          <a:blip r:embed="rId3">
            <a:extLst>
              <a:ext uri="{28A0092B-C50C-407E-A947-70E740481C1C}">
                <a14:useLocalDpi xmlns:a14="http://schemas.microsoft.com/office/drawing/2010/main" val="0"/>
              </a:ext>
            </a:extLst>
          </a:blip>
          <a:srcRect l="3832" r="7055"/>
          <a:stretch/>
        </p:blipFill>
        <p:spPr>
          <a:xfrm>
            <a:off x="277637" y="1580443"/>
            <a:ext cx="6419690" cy="5018358"/>
          </a:xfrm>
          <a:prstGeom prst="rect">
            <a:avLst/>
          </a:prstGeom>
        </p:spPr>
      </p:pic>
    </p:spTree>
    <p:extLst>
      <p:ext uri="{BB962C8B-B14F-4D97-AF65-F5344CB8AC3E}">
        <p14:creationId xmlns:p14="http://schemas.microsoft.com/office/powerpoint/2010/main" val="8091923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41E6196-6398-38AF-0825-748FA3C42D65}"/>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54B01BFD-33AA-7959-208E-1C86229652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F2FCBA07-2B03-094B-ABAE-CDE2C9CF9451}"/>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ZSA 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A76AF07E-75A2-307C-29C5-3136BE10D5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29BA7A89-BF0A-6711-D195-65B740695925}"/>
              </a:ext>
            </a:extLst>
          </p:cNvPr>
          <p:cNvSpPr txBox="1"/>
          <p:nvPr/>
        </p:nvSpPr>
        <p:spPr>
          <a:xfrm>
            <a:off x="6826998" y="1574430"/>
            <a:ext cx="5085603" cy="23083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OLS: All points have equal weight.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19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+ 10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Uneven data distribution exists. More data points in 6-24 GHz frequency range.</a:t>
            </a:r>
          </a:p>
        </p:txBody>
      </p:sp>
      <p:graphicFrame>
        <p:nvGraphicFramePr>
          <p:cNvPr id="7" name="Table 6">
            <a:extLst>
              <a:ext uri="{FF2B5EF4-FFF2-40B4-BE49-F238E27FC236}">
                <a16:creationId xmlns:a16="http://schemas.microsoft.com/office/drawing/2014/main" id="{E3EE9184-BCE5-3826-DE9B-204A026B0270}"/>
              </a:ext>
            </a:extLst>
          </p:cNvPr>
          <p:cNvGraphicFramePr>
            <a:graphicFrameLocks noGrp="1"/>
          </p:cNvGraphicFramePr>
          <p:nvPr/>
        </p:nvGraphicFramePr>
        <p:xfrm>
          <a:off x="6826998" y="4373354"/>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[-0.10 * log10(1+f) + 0.73]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-0.18</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0.94</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10" name="Picture 9">
            <a:extLst>
              <a:ext uri="{FF2B5EF4-FFF2-40B4-BE49-F238E27FC236}">
                <a16:creationId xmlns:a16="http://schemas.microsoft.com/office/drawing/2014/main" id="{11C113C2-593C-ADB6-38FB-E709B50E7AAB}"/>
              </a:ext>
            </a:extLst>
          </p:cNvPr>
          <p:cNvPicPr>
            <a:picLocks noChangeAspect="1"/>
          </p:cNvPicPr>
          <p:nvPr/>
        </p:nvPicPr>
        <p:blipFill>
          <a:blip r:embed="rId3">
            <a:extLst>
              <a:ext uri="{28A0092B-C50C-407E-A947-70E740481C1C}">
                <a14:useLocalDpi xmlns:a14="http://schemas.microsoft.com/office/drawing/2010/main" val="0"/>
              </a:ext>
            </a:extLst>
          </a:blip>
          <a:srcRect l="3987" r="9468"/>
          <a:stretch/>
        </p:blipFill>
        <p:spPr>
          <a:xfrm>
            <a:off x="279399" y="1511370"/>
            <a:ext cx="6303625" cy="5137113"/>
          </a:xfrm>
          <a:prstGeom prst="rect">
            <a:avLst/>
          </a:prstGeom>
        </p:spPr>
      </p:pic>
    </p:spTree>
    <p:extLst>
      <p:ext uri="{BB962C8B-B14F-4D97-AF65-F5344CB8AC3E}">
        <p14:creationId xmlns:p14="http://schemas.microsoft.com/office/powerpoint/2010/main" val="2942152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8E2D895-8B6D-532A-3C68-25B1875B5CC6}"/>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A53A6909-3492-4EB8-FB07-789881CE1D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D79BDD13-5E23-1D06-00C7-704FB0C53740}"/>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ZSA 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DA98D1C1-EDBD-6269-3F42-641C3108D6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A35BCE09-3E6B-BBD9-26DB-76FAA798D4C8}"/>
              </a:ext>
            </a:extLst>
          </p:cNvPr>
          <p:cNvSpPr txBox="1"/>
          <p:nvPr/>
        </p:nvSpPr>
        <p:spPr>
          <a:xfrm>
            <a:off x="6681854" y="1537854"/>
            <a:ext cx="5085603" cy="313932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WLS: Data is divided in 3 groups: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19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+ 10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Assigned weights to each group. If a group has fewer data points, it receives higher weight. All points within a group have same weight.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Sum of weights for all groups is equal to 1</a:t>
            </a:r>
            <a:r>
              <a:rPr kumimoji="1" lang="en-US" sz="1800" b="1" i="0" u="none" strike="noStrike" kern="1200" cap="none" spc="0" normalizeH="0" baseline="0" noProof="0" dirty="0">
                <a:ln>
                  <a:noFill/>
                </a:ln>
                <a:solidFill>
                  <a:srgbClr val="FBFAF1">
                    <a:lumMod val="10000"/>
                  </a:srgbClr>
                </a:solidFill>
                <a:effectLst/>
                <a:uLnTx/>
                <a:uFillTx/>
                <a:latin typeface="源ノ角ゴシック JP Normal"/>
                <a:cs typeface="+mn-cs"/>
              </a:rPr>
              <a:t>.</a:t>
            </a: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p:txBody>
      </p:sp>
      <p:graphicFrame>
        <p:nvGraphicFramePr>
          <p:cNvPr id="7" name="Table 6">
            <a:extLst>
              <a:ext uri="{FF2B5EF4-FFF2-40B4-BE49-F238E27FC236}">
                <a16:creationId xmlns:a16="http://schemas.microsoft.com/office/drawing/2014/main" id="{09342FB1-D6DC-7D11-4A42-C4DC09566264}"/>
              </a:ext>
            </a:extLst>
          </p:cNvPr>
          <p:cNvGraphicFramePr>
            <a:graphicFrameLocks noGrp="1"/>
          </p:cNvGraphicFramePr>
          <p:nvPr/>
        </p:nvGraphicFramePr>
        <p:xfrm>
          <a:off x="6681853" y="4826726"/>
          <a:ext cx="5085603" cy="1820431"/>
        </p:xfrm>
        <a:graphic>
          <a:graphicData uri="http://schemas.openxmlformats.org/drawingml/2006/table">
            <a:tbl>
              <a:tblPr/>
              <a:tblGrid>
                <a:gridCol w="2664033">
                  <a:extLst>
                    <a:ext uri="{9D8B030D-6E8A-4147-A177-3AD203B41FA5}">
                      <a16:colId xmlns:a16="http://schemas.microsoft.com/office/drawing/2014/main" val="3389511177"/>
                    </a:ext>
                  </a:extLst>
                </a:gridCol>
                <a:gridCol w="2421570">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[-0.10 * log10(1+f) + 0.73]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-0.11</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0.81</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10" name="Picture 9">
            <a:extLst>
              <a:ext uri="{FF2B5EF4-FFF2-40B4-BE49-F238E27FC236}">
                <a16:creationId xmlns:a16="http://schemas.microsoft.com/office/drawing/2014/main" id="{D71F8D9C-B320-04DC-02BC-DCF17EC52985}"/>
              </a:ext>
            </a:extLst>
          </p:cNvPr>
          <p:cNvPicPr>
            <a:picLocks noChangeAspect="1"/>
          </p:cNvPicPr>
          <p:nvPr/>
        </p:nvPicPr>
        <p:blipFill>
          <a:blip r:embed="rId3">
            <a:extLst>
              <a:ext uri="{28A0092B-C50C-407E-A947-70E740481C1C}">
                <a14:useLocalDpi xmlns:a14="http://schemas.microsoft.com/office/drawing/2010/main" val="0"/>
              </a:ext>
            </a:extLst>
          </a:blip>
          <a:srcRect l="4383" r="9607"/>
          <a:stretch/>
        </p:blipFill>
        <p:spPr>
          <a:xfrm>
            <a:off x="127351" y="1503857"/>
            <a:ext cx="6420594" cy="5143300"/>
          </a:xfrm>
          <a:prstGeom prst="rect">
            <a:avLst/>
          </a:prstGeom>
        </p:spPr>
      </p:pic>
    </p:spTree>
    <p:extLst>
      <p:ext uri="{BB962C8B-B14F-4D97-AF65-F5344CB8AC3E}">
        <p14:creationId xmlns:p14="http://schemas.microsoft.com/office/powerpoint/2010/main" val="39288006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3493F5B-3947-276C-8409-84AC59CF9A86}"/>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0514C1D4-0E28-5B43-4681-D05D1CA50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8DFF5038-FD5F-2EF9-DF4B-2522246F43F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Mean of ZSA 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650F2BEF-E981-E749-17FF-089DE571C3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pic>
        <p:nvPicPr>
          <p:cNvPr id="7" name="Picture 6">
            <a:extLst>
              <a:ext uri="{FF2B5EF4-FFF2-40B4-BE49-F238E27FC236}">
                <a16:creationId xmlns:a16="http://schemas.microsoft.com/office/drawing/2014/main" id="{BB2E2E68-1BF1-1DB9-2561-194225BD1A81}"/>
              </a:ext>
            </a:extLst>
          </p:cNvPr>
          <p:cNvPicPr>
            <a:picLocks noChangeAspect="1"/>
          </p:cNvPicPr>
          <p:nvPr/>
        </p:nvPicPr>
        <p:blipFill>
          <a:blip r:embed="rId3">
            <a:extLst>
              <a:ext uri="{28A0092B-C50C-407E-A947-70E740481C1C}">
                <a14:useLocalDpi xmlns:a14="http://schemas.microsoft.com/office/drawing/2010/main" val="0"/>
              </a:ext>
            </a:extLst>
          </a:blip>
          <a:srcRect l="3023" r="8538"/>
          <a:stretch/>
        </p:blipFill>
        <p:spPr>
          <a:xfrm>
            <a:off x="2890344" y="1531613"/>
            <a:ext cx="6411311" cy="5205458"/>
          </a:xfrm>
          <a:prstGeom prst="rect">
            <a:avLst/>
          </a:prstGeom>
        </p:spPr>
      </p:pic>
      <p:sp>
        <p:nvSpPr>
          <p:cNvPr id="3" name="TextBox 2">
            <a:extLst>
              <a:ext uri="{FF2B5EF4-FFF2-40B4-BE49-F238E27FC236}">
                <a16:creationId xmlns:a16="http://schemas.microsoft.com/office/drawing/2014/main" id="{D6420661-BC04-AD43-63F1-02BD2D2B8550}"/>
              </a:ext>
            </a:extLst>
          </p:cNvPr>
          <p:cNvSpPr txBox="1"/>
          <p:nvPr/>
        </p:nvSpPr>
        <p:spPr>
          <a:xfrm>
            <a:off x="7305223" y="3562658"/>
            <a:ext cx="2076994" cy="307777"/>
          </a:xfrm>
          <a:prstGeom prst="rect">
            <a:avLst/>
          </a:prstGeom>
          <a:noFill/>
        </p:spPr>
        <p:txBody>
          <a:bodyPr wrap="square" rtlCol="0">
            <a:spAutoFit/>
          </a:bodyPr>
          <a:lstStyle/>
          <a:p>
            <a:r>
              <a:rPr lang="en-US" sz="1400" dirty="0">
                <a:solidFill>
                  <a:schemeClr val="tx1">
                    <a:lumMod val="50000"/>
                  </a:schemeClr>
                </a:solidFill>
                <a:latin typeface="+mn-ea"/>
              </a:rPr>
              <a:t>x: All data from Rel19/14</a:t>
            </a:r>
            <a:endParaRPr kumimoji="1" lang="en-US" sz="1400" dirty="0">
              <a:solidFill>
                <a:schemeClr val="tx1">
                  <a:lumMod val="50000"/>
                </a:schemeClr>
              </a:solidFill>
              <a:latin typeface="+mn-ea"/>
            </a:endParaRPr>
          </a:p>
        </p:txBody>
      </p:sp>
    </p:spTree>
    <p:extLst>
      <p:ext uri="{BB962C8B-B14F-4D97-AF65-F5344CB8AC3E}">
        <p14:creationId xmlns:p14="http://schemas.microsoft.com/office/powerpoint/2010/main" val="37173188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5465B67-F6EA-830F-ED9B-50F666FFB5DD}"/>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BA297BF3-FCD0-C68E-E10F-C6245F414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E4B493CE-DAAE-DD40-5E1A-1785498EF182}"/>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Mean of ZSA 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6EF09386-7F6B-C4F3-2048-87F8E1F696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graphicFrame>
        <p:nvGraphicFramePr>
          <p:cNvPr id="3" name="Table 2">
            <a:extLst>
              <a:ext uri="{FF2B5EF4-FFF2-40B4-BE49-F238E27FC236}">
                <a16:creationId xmlns:a16="http://schemas.microsoft.com/office/drawing/2014/main" id="{77B50656-1851-87DD-2ECB-9BB196457491}"/>
              </a:ext>
            </a:extLst>
          </p:cNvPr>
          <p:cNvGraphicFramePr>
            <a:graphicFrameLocks noGrp="1"/>
          </p:cNvGraphicFramePr>
          <p:nvPr/>
        </p:nvGraphicFramePr>
        <p:xfrm>
          <a:off x="1353312" y="1575295"/>
          <a:ext cx="9343089" cy="4532870"/>
        </p:xfrm>
        <a:graphic>
          <a:graphicData uri="http://schemas.openxmlformats.org/drawingml/2006/table">
            <a:tbl>
              <a:tblPr/>
              <a:tblGrid>
                <a:gridCol w="2654599">
                  <a:extLst>
                    <a:ext uri="{9D8B030D-6E8A-4147-A177-3AD203B41FA5}">
                      <a16:colId xmlns:a16="http://schemas.microsoft.com/office/drawing/2014/main" val="590628114"/>
                    </a:ext>
                  </a:extLst>
                </a:gridCol>
                <a:gridCol w="2412995">
                  <a:extLst>
                    <a:ext uri="{9D8B030D-6E8A-4147-A177-3AD203B41FA5}">
                      <a16:colId xmlns:a16="http://schemas.microsoft.com/office/drawing/2014/main" val="2322062839"/>
                    </a:ext>
                  </a:extLst>
                </a:gridCol>
                <a:gridCol w="2037339">
                  <a:extLst>
                    <a:ext uri="{9D8B030D-6E8A-4147-A177-3AD203B41FA5}">
                      <a16:colId xmlns:a16="http://schemas.microsoft.com/office/drawing/2014/main" val="3025167303"/>
                    </a:ext>
                  </a:extLst>
                </a:gridCol>
                <a:gridCol w="2238156">
                  <a:extLst>
                    <a:ext uri="{9D8B030D-6E8A-4147-A177-3AD203B41FA5}">
                      <a16:colId xmlns:a16="http://schemas.microsoft.com/office/drawing/2014/main" val="4036347862"/>
                    </a:ext>
                  </a:extLst>
                </a:gridCol>
              </a:tblGrid>
              <a:tr h="439110">
                <a:tc>
                  <a:txBody>
                    <a:bodyPr/>
                    <a:lstStyle/>
                    <a:p>
                      <a:pPr algn="ctr" fontAlgn="ctr"/>
                      <a:r>
                        <a:rPr lang="en-US" sz="1800" b="1" i="0" u="none" strike="noStrike" dirty="0">
                          <a:solidFill>
                            <a:srgbClr val="000000"/>
                          </a:solidFill>
                          <a:effectLst/>
                          <a:latin typeface="+mn-ea"/>
                          <a:ea typeface="+mn-ea"/>
                        </a:rPr>
                        <a:t>RMSE</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p>
                      <a:pPr algn="ctr" fontAlgn="ctr"/>
                      <a:r>
                        <a:rPr lang="en-US" sz="1800" b="1" i="0" u="none" strike="noStrike" dirty="0">
                          <a:solidFill>
                            <a:srgbClr val="000000"/>
                          </a:solidFill>
                          <a:effectLst/>
                          <a:latin typeface="+mn-ea"/>
                          <a:ea typeface="+mn-ea"/>
                        </a:rPr>
                        <a:t>(Rel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6-24 GHz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(Rel 19 + Rel 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 </a:t>
                      </a:r>
                    </a:p>
                    <a:p>
                      <a:pPr algn="ctr" fontAlgn="ctr"/>
                      <a:r>
                        <a:rPr lang="en-US" sz="1800" b="1" i="0" u="none" strike="noStrike" dirty="0">
                          <a:solidFill>
                            <a:srgbClr val="000000"/>
                          </a:solidFill>
                          <a:effectLst/>
                          <a:latin typeface="+mn-ea"/>
                          <a:ea typeface="+mn-ea"/>
                        </a:rPr>
                        <a:t>(Rel 14 + 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0841966"/>
                  </a:ext>
                </a:extLst>
              </a:tr>
              <a:tr h="533486">
                <a:tc>
                  <a:txBody>
                    <a:bodyPr/>
                    <a:lstStyle/>
                    <a:p>
                      <a:pPr algn="ctr" fontAlgn="ctr"/>
                      <a:r>
                        <a:rPr lang="en-US" sz="1800" b="0" i="0" u="none" strike="noStrike" dirty="0">
                          <a:solidFill>
                            <a:srgbClr val="000000"/>
                          </a:solidFill>
                          <a:effectLst/>
                          <a:latin typeface="+mn-ea"/>
                          <a:ea typeface="+mn-ea"/>
                        </a:rPr>
                        <a:t>Existing 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[-0.10 * log10(1+f) + 0.73]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0.46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0.38</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0.28</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9050674"/>
                  </a:ext>
                </a:extLst>
              </a:tr>
              <a:tr h="758249">
                <a:tc>
                  <a:txBody>
                    <a:bodyPr/>
                    <a:lstStyle/>
                    <a:p>
                      <a:pPr algn="ctr" fontAlgn="ctr"/>
                      <a:r>
                        <a:rPr lang="en-US" sz="1800" b="0" i="0" u="none" strike="noStrike" dirty="0">
                          <a:solidFill>
                            <a:srgbClr val="000000"/>
                          </a:solidFill>
                          <a:effectLst/>
                          <a:latin typeface="+mn-ea"/>
                          <a:ea typeface="+mn-ea"/>
                        </a:rPr>
                        <a:t>Fitted Line </a:t>
                      </a:r>
                    </a:p>
                    <a:p>
                      <a:pPr algn="ctr" fontAlgn="ctr"/>
                      <a:r>
                        <a:rPr lang="en-US" sz="1800" b="0" i="0" u="none" strike="noStrike" dirty="0">
                          <a:solidFill>
                            <a:srgbClr val="000000"/>
                          </a:solidFill>
                          <a:effectLst/>
                          <a:latin typeface="+mn-ea"/>
                          <a:ea typeface="+mn-ea"/>
                        </a:rPr>
                        <a:t>(6-24 GHz: Rel 19)</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-0.88 </a:t>
                      </a:r>
                      <a:r>
                        <a:rPr lang="en-US" sz="1800" b="0" i="0" u="none" strike="noStrike" dirty="0">
                          <a:solidFill>
                            <a:srgbClr val="000000"/>
                          </a:solidFill>
                          <a:effectLst/>
                          <a:latin typeface="+mn-ea"/>
                          <a:ea typeface="+mn-ea"/>
                        </a:rPr>
                        <a:t>* log10(1+f) + </a:t>
                      </a:r>
                      <a:r>
                        <a:rPr lang="en-US" sz="1800" b="0" i="0" u="none" strike="noStrike" dirty="0">
                          <a:solidFill>
                            <a:srgbClr val="FF0000"/>
                          </a:solidFill>
                          <a:effectLst/>
                          <a:latin typeface="+mn-ea"/>
                          <a:ea typeface="+mn-ea"/>
                        </a:rPr>
                        <a:t>1.99</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0.44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9450075"/>
                  </a:ext>
                </a:extLst>
              </a:tr>
              <a:tr h="6163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(6-24 GHz: Rel 19 + Rel 14)</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-1.10</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2.05</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0.27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0.43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2030427"/>
                  </a:ext>
                </a:extLst>
              </a:tr>
              <a:tr h="7279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OLS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-0.18</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0.94</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0.25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520429"/>
                  </a:ext>
                </a:extLst>
              </a:tr>
              <a:tr h="93243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WLS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-0.11</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0.81</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0.40</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0.26 (OLS)/</a:t>
                      </a:r>
                    </a:p>
                    <a:p>
                      <a:pPr algn="ctr" fontAlgn="ctr"/>
                      <a:r>
                        <a:rPr lang="en-US" sz="1800" b="0" i="0" u="none" strike="noStrike" dirty="0">
                          <a:solidFill>
                            <a:srgbClr val="000000"/>
                          </a:solidFill>
                          <a:effectLst/>
                          <a:latin typeface="+mn-ea"/>
                          <a:ea typeface="+mn-ea"/>
                        </a:rPr>
                        <a:t>0.04 (WLS)</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52105853"/>
                  </a:ext>
                </a:extLst>
              </a:tr>
            </a:tbl>
          </a:graphicData>
        </a:graphic>
      </p:graphicFrame>
      <p:sp>
        <p:nvSpPr>
          <p:cNvPr id="4" name="TextBox 3">
            <a:extLst>
              <a:ext uri="{FF2B5EF4-FFF2-40B4-BE49-F238E27FC236}">
                <a16:creationId xmlns:a16="http://schemas.microsoft.com/office/drawing/2014/main" id="{0560B4D8-FDE0-5189-2EA8-6F449AC11656}"/>
              </a:ext>
            </a:extLst>
          </p:cNvPr>
          <p:cNvSpPr txBox="1"/>
          <p:nvPr/>
        </p:nvSpPr>
        <p:spPr>
          <a:xfrm>
            <a:off x="1316736" y="6135597"/>
            <a:ext cx="2878370" cy="646331"/>
          </a:xfrm>
          <a:prstGeom prst="rect">
            <a:avLst/>
          </a:prstGeom>
          <a:noFill/>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rPr>
              <a:t>OLS: Ordinary Least Square</a:t>
            </a:r>
          </a:p>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cs typeface="+mn-cs"/>
              </a:rPr>
              <a:t>WLS: Weighted Least Square</a:t>
            </a:r>
            <a:endPar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endParaRPr>
          </a:p>
        </p:txBody>
      </p:sp>
    </p:spTree>
    <p:extLst>
      <p:ext uri="{BB962C8B-B14F-4D97-AF65-F5344CB8AC3E}">
        <p14:creationId xmlns:p14="http://schemas.microsoft.com/office/powerpoint/2010/main" val="2546129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FA5071F-84C9-7D3A-3223-2F16F9DDF1D3}"/>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49094DF-4319-06FD-CD30-74E906AF3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79CF9964-782E-D174-44ED-983F3CC43DC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ZSA NLOS – Rel 14 Data Only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C5B405D5-F161-09C6-077E-FB31C381E4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9" name="TextBox 8">
            <a:extLst>
              <a:ext uri="{FF2B5EF4-FFF2-40B4-BE49-F238E27FC236}">
                <a16:creationId xmlns:a16="http://schemas.microsoft.com/office/drawing/2014/main" id="{2B6579BC-24D5-0224-7F36-2983A4090994}"/>
              </a:ext>
            </a:extLst>
          </p:cNvPr>
          <p:cNvSpPr txBox="1"/>
          <p:nvPr/>
        </p:nvSpPr>
        <p:spPr>
          <a:xfrm>
            <a:off x="6797026" y="1493039"/>
            <a:ext cx="5084731" cy="341632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TR 38.901 combined both ray tracing and measurement data for final curve fitting.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Freq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9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#Data points: 28</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0000CC"/>
                </a:solidFill>
                <a:effectLst/>
                <a:uLnTx/>
                <a:uFillTx/>
                <a:latin typeface="源ノ角ゴシック JP Normal"/>
                <a:cs typeface="+mn-cs"/>
              </a:rPr>
              <a:t>Existing TR 38.901 fits the Rel-14 data perfectly</a:t>
            </a: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p:txBody>
      </p:sp>
      <p:sp>
        <p:nvSpPr>
          <p:cNvPr id="8" name="TextBox 7">
            <a:extLst>
              <a:ext uri="{FF2B5EF4-FFF2-40B4-BE49-F238E27FC236}">
                <a16:creationId xmlns:a16="http://schemas.microsoft.com/office/drawing/2014/main" id="{33D6D0BE-E2F4-3BBB-1742-2729DED21DCA}"/>
              </a:ext>
            </a:extLst>
          </p:cNvPr>
          <p:cNvSpPr txBox="1"/>
          <p:nvPr/>
        </p:nvSpPr>
        <p:spPr>
          <a:xfrm>
            <a:off x="1654446" y="6574641"/>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5" name="Picture 4">
            <a:extLst>
              <a:ext uri="{FF2B5EF4-FFF2-40B4-BE49-F238E27FC236}">
                <a16:creationId xmlns:a16="http://schemas.microsoft.com/office/drawing/2014/main" id="{A9477541-4E30-E508-4EFC-60F248653907}"/>
              </a:ext>
            </a:extLst>
          </p:cNvPr>
          <p:cNvPicPr>
            <a:picLocks noChangeAspect="1"/>
          </p:cNvPicPr>
          <p:nvPr/>
        </p:nvPicPr>
        <p:blipFill>
          <a:blip r:embed="rId3">
            <a:extLst>
              <a:ext uri="{28A0092B-C50C-407E-A947-70E740481C1C}">
                <a14:useLocalDpi xmlns:a14="http://schemas.microsoft.com/office/drawing/2010/main" val="0"/>
              </a:ext>
            </a:extLst>
          </a:blip>
          <a:srcRect l="4506" t="1993" r="9491"/>
          <a:stretch/>
        </p:blipFill>
        <p:spPr>
          <a:xfrm>
            <a:off x="310243" y="1493039"/>
            <a:ext cx="5977484" cy="5081602"/>
          </a:xfrm>
          <a:prstGeom prst="rect">
            <a:avLst/>
          </a:prstGeom>
        </p:spPr>
      </p:pic>
    </p:spTree>
    <p:extLst>
      <p:ext uri="{BB962C8B-B14F-4D97-AF65-F5344CB8AC3E}">
        <p14:creationId xmlns:p14="http://schemas.microsoft.com/office/powerpoint/2010/main" val="3114932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17292E1-116A-A6EB-D9F6-6F52DCB365D3}"/>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44D346F-43B3-DDD0-57A2-4A164080FB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347F137-42C8-84D3-4315-592AFD514162}"/>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DS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FF8FA214-72B8-C1BF-5897-80ADE70C5E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mc:AlternateContent xmlns:mc="http://schemas.openxmlformats.org/markup-compatibility/2006" xmlns:a14="http://schemas.microsoft.com/office/drawing/2010/main">
        <mc:Choice Requires="a14">
          <p:graphicFrame>
            <p:nvGraphicFramePr>
              <p:cNvPr id="4" name="Table 3">
                <a:extLst>
                  <a:ext uri="{FF2B5EF4-FFF2-40B4-BE49-F238E27FC236}">
                    <a16:creationId xmlns:a16="http://schemas.microsoft.com/office/drawing/2014/main" id="{FCDA91D0-FB9A-AE1E-B4C0-6082A66C96CD}"/>
                  </a:ext>
                </a:extLst>
              </p:cNvPr>
              <p:cNvGraphicFramePr>
                <a:graphicFrameLocks noGrp="1"/>
              </p:cNvGraphicFramePr>
              <p:nvPr>
                <p:extLst>
                  <p:ext uri="{D42A27DB-BD31-4B8C-83A1-F6EECF244321}">
                    <p14:modId xmlns:p14="http://schemas.microsoft.com/office/powerpoint/2010/main" val="335038977"/>
                  </p:ext>
                </p:extLst>
              </p:nvPr>
            </p:nvGraphicFramePr>
            <p:xfrm>
              <a:off x="636124" y="2740072"/>
              <a:ext cx="10919752" cy="1377855"/>
            </p:xfrm>
            <a:graphic>
              <a:graphicData uri="http://schemas.openxmlformats.org/drawingml/2006/table">
                <a:tbl>
                  <a:tblPr firstRow="1" firstCol="1" lastRow="1" lastCol="1" bandRow="1" bandCol="1"/>
                  <a:tblGrid>
                    <a:gridCol w="1733107">
                      <a:extLst>
                        <a:ext uri="{9D8B030D-6E8A-4147-A177-3AD203B41FA5}">
                          <a16:colId xmlns:a16="http://schemas.microsoft.com/office/drawing/2014/main" val="2172549522"/>
                        </a:ext>
                      </a:extLst>
                    </a:gridCol>
                    <a:gridCol w="770599">
                      <a:extLst>
                        <a:ext uri="{9D8B030D-6E8A-4147-A177-3AD203B41FA5}">
                          <a16:colId xmlns:a16="http://schemas.microsoft.com/office/drawing/2014/main" val="3236153842"/>
                        </a:ext>
                      </a:extLst>
                    </a:gridCol>
                    <a:gridCol w="1721192">
                      <a:extLst>
                        <a:ext uri="{9D8B030D-6E8A-4147-A177-3AD203B41FA5}">
                          <a16:colId xmlns:a16="http://schemas.microsoft.com/office/drawing/2014/main" val="1308951215"/>
                        </a:ext>
                      </a:extLst>
                    </a:gridCol>
                    <a:gridCol w="2262247">
                      <a:extLst>
                        <a:ext uri="{9D8B030D-6E8A-4147-A177-3AD203B41FA5}">
                          <a16:colId xmlns:a16="http://schemas.microsoft.com/office/drawing/2014/main" val="3982861591"/>
                        </a:ext>
                      </a:extLst>
                    </a:gridCol>
                    <a:gridCol w="2273410">
                      <a:extLst>
                        <a:ext uri="{9D8B030D-6E8A-4147-A177-3AD203B41FA5}">
                          <a16:colId xmlns:a16="http://schemas.microsoft.com/office/drawing/2014/main" val="4134946794"/>
                        </a:ext>
                      </a:extLst>
                    </a:gridCol>
                    <a:gridCol w="2159197">
                      <a:extLst>
                        <a:ext uri="{9D8B030D-6E8A-4147-A177-3AD203B41FA5}">
                          <a16:colId xmlns:a16="http://schemas.microsoft.com/office/drawing/2014/main" val="3344917794"/>
                        </a:ext>
                      </a:extLst>
                    </a:gridCol>
                  </a:tblGrid>
                  <a:tr h="197185">
                    <a:tc rowSpan="2"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Scenarios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rowSpan="2"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Working Assumption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Updated </a:t>
                          </a:r>
                          <a:r>
                            <a:rPr lang="en-US" sz="1400" b="1" dirty="0" err="1">
                              <a:solidFill>
                                <a:schemeClr val="bg1">
                                  <a:lumMod val="10000"/>
                                </a:schemeClr>
                              </a:solidFill>
                              <a:effectLst/>
                              <a:latin typeface="+mn-ea"/>
                              <a:ea typeface="+mn-ea"/>
                              <a:cs typeface="Times New Roman" panose="02020603050405020304" pitchFamily="18" charset="0"/>
                            </a:rPr>
                            <a:t>SMa</a:t>
                          </a:r>
                          <a:endParaRPr lang="en-US" sz="1400" b="1"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extLst>
                      <a:ext uri="{0D108BD9-81ED-4DB2-BD59-A6C34878D82A}">
                        <a16:rowId xmlns:a16="http://schemas.microsoft.com/office/drawing/2014/main" val="576457992"/>
                      </a:ext>
                    </a:extLst>
                  </a:tr>
                  <a:tr h="197185">
                    <a:tc gridSpan="2" vMerge="1">
                      <a:txBody>
                        <a:bodyPr/>
                        <a:lstStyle/>
                        <a:p>
                          <a:endParaRPr lang="en-US"/>
                        </a:p>
                      </a:txBody>
                      <a:tcPr/>
                    </a:tc>
                    <a:tc hMerge="1" vMerge="1">
                      <a:txBody>
                        <a:bodyPr/>
                        <a:lstStyle/>
                        <a:p>
                          <a:endParaRPr lang="en-US"/>
                        </a:p>
                      </a:txBody>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3600767943"/>
                      </a:ext>
                    </a:extLst>
                  </a:tr>
                  <a:tr h="430382">
                    <a:tc rowSpan="2">
                      <a:txBody>
                        <a:bodyPr/>
                        <a:lstStyle/>
                        <a:p>
                          <a:pPr marL="0" marR="0" algn="ctr">
                            <a:lnSpc>
                              <a:spcPct val="105000"/>
                            </a:lnSpc>
                            <a:buNone/>
                          </a:pPr>
                          <a:r>
                            <a:rPr lang="en-US" sz="1400" dirty="0">
                              <a:solidFill>
                                <a:schemeClr val="bg1">
                                  <a:lumMod val="10000"/>
                                </a:schemeClr>
                              </a:solidFill>
                              <a:effectLst/>
                              <a:latin typeface="+mn-ea"/>
                              <a:ea typeface="+mn-ea"/>
                              <a:cs typeface="Times New Roman" panose="02020603050405020304" pitchFamily="18" charset="0"/>
                            </a:rPr>
                            <a:t>Delay spread (DS)</a:t>
                          </a:r>
                        </a:p>
                        <a:p>
                          <a:pPr marL="0" marR="0" algn="ctr">
                            <a:lnSpc>
                              <a:spcPct val="105000"/>
                            </a:lnSpc>
                            <a:buNone/>
                          </a:pPr>
                          <a:r>
                            <a:rPr lang="en-US" sz="1400" dirty="0" err="1">
                              <a:solidFill>
                                <a:schemeClr val="bg1">
                                  <a:lumMod val="10000"/>
                                </a:schemeClr>
                              </a:solidFill>
                              <a:effectLst/>
                              <a:latin typeface="+mn-ea"/>
                              <a:ea typeface="+mn-ea"/>
                              <a:cs typeface="Times New Roman" panose="02020603050405020304" pitchFamily="18" charset="0"/>
                            </a:rPr>
                            <a:t>lgDS</a:t>
                          </a:r>
                          <a:r>
                            <a:rPr lang="en-US" sz="1400" dirty="0">
                              <a:solidFill>
                                <a:schemeClr val="bg1">
                                  <a:lumMod val="10000"/>
                                </a:schemeClr>
                              </a:solidFill>
                              <a:effectLst/>
                              <a:latin typeface="+mn-ea"/>
                              <a:ea typeface="+mn-ea"/>
                              <a:cs typeface="Times New Roman" panose="02020603050405020304" pitchFamily="18" charset="0"/>
                            </a:rPr>
                            <a:t> = log</a:t>
                          </a:r>
                          <a:r>
                            <a:rPr lang="en-US" sz="1400" baseline="-25000" dirty="0">
                              <a:solidFill>
                                <a:schemeClr val="bg1">
                                  <a:lumMod val="10000"/>
                                </a:schemeClr>
                              </a:solidFill>
                              <a:effectLst/>
                              <a:latin typeface="+mn-ea"/>
                              <a:ea typeface="+mn-ea"/>
                              <a:cs typeface="Times New Roman" panose="02020603050405020304" pitchFamily="18" charset="0"/>
                            </a:rPr>
                            <a:t>10</a:t>
                          </a:r>
                          <a:r>
                            <a:rPr lang="en-US" sz="1400" dirty="0">
                              <a:solidFill>
                                <a:schemeClr val="bg1">
                                  <a:lumMod val="10000"/>
                                </a:schemeClr>
                              </a:solidFill>
                              <a:effectLst/>
                              <a:latin typeface="+mn-ea"/>
                              <a:ea typeface="+mn-ea"/>
                              <a:cs typeface="Times New Roman" panose="02020603050405020304" pitchFamily="18" charset="0"/>
                            </a:rPr>
                            <a:t>(DS/1s)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14:m>
                            <m:oMathPara xmlns:m="http://schemas.openxmlformats.org/officeDocument/2006/math">
                              <m:oMathParaPr>
                                <m:jc m:val="centerGroup"/>
                              </m:oMathParaPr>
                              <m:oMath xmlns:m="http://schemas.openxmlformats.org/officeDocument/2006/math">
                                <m:r>
                                  <a:rPr lang="en-US" sz="1400" b="0" i="1" smtClean="0">
                                    <a:solidFill>
                                      <a:schemeClr val="bg1">
                                        <a:lumMod val="10000"/>
                                      </a:schemeClr>
                                    </a:solidFill>
                                    <a:effectLst/>
                                    <a:latin typeface="Cambria Math" panose="02040503050406030204" pitchFamily="18" charset="0"/>
                                    <a:ea typeface="Cambria Math" panose="02040503050406030204" pitchFamily="18" charset="0"/>
                                    <a:cs typeface="Times New Roman" panose="02020603050405020304" pitchFamily="18" charset="0"/>
                                  </a:rPr>
                                  <m:t>𝜇</m:t>
                                </m:r>
                                <m:r>
                                  <a:rPr lang="en-US" sz="1400" b="0" i="1" baseline="-25000" smtClean="0">
                                    <a:solidFill>
                                      <a:schemeClr val="bg1">
                                        <a:lumMod val="10000"/>
                                      </a:schemeClr>
                                    </a:solidFill>
                                    <a:effectLst/>
                                    <a:latin typeface="Cambria Math" panose="02040503050406030204" pitchFamily="18" charset="0"/>
                                    <a:ea typeface="Cambria Math" panose="02040503050406030204" pitchFamily="18" charset="0"/>
                                    <a:cs typeface="Times New Roman" panose="02020603050405020304" pitchFamily="18" charset="0"/>
                                  </a:rPr>
                                  <m:t>𝑙𝑔𝐷𝑆</m:t>
                                </m:r>
                              </m:oMath>
                            </m:oMathPara>
                          </a14:m>
                          <a:endParaRPr lang="en-US" sz="1400" b="0" baseline="-25000"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-7.23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-7.12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-7.42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-7.20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42633782"/>
                      </a:ext>
                    </a:extLst>
                  </a:tr>
                  <a:tr h="517577">
                    <a:tc vMerge="1">
                      <a:txBody>
                        <a:bodyPr/>
                        <a:lstStyle/>
                        <a:p>
                          <a:endParaRPr lang="en-US"/>
                        </a:p>
                      </a:txBody>
                      <a:tcPr/>
                    </a:tc>
                    <a:tc>
                      <a:txBody>
                        <a:bodyPr/>
                        <a:lstStyle/>
                        <a:p>
                          <a:pPr marL="0" marR="0" algn="ctr">
                            <a:lnSpc>
                              <a:spcPct val="105000"/>
                            </a:lnSpc>
                            <a:buNone/>
                          </a:pPr>
                          <a14:m>
                            <m:oMathPara xmlns:m="http://schemas.openxmlformats.org/officeDocument/2006/math">
                              <m:oMathParaPr>
                                <m:jc m:val="centerGroup"/>
                              </m:oMathParaPr>
                              <m:oMath xmlns:m="http://schemas.openxmlformats.org/officeDocument/2006/math">
                                <m:r>
                                  <a:rPr lang="en-US" sz="1400" b="0" i="1" smtClean="0">
                                    <a:solidFill>
                                      <a:schemeClr val="bg1">
                                        <a:lumMod val="10000"/>
                                      </a:schemeClr>
                                    </a:solidFill>
                                    <a:effectLst/>
                                    <a:latin typeface="Cambria Math" panose="02040503050406030204" pitchFamily="18" charset="0"/>
                                    <a:ea typeface="+mn-ea"/>
                                    <a:cs typeface="Times New Roman" panose="02020603050405020304" pitchFamily="18" charset="0"/>
                                  </a:rPr>
                                  <m:t>𝜎</m:t>
                                </m:r>
                                <m:r>
                                  <a:rPr lang="en-US" sz="1400" b="0" i="1" baseline="-25000" smtClean="0">
                                    <a:solidFill>
                                      <a:schemeClr val="bg1">
                                        <a:lumMod val="10000"/>
                                      </a:schemeClr>
                                    </a:solidFill>
                                    <a:effectLst/>
                                    <a:latin typeface="Cambria Math" panose="02040503050406030204" pitchFamily="18" charset="0"/>
                                    <a:ea typeface="+mn-ea"/>
                                    <a:cs typeface="Times New Roman" panose="02020603050405020304" pitchFamily="18" charset="0"/>
                                  </a:rPr>
                                  <m:t>𝑙𝑔𝐷𝑆</m:t>
                                </m:r>
                              </m:oMath>
                            </m:oMathPara>
                          </a14:m>
                          <a:endParaRPr lang="en-US" sz="1400" b="0" baseline="-25000"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0.38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0.58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0414765"/>
                      </a:ext>
                    </a:extLst>
                  </a:tr>
                </a:tbl>
              </a:graphicData>
            </a:graphic>
          </p:graphicFrame>
        </mc:Choice>
        <mc:Fallback xmlns="">
          <p:graphicFrame>
            <p:nvGraphicFramePr>
              <p:cNvPr id="4" name="Table 3">
                <a:extLst>
                  <a:ext uri="{FF2B5EF4-FFF2-40B4-BE49-F238E27FC236}">
                    <a16:creationId xmlns:a16="http://schemas.microsoft.com/office/drawing/2014/main" id="{FCDA91D0-FB9A-AE1E-B4C0-6082A66C96CD}"/>
                  </a:ext>
                </a:extLst>
              </p:cNvPr>
              <p:cNvGraphicFramePr>
                <a:graphicFrameLocks noGrp="1"/>
              </p:cNvGraphicFramePr>
              <p:nvPr>
                <p:extLst>
                  <p:ext uri="{D42A27DB-BD31-4B8C-83A1-F6EECF244321}">
                    <p14:modId xmlns:p14="http://schemas.microsoft.com/office/powerpoint/2010/main" val="335038977"/>
                  </p:ext>
                </p:extLst>
              </p:nvPr>
            </p:nvGraphicFramePr>
            <p:xfrm>
              <a:off x="636124" y="2740072"/>
              <a:ext cx="10919752" cy="1377855"/>
            </p:xfrm>
            <a:graphic>
              <a:graphicData uri="http://schemas.openxmlformats.org/drawingml/2006/table">
                <a:tbl>
                  <a:tblPr firstRow="1" firstCol="1" lastRow="1" lastCol="1" bandRow="1" bandCol="1"/>
                  <a:tblGrid>
                    <a:gridCol w="1733107">
                      <a:extLst>
                        <a:ext uri="{9D8B030D-6E8A-4147-A177-3AD203B41FA5}">
                          <a16:colId xmlns:a16="http://schemas.microsoft.com/office/drawing/2014/main" val="2172549522"/>
                        </a:ext>
                      </a:extLst>
                    </a:gridCol>
                    <a:gridCol w="770599">
                      <a:extLst>
                        <a:ext uri="{9D8B030D-6E8A-4147-A177-3AD203B41FA5}">
                          <a16:colId xmlns:a16="http://schemas.microsoft.com/office/drawing/2014/main" val="3236153842"/>
                        </a:ext>
                      </a:extLst>
                    </a:gridCol>
                    <a:gridCol w="1721192">
                      <a:extLst>
                        <a:ext uri="{9D8B030D-6E8A-4147-A177-3AD203B41FA5}">
                          <a16:colId xmlns:a16="http://schemas.microsoft.com/office/drawing/2014/main" val="1308951215"/>
                        </a:ext>
                      </a:extLst>
                    </a:gridCol>
                    <a:gridCol w="2262247">
                      <a:extLst>
                        <a:ext uri="{9D8B030D-6E8A-4147-A177-3AD203B41FA5}">
                          <a16:colId xmlns:a16="http://schemas.microsoft.com/office/drawing/2014/main" val="3982861591"/>
                        </a:ext>
                      </a:extLst>
                    </a:gridCol>
                    <a:gridCol w="2273410">
                      <a:extLst>
                        <a:ext uri="{9D8B030D-6E8A-4147-A177-3AD203B41FA5}">
                          <a16:colId xmlns:a16="http://schemas.microsoft.com/office/drawing/2014/main" val="4134946794"/>
                        </a:ext>
                      </a:extLst>
                    </a:gridCol>
                    <a:gridCol w="2159197">
                      <a:extLst>
                        <a:ext uri="{9D8B030D-6E8A-4147-A177-3AD203B41FA5}">
                          <a16:colId xmlns:a16="http://schemas.microsoft.com/office/drawing/2014/main" val="3344917794"/>
                        </a:ext>
                      </a:extLst>
                    </a:gridCol>
                  </a:tblGrid>
                  <a:tr h="214948">
                    <a:tc rowSpan="2"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Scenarios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rowSpan="2"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Working Assumption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tc gridSpan="2">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Updated </a:t>
                          </a:r>
                          <a:r>
                            <a:rPr lang="en-US" sz="1400" b="1" dirty="0" err="1">
                              <a:solidFill>
                                <a:schemeClr val="bg1">
                                  <a:lumMod val="10000"/>
                                </a:schemeClr>
                              </a:solidFill>
                              <a:effectLst/>
                              <a:latin typeface="+mn-ea"/>
                              <a:ea typeface="+mn-ea"/>
                              <a:cs typeface="Times New Roman" panose="02020603050405020304" pitchFamily="18" charset="0"/>
                            </a:rPr>
                            <a:t>SMa</a:t>
                          </a:r>
                          <a:endParaRPr lang="en-US" sz="1400" b="1" dirty="0">
                            <a:solidFill>
                              <a:schemeClr val="bg1">
                                <a:lumMod val="10000"/>
                              </a:schemeClr>
                            </a:solidFill>
                            <a:effectLst/>
                            <a:latin typeface="+mn-ea"/>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US"/>
                        </a:p>
                      </a:txBody>
                      <a:tcPr/>
                    </a:tc>
                    <a:extLst>
                      <a:ext uri="{0D108BD9-81ED-4DB2-BD59-A6C34878D82A}">
                        <a16:rowId xmlns:a16="http://schemas.microsoft.com/office/drawing/2014/main" val="576457992"/>
                      </a:ext>
                    </a:extLst>
                  </a:tr>
                  <a:tr h="214948">
                    <a:tc gridSpan="2" vMerge="1">
                      <a:txBody>
                        <a:bodyPr/>
                        <a:lstStyle/>
                        <a:p>
                          <a:endParaRPr lang="en-US"/>
                        </a:p>
                      </a:txBody>
                      <a:tcPr/>
                    </a:tc>
                    <a:tc hMerge="1" vMerge="1">
                      <a:txBody>
                        <a:bodyPr/>
                        <a:lstStyle/>
                        <a:p>
                          <a:endParaRPr lang="en-US"/>
                        </a:p>
                      </a:txBody>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0" marR="0" algn="ctr">
                            <a:lnSpc>
                              <a:spcPct val="105000"/>
                            </a:lnSpc>
                            <a:buNone/>
                          </a:pPr>
                          <a:r>
                            <a:rPr lang="en-US" sz="1400" b="1" dirty="0">
                              <a:solidFill>
                                <a:schemeClr val="bg1">
                                  <a:lumMod val="10000"/>
                                </a:schemeClr>
                              </a:solidFill>
                              <a:effectLst/>
                              <a:latin typeface="+mn-ea"/>
                              <a:ea typeface="+mn-ea"/>
                              <a:cs typeface="Times New Roman" panose="02020603050405020304" pitchFamily="18" charset="0"/>
                            </a:rPr>
                            <a:t>NLOS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3600767943"/>
                      </a:ext>
                    </a:extLst>
                  </a:tr>
                  <a:tr h="430382">
                    <a:tc rowSpan="2">
                      <a:txBody>
                        <a:bodyPr/>
                        <a:lstStyle/>
                        <a:p>
                          <a:pPr marL="0" marR="0" algn="ctr">
                            <a:lnSpc>
                              <a:spcPct val="105000"/>
                            </a:lnSpc>
                            <a:buNone/>
                          </a:pPr>
                          <a:r>
                            <a:rPr lang="en-US" sz="1400" dirty="0">
                              <a:solidFill>
                                <a:schemeClr val="bg1">
                                  <a:lumMod val="10000"/>
                                </a:schemeClr>
                              </a:solidFill>
                              <a:effectLst/>
                              <a:latin typeface="+mn-ea"/>
                              <a:ea typeface="+mn-ea"/>
                              <a:cs typeface="Times New Roman" panose="02020603050405020304" pitchFamily="18" charset="0"/>
                            </a:rPr>
                            <a:t>Delay spread (DS)</a:t>
                          </a:r>
                        </a:p>
                        <a:p>
                          <a:pPr marL="0" marR="0" algn="ctr">
                            <a:lnSpc>
                              <a:spcPct val="105000"/>
                            </a:lnSpc>
                            <a:buNone/>
                          </a:pPr>
                          <a:r>
                            <a:rPr lang="en-US" sz="1400" dirty="0" err="1">
                              <a:solidFill>
                                <a:schemeClr val="bg1">
                                  <a:lumMod val="10000"/>
                                </a:schemeClr>
                              </a:solidFill>
                              <a:effectLst/>
                              <a:latin typeface="+mn-ea"/>
                              <a:ea typeface="+mn-ea"/>
                              <a:cs typeface="Times New Roman" panose="02020603050405020304" pitchFamily="18" charset="0"/>
                            </a:rPr>
                            <a:t>lgDS</a:t>
                          </a:r>
                          <a:r>
                            <a:rPr lang="en-US" sz="1400" dirty="0">
                              <a:solidFill>
                                <a:schemeClr val="bg1">
                                  <a:lumMod val="10000"/>
                                </a:schemeClr>
                              </a:solidFill>
                              <a:effectLst/>
                              <a:latin typeface="+mn-ea"/>
                              <a:ea typeface="+mn-ea"/>
                              <a:cs typeface="Times New Roman" panose="02020603050405020304" pitchFamily="18" charset="0"/>
                            </a:rPr>
                            <a:t> = log</a:t>
                          </a:r>
                          <a:r>
                            <a:rPr lang="en-US" sz="1400" baseline="-25000" dirty="0">
                              <a:solidFill>
                                <a:schemeClr val="bg1">
                                  <a:lumMod val="10000"/>
                                </a:schemeClr>
                              </a:solidFill>
                              <a:effectLst/>
                              <a:latin typeface="+mn-ea"/>
                              <a:ea typeface="+mn-ea"/>
                              <a:cs typeface="Times New Roman" panose="02020603050405020304" pitchFamily="18" charset="0"/>
                            </a:rPr>
                            <a:t>10</a:t>
                          </a:r>
                          <a:r>
                            <a:rPr lang="en-US" sz="1400" dirty="0">
                              <a:solidFill>
                                <a:schemeClr val="bg1">
                                  <a:lumMod val="10000"/>
                                </a:schemeClr>
                              </a:solidFill>
                              <a:effectLst/>
                              <a:latin typeface="+mn-ea"/>
                              <a:ea typeface="+mn-ea"/>
                              <a:cs typeface="Times New Roman" panose="02020603050405020304" pitchFamily="18" charset="0"/>
                            </a:rPr>
                            <a:t>(DS/1s)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224590" t="-108571" r="-1090164" b="-120000"/>
                          </a:stretch>
                        </a:blip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-7.23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-7.12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-7.42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-7.20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42633782"/>
                      </a:ext>
                    </a:extLst>
                  </a:tr>
                  <a:tr h="517577">
                    <a:tc vMerge="1">
                      <a:txBody>
                        <a:bodyPr/>
                        <a:lstStyle/>
                        <a:p>
                          <a:endParaRPr lang="en-US"/>
                        </a:p>
                      </a:txBody>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224590" t="-178049" r="-1090164" b="-2439"/>
                          </a:stretch>
                        </a:blip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0.38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chemeClr val="tx1">
                                  <a:lumMod val="50000"/>
                                </a:schemeClr>
                              </a:solidFill>
                              <a:effectLst/>
                              <a:latin typeface="+mn-ea"/>
                              <a:ea typeface="+mn-ea"/>
                              <a:cs typeface="Times New Roman" panose="02020603050405020304" pitchFamily="18" charset="0"/>
                            </a:rPr>
                            <a:t>0.33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5000"/>
                            </a:lnSpc>
                            <a:buNone/>
                          </a:pPr>
                          <a:r>
                            <a:rPr lang="en-US" sz="1600" b="0" dirty="0">
                              <a:solidFill>
                                <a:srgbClr val="E6000D"/>
                              </a:solidFill>
                              <a:effectLst/>
                              <a:latin typeface="+mn-ea"/>
                              <a:ea typeface="+mn-ea"/>
                              <a:cs typeface="Times New Roman" panose="02020603050405020304" pitchFamily="18" charset="0"/>
                            </a:rPr>
                            <a:t>0.58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0414765"/>
                      </a:ext>
                    </a:extLst>
                  </a:tr>
                </a:tbl>
              </a:graphicData>
            </a:graphic>
          </p:graphicFrame>
        </mc:Fallback>
      </mc:AlternateContent>
    </p:spTree>
    <p:extLst>
      <p:ext uri="{BB962C8B-B14F-4D97-AF65-F5344CB8AC3E}">
        <p14:creationId xmlns:p14="http://schemas.microsoft.com/office/powerpoint/2010/main" val="23438746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C453B14-7DC8-DCEB-C2B8-49B8211B192E}"/>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4A3E543D-3A78-9B72-2437-5782AFBAAC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B1C8D517-B267-FEDE-7235-783FE9CAC03F}"/>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ZSA NLOS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52A3693F-D1C5-15BF-D266-B132B683E1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FF60CE75-FDD7-64DA-A764-7ED5AE1D3865}"/>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10 data points</a:t>
            </a:r>
          </a:p>
        </p:txBody>
      </p:sp>
      <p:graphicFrame>
        <p:nvGraphicFramePr>
          <p:cNvPr id="7" name="Table 6">
            <a:extLst>
              <a:ext uri="{FF2B5EF4-FFF2-40B4-BE49-F238E27FC236}">
                <a16:creationId xmlns:a16="http://schemas.microsoft.com/office/drawing/2014/main" id="{5D9C39F4-D932-AE05-E502-AC5CA078949D}"/>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[-0.04 * log10(1+f) + 0.92]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0.14</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0.86</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0.30</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02C8B4F5-FAA3-942F-39D2-8C1957A7A218}"/>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5" name="Picture 4">
            <a:extLst>
              <a:ext uri="{FF2B5EF4-FFF2-40B4-BE49-F238E27FC236}">
                <a16:creationId xmlns:a16="http://schemas.microsoft.com/office/drawing/2014/main" id="{E8C1192D-77AA-8A7A-AD09-4C8204856501}"/>
              </a:ext>
            </a:extLst>
          </p:cNvPr>
          <p:cNvPicPr>
            <a:picLocks noChangeAspect="1"/>
          </p:cNvPicPr>
          <p:nvPr/>
        </p:nvPicPr>
        <p:blipFill>
          <a:blip r:embed="rId3">
            <a:extLst>
              <a:ext uri="{28A0092B-C50C-407E-A947-70E740481C1C}">
                <a14:useLocalDpi xmlns:a14="http://schemas.microsoft.com/office/drawing/2010/main" val="0"/>
              </a:ext>
            </a:extLst>
          </a:blip>
          <a:srcRect l="3786" r="7371"/>
          <a:stretch/>
        </p:blipFill>
        <p:spPr>
          <a:xfrm>
            <a:off x="556532" y="1396588"/>
            <a:ext cx="6012064" cy="5087012"/>
          </a:xfrm>
          <a:prstGeom prst="rect">
            <a:avLst/>
          </a:prstGeom>
        </p:spPr>
      </p:pic>
    </p:spTree>
    <p:extLst>
      <p:ext uri="{BB962C8B-B14F-4D97-AF65-F5344CB8AC3E}">
        <p14:creationId xmlns:p14="http://schemas.microsoft.com/office/powerpoint/2010/main" val="31935211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51588DC-BB68-435B-FA80-F0A1CD32E292}"/>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7D7D26C2-6690-A836-B35A-CA1471F59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58BD0383-537F-63E2-0E67-D0DADF9598F3}"/>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ZSA NLOS – Rel 14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91ACA838-4625-1340-AA97-36C996E37E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546E535A-0EAE-71F6-2981-33D5F1ADA477}"/>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19 data points</a:t>
            </a:r>
          </a:p>
        </p:txBody>
      </p:sp>
      <p:graphicFrame>
        <p:nvGraphicFramePr>
          <p:cNvPr id="7" name="Table 6">
            <a:extLst>
              <a:ext uri="{FF2B5EF4-FFF2-40B4-BE49-F238E27FC236}">
                <a16:creationId xmlns:a16="http://schemas.microsoft.com/office/drawing/2014/main" id="{E9AE9380-145B-95E5-22F5-41368E82D522}"/>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[-0.04 * log10(1+f) + 0.92]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-0.34</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1.34</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3365B224-772D-24D9-98CB-C26BEC536379}"/>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5" name="Picture 4">
            <a:extLst>
              <a:ext uri="{FF2B5EF4-FFF2-40B4-BE49-F238E27FC236}">
                <a16:creationId xmlns:a16="http://schemas.microsoft.com/office/drawing/2014/main" id="{8424DEB7-7412-6A31-9B0C-B8A2386BD9B0}"/>
              </a:ext>
            </a:extLst>
          </p:cNvPr>
          <p:cNvPicPr>
            <a:picLocks noChangeAspect="1"/>
          </p:cNvPicPr>
          <p:nvPr/>
        </p:nvPicPr>
        <p:blipFill>
          <a:blip r:embed="rId3">
            <a:extLst>
              <a:ext uri="{28A0092B-C50C-407E-A947-70E740481C1C}">
                <a14:useLocalDpi xmlns:a14="http://schemas.microsoft.com/office/drawing/2010/main" val="0"/>
              </a:ext>
            </a:extLst>
          </a:blip>
          <a:srcRect l="4353" r="7480"/>
          <a:stretch/>
        </p:blipFill>
        <p:spPr>
          <a:xfrm>
            <a:off x="556532" y="1578627"/>
            <a:ext cx="6140689" cy="5024972"/>
          </a:xfrm>
          <a:prstGeom prst="rect">
            <a:avLst/>
          </a:prstGeom>
        </p:spPr>
      </p:pic>
    </p:spTree>
    <p:extLst>
      <p:ext uri="{BB962C8B-B14F-4D97-AF65-F5344CB8AC3E}">
        <p14:creationId xmlns:p14="http://schemas.microsoft.com/office/powerpoint/2010/main" val="19275207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0355AF-DCFD-C1FA-0703-4568EEEBD07E}"/>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9CE7F206-8F61-32FF-1075-6B4BA18E0B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0CBCD066-88B0-85EA-FB5A-3EEA58AE4152}"/>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ZSA NLOS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9C2324FD-B793-EF13-0C83-0086AEF0D5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8DDB3587-EA9D-8089-248D-CDDDFB332F4D}"/>
              </a:ext>
            </a:extLst>
          </p:cNvPr>
          <p:cNvSpPr txBox="1"/>
          <p:nvPr/>
        </p:nvSpPr>
        <p:spPr>
          <a:xfrm>
            <a:off x="6826998" y="1574430"/>
            <a:ext cx="5085603" cy="23083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OLS: All points have equal weight.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19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+ 10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Uneven data distribution exists. More data points in 6-24 GHz frequency range.</a:t>
            </a:r>
          </a:p>
        </p:txBody>
      </p:sp>
      <p:graphicFrame>
        <p:nvGraphicFramePr>
          <p:cNvPr id="7" name="Table 6">
            <a:extLst>
              <a:ext uri="{FF2B5EF4-FFF2-40B4-BE49-F238E27FC236}">
                <a16:creationId xmlns:a16="http://schemas.microsoft.com/office/drawing/2014/main" id="{ED7F5BD9-EF37-80CA-220D-0BD72CCF5EDA}"/>
              </a:ext>
            </a:extLst>
          </p:cNvPr>
          <p:cNvGraphicFramePr>
            <a:graphicFrameLocks noGrp="1"/>
          </p:cNvGraphicFramePr>
          <p:nvPr/>
        </p:nvGraphicFramePr>
        <p:xfrm>
          <a:off x="6826998" y="4373354"/>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a:solidFill>
                            <a:srgbClr val="000000"/>
                          </a:solidFill>
                          <a:effectLst/>
                          <a:latin typeface="+mn-ea"/>
                          <a:ea typeface="+mn-ea"/>
                        </a:rPr>
                        <a:t>RMSE</a:t>
                      </a:r>
                      <a:endParaRPr lang="en-US" sz="1800" b="1" i="0" u="none" strike="noStrike" dirty="0">
                        <a:solidFill>
                          <a:srgbClr val="000000"/>
                        </a:solidFill>
                        <a:effectLst/>
                        <a:latin typeface="+mn-ea"/>
                        <a:ea typeface="+mn-ea"/>
                      </a:endParaRP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a:solidFill>
                            <a:srgbClr val="000000"/>
                          </a:solidFill>
                          <a:effectLst/>
                          <a:latin typeface="+mn-ea"/>
                          <a:ea typeface="+mn-ea"/>
                        </a:rPr>
                        <a:t>0.5-100 GHz</a:t>
                      </a:r>
                      <a:endParaRPr lang="en-US" sz="1800" b="1" i="0" u="none" strike="noStrike" dirty="0">
                        <a:solidFill>
                          <a:srgbClr val="000000"/>
                        </a:solidFill>
                        <a:effectLst/>
                        <a:latin typeface="+mn-ea"/>
                        <a:ea typeface="+mn-ea"/>
                      </a:endParaRP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a:solidFill>
                            <a:srgbClr val="000000"/>
                          </a:solidFill>
                          <a:effectLst/>
                          <a:latin typeface="+mn-ea"/>
                          <a:ea typeface="+mn-ea"/>
                        </a:rPr>
                        <a:t>NLOS</a:t>
                      </a:r>
                      <a:endParaRPr lang="en-US" sz="1800" b="1" i="0" u="none" strike="noStrike" dirty="0">
                        <a:solidFill>
                          <a:srgbClr val="000000"/>
                        </a:solidFill>
                        <a:effectLst/>
                        <a:latin typeface="+mn-ea"/>
                        <a:ea typeface="+mn-ea"/>
                      </a:endParaRP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[-0.04 * log10(1+f) + 0.92]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-0.06</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0.98</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12" name="Picture 11">
            <a:extLst>
              <a:ext uri="{FF2B5EF4-FFF2-40B4-BE49-F238E27FC236}">
                <a16:creationId xmlns:a16="http://schemas.microsoft.com/office/drawing/2014/main" id="{7747DE47-13C0-3092-469A-1DA9E7F9AC96}"/>
              </a:ext>
            </a:extLst>
          </p:cNvPr>
          <p:cNvPicPr>
            <a:picLocks noChangeAspect="1"/>
          </p:cNvPicPr>
          <p:nvPr/>
        </p:nvPicPr>
        <p:blipFill>
          <a:blip r:embed="rId3">
            <a:extLst>
              <a:ext uri="{28A0092B-C50C-407E-A947-70E740481C1C}">
                <a14:useLocalDpi xmlns:a14="http://schemas.microsoft.com/office/drawing/2010/main" val="0"/>
              </a:ext>
            </a:extLst>
          </a:blip>
          <a:srcRect l="3741" r="9443"/>
          <a:stretch/>
        </p:blipFill>
        <p:spPr>
          <a:xfrm>
            <a:off x="279399" y="1521467"/>
            <a:ext cx="6131911" cy="5034983"/>
          </a:xfrm>
          <a:prstGeom prst="rect">
            <a:avLst/>
          </a:prstGeom>
        </p:spPr>
      </p:pic>
    </p:spTree>
    <p:extLst>
      <p:ext uri="{BB962C8B-B14F-4D97-AF65-F5344CB8AC3E}">
        <p14:creationId xmlns:p14="http://schemas.microsoft.com/office/powerpoint/2010/main" val="41249446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442A17E-0686-9479-6516-8179B5A27428}"/>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6440D0F8-E980-271F-F0CC-D894EBE2CD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ADAFBC32-578F-EB51-B6B7-C8621A084E3A}"/>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Mean of ZSA NLOS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7E647CC2-6B08-2E89-EC01-2945D5D61D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7D2F7350-5473-B63B-7179-4646E91F7771}"/>
              </a:ext>
            </a:extLst>
          </p:cNvPr>
          <p:cNvSpPr txBox="1"/>
          <p:nvPr/>
        </p:nvSpPr>
        <p:spPr>
          <a:xfrm>
            <a:off x="6681854" y="1537854"/>
            <a:ext cx="5085603" cy="313932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WLS: Data is divided in 3 groups: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8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19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+ 10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Assigned weights to each group. If a group has fewer data points, it receives higher weight. All points within a group have same weight.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Sum of weights for all groups is equal to 1</a:t>
            </a:r>
            <a:r>
              <a:rPr kumimoji="1" lang="en-US" sz="1800" b="1" i="0" u="none" strike="noStrike" kern="1200" cap="none" spc="0" normalizeH="0" baseline="0" noProof="0" dirty="0">
                <a:ln>
                  <a:noFill/>
                </a:ln>
                <a:solidFill>
                  <a:srgbClr val="FBFAF1">
                    <a:lumMod val="10000"/>
                  </a:srgbClr>
                </a:solidFill>
                <a:effectLst/>
                <a:uLnTx/>
                <a:uFillTx/>
                <a:latin typeface="源ノ角ゴシック JP Normal"/>
                <a:cs typeface="+mn-cs"/>
              </a:rPr>
              <a:t>.</a:t>
            </a: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p:txBody>
      </p:sp>
      <p:graphicFrame>
        <p:nvGraphicFramePr>
          <p:cNvPr id="7" name="Table 6">
            <a:extLst>
              <a:ext uri="{FF2B5EF4-FFF2-40B4-BE49-F238E27FC236}">
                <a16:creationId xmlns:a16="http://schemas.microsoft.com/office/drawing/2014/main" id="{11062F44-ABC2-357C-7DEF-AB814EDCEEEE}"/>
              </a:ext>
            </a:extLst>
          </p:cNvPr>
          <p:cNvGraphicFramePr>
            <a:graphicFrameLocks noGrp="1"/>
          </p:cNvGraphicFramePr>
          <p:nvPr/>
        </p:nvGraphicFramePr>
        <p:xfrm>
          <a:off x="7039205" y="4826726"/>
          <a:ext cx="4370900" cy="1820431"/>
        </p:xfrm>
        <a:graphic>
          <a:graphicData uri="http://schemas.openxmlformats.org/drawingml/2006/table">
            <a:tbl>
              <a:tblPr/>
              <a:tblGrid>
                <a:gridCol w="2683051">
                  <a:extLst>
                    <a:ext uri="{9D8B030D-6E8A-4147-A177-3AD203B41FA5}">
                      <a16:colId xmlns:a16="http://schemas.microsoft.com/office/drawing/2014/main" val="3389511177"/>
                    </a:ext>
                  </a:extLst>
                </a:gridCol>
                <a:gridCol w="168784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[-0.04 * log10(1+f) + 0.92]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-0.03</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0.92</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a:extLst>
              <a:ext uri="{FF2B5EF4-FFF2-40B4-BE49-F238E27FC236}">
                <a16:creationId xmlns:a16="http://schemas.microsoft.com/office/drawing/2014/main" id="{B4CFBCFE-D631-B968-8A59-700BAB7146E6}"/>
              </a:ext>
            </a:extLst>
          </p:cNvPr>
          <p:cNvPicPr>
            <a:picLocks noChangeAspect="1"/>
          </p:cNvPicPr>
          <p:nvPr/>
        </p:nvPicPr>
        <p:blipFill>
          <a:blip r:embed="rId4">
            <a:extLst>
              <a:ext uri="{28A0092B-C50C-407E-A947-70E740481C1C}">
                <a14:useLocalDpi xmlns:a14="http://schemas.microsoft.com/office/drawing/2010/main" val="0"/>
              </a:ext>
            </a:extLst>
          </a:blip>
          <a:srcRect l="4432" r="9563"/>
          <a:stretch/>
        </p:blipFill>
        <p:spPr>
          <a:xfrm>
            <a:off x="336332" y="1537854"/>
            <a:ext cx="6096000" cy="5234456"/>
          </a:xfrm>
          <a:prstGeom prst="rect">
            <a:avLst/>
          </a:prstGeom>
        </p:spPr>
      </p:pic>
    </p:spTree>
    <p:extLst>
      <p:ext uri="{BB962C8B-B14F-4D97-AF65-F5344CB8AC3E}">
        <p14:creationId xmlns:p14="http://schemas.microsoft.com/office/powerpoint/2010/main" val="9769746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8BC2F76-8218-05F3-0464-714657F034E3}"/>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9C76B232-9E1B-6145-AC30-2AC7AD2C2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85FB99A1-A261-1CEA-8CA9-20552C603436}"/>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Mean of ZSA NLOS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965EA158-E361-5929-8D1B-C7B0CC308F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pic>
        <p:nvPicPr>
          <p:cNvPr id="5" name="Picture 4">
            <a:extLst>
              <a:ext uri="{FF2B5EF4-FFF2-40B4-BE49-F238E27FC236}">
                <a16:creationId xmlns:a16="http://schemas.microsoft.com/office/drawing/2014/main" id="{616E4F7A-BC32-C595-C70A-64F1423DBB46}"/>
              </a:ext>
            </a:extLst>
          </p:cNvPr>
          <p:cNvPicPr>
            <a:picLocks noChangeAspect="1"/>
          </p:cNvPicPr>
          <p:nvPr/>
        </p:nvPicPr>
        <p:blipFill>
          <a:blip r:embed="rId3">
            <a:extLst>
              <a:ext uri="{28A0092B-C50C-407E-A947-70E740481C1C}">
                <a14:useLocalDpi xmlns:a14="http://schemas.microsoft.com/office/drawing/2010/main" val="0"/>
              </a:ext>
            </a:extLst>
          </a:blip>
          <a:srcRect l="4957" r="9173"/>
          <a:stretch/>
        </p:blipFill>
        <p:spPr>
          <a:xfrm>
            <a:off x="3036328" y="1488267"/>
            <a:ext cx="6119343" cy="5252276"/>
          </a:xfrm>
          <a:prstGeom prst="rect">
            <a:avLst/>
          </a:prstGeom>
        </p:spPr>
      </p:pic>
      <p:sp>
        <p:nvSpPr>
          <p:cNvPr id="3" name="TextBox 2">
            <a:extLst>
              <a:ext uri="{FF2B5EF4-FFF2-40B4-BE49-F238E27FC236}">
                <a16:creationId xmlns:a16="http://schemas.microsoft.com/office/drawing/2014/main" id="{22093980-28C8-56FF-770B-3894542A0DF1}"/>
              </a:ext>
            </a:extLst>
          </p:cNvPr>
          <p:cNvSpPr txBox="1"/>
          <p:nvPr/>
        </p:nvSpPr>
        <p:spPr>
          <a:xfrm>
            <a:off x="7189609" y="4487568"/>
            <a:ext cx="2076994" cy="307777"/>
          </a:xfrm>
          <a:prstGeom prst="rect">
            <a:avLst/>
          </a:prstGeom>
          <a:noFill/>
        </p:spPr>
        <p:txBody>
          <a:bodyPr wrap="square" rtlCol="0">
            <a:spAutoFit/>
          </a:bodyPr>
          <a:lstStyle/>
          <a:p>
            <a:r>
              <a:rPr lang="en-US" sz="1400" dirty="0">
                <a:solidFill>
                  <a:schemeClr val="tx1">
                    <a:lumMod val="50000"/>
                  </a:schemeClr>
                </a:solidFill>
                <a:latin typeface="+mn-ea"/>
              </a:rPr>
              <a:t>x: All data from Rel19/14</a:t>
            </a:r>
            <a:endParaRPr kumimoji="1" lang="en-US" sz="1400" dirty="0">
              <a:solidFill>
                <a:schemeClr val="tx1">
                  <a:lumMod val="50000"/>
                </a:schemeClr>
              </a:solidFill>
              <a:latin typeface="+mn-ea"/>
            </a:endParaRPr>
          </a:p>
        </p:txBody>
      </p:sp>
    </p:spTree>
    <p:extLst>
      <p:ext uri="{BB962C8B-B14F-4D97-AF65-F5344CB8AC3E}">
        <p14:creationId xmlns:p14="http://schemas.microsoft.com/office/powerpoint/2010/main" val="37599729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D3708F0-DAAC-8720-F7F9-672E10F6F359}"/>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8DE9A6B-798D-536A-7B03-B0E4106F44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4E3105B9-42BF-98CA-BFBE-736E3154826D}"/>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Mean of ZSA NLOS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766F642F-F630-5FBB-114E-91D0F333D3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graphicFrame>
        <p:nvGraphicFramePr>
          <p:cNvPr id="3" name="Table 2">
            <a:extLst>
              <a:ext uri="{FF2B5EF4-FFF2-40B4-BE49-F238E27FC236}">
                <a16:creationId xmlns:a16="http://schemas.microsoft.com/office/drawing/2014/main" id="{FD172ED7-6F27-5B57-8C2E-D461F56DD33A}"/>
              </a:ext>
            </a:extLst>
          </p:cNvPr>
          <p:cNvGraphicFramePr>
            <a:graphicFrameLocks noGrp="1"/>
          </p:cNvGraphicFramePr>
          <p:nvPr/>
        </p:nvGraphicFramePr>
        <p:xfrm>
          <a:off x="1353312" y="1575295"/>
          <a:ext cx="9343089" cy="4532870"/>
        </p:xfrm>
        <a:graphic>
          <a:graphicData uri="http://schemas.openxmlformats.org/drawingml/2006/table">
            <a:tbl>
              <a:tblPr/>
              <a:tblGrid>
                <a:gridCol w="2654599">
                  <a:extLst>
                    <a:ext uri="{9D8B030D-6E8A-4147-A177-3AD203B41FA5}">
                      <a16:colId xmlns:a16="http://schemas.microsoft.com/office/drawing/2014/main" val="590628114"/>
                    </a:ext>
                  </a:extLst>
                </a:gridCol>
                <a:gridCol w="2412995">
                  <a:extLst>
                    <a:ext uri="{9D8B030D-6E8A-4147-A177-3AD203B41FA5}">
                      <a16:colId xmlns:a16="http://schemas.microsoft.com/office/drawing/2014/main" val="2322062839"/>
                    </a:ext>
                  </a:extLst>
                </a:gridCol>
                <a:gridCol w="2037339">
                  <a:extLst>
                    <a:ext uri="{9D8B030D-6E8A-4147-A177-3AD203B41FA5}">
                      <a16:colId xmlns:a16="http://schemas.microsoft.com/office/drawing/2014/main" val="3025167303"/>
                    </a:ext>
                  </a:extLst>
                </a:gridCol>
                <a:gridCol w="2238156">
                  <a:extLst>
                    <a:ext uri="{9D8B030D-6E8A-4147-A177-3AD203B41FA5}">
                      <a16:colId xmlns:a16="http://schemas.microsoft.com/office/drawing/2014/main" val="4036347862"/>
                    </a:ext>
                  </a:extLst>
                </a:gridCol>
              </a:tblGrid>
              <a:tr h="439110">
                <a:tc>
                  <a:txBody>
                    <a:bodyPr/>
                    <a:lstStyle/>
                    <a:p>
                      <a:pPr algn="ctr" fontAlgn="ctr"/>
                      <a:r>
                        <a:rPr lang="en-US" sz="1800" b="1" i="0" u="none" strike="noStrike" dirty="0">
                          <a:solidFill>
                            <a:srgbClr val="000000"/>
                          </a:solidFill>
                          <a:effectLst/>
                          <a:latin typeface="+mn-ea"/>
                          <a:ea typeface="+mn-ea"/>
                        </a:rPr>
                        <a:t>RMSE</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p>
                      <a:pPr algn="ctr" fontAlgn="ctr"/>
                      <a:r>
                        <a:rPr lang="en-US" sz="1800" b="1" i="0" u="none" strike="noStrike" dirty="0">
                          <a:solidFill>
                            <a:srgbClr val="000000"/>
                          </a:solidFill>
                          <a:effectLst/>
                          <a:latin typeface="+mn-ea"/>
                          <a:ea typeface="+mn-ea"/>
                        </a:rPr>
                        <a:t>(Rel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6-24 GHz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(Rel 19 + Rel 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 </a:t>
                      </a:r>
                    </a:p>
                    <a:p>
                      <a:pPr algn="ctr" fontAlgn="ctr"/>
                      <a:r>
                        <a:rPr lang="en-US" sz="1800" b="1" i="0" u="none" strike="noStrike" dirty="0">
                          <a:solidFill>
                            <a:srgbClr val="000000"/>
                          </a:solidFill>
                          <a:effectLst/>
                          <a:latin typeface="+mn-ea"/>
                          <a:ea typeface="+mn-ea"/>
                        </a:rPr>
                        <a:t>(Rel 14 + 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0841966"/>
                  </a:ext>
                </a:extLst>
              </a:tr>
              <a:tr h="533486">
                <a:tc>
                  <a:txBody>
                    <a:bodyPr/>
                    <a:lstStyle/>
                    <a:p>
                      <a:pPr algn="ctr" fontAlgn="ctr"/>
                      <a:r>
                        <a:rPr lang="en-US" sz="1800" b="0" i="0" u="none" strike="noStrike" dirty="0">
                          <a:solidFill>
                            <a:srgbClr val="000000"/>
                          </a:solidFill>
                          <a:effectLst/>
                          <a:latin typeface="+mn-ea"/>
                          <a:ea typeface="+mn-ea"/>
                        </a:rPr>
                        <a:t>Existing 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[-0.04 * log10(1+f) + 0.92]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9050674"/>
                  </a:ext>
                </a:extLst>
              </a:tr>
              <a:tr h="758249">
                <a:tc>
                  <a:txBody>
                    <a:bodyPr/>
                    <a:lstStyle/>
                    <a:p>
                      <a:pPr algn="ctr" fontAlgn="ctr"/>
                      <a:r>
                        <a:rPr lang="en-US" sz="1800" b="0" i="0" u="none" strike="noStrike" dirty="0">
                          <a:solidFill>
                            <a:srgbClr val="000000"/>
                          </a:solidFill>
                          <a:effectLst/>
                          <a:latin typeface="+mn-ea"/>
                          <a:ea typeface="+mn-ea"/>
                        </a:rPr>
                        <a:t>Fitted Line </a:t>
                      </a:r>
                    </a:p>
                    <a:p>
                      <a:pPr algn="ctr" fontAlgn="ctr"/>
                      <a:r>
                        <a:rPr lang="en-US" sz="1800" b="0" i="0" u="none" strike="noStrike" dirty="0">
                          <a:solidFill>
                            <a:srgbClr val="000000"/>
                          </a:solidFill>
                          <a:effectLst/>
                          <a:latin typeface="+mn-ea"/>
                          <a:ea typeface="+mn-ea"/>
                        </a:rPr>
                        <a:t>(6-24 GHz: Rel 19)</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0.14</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0.86</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0.30</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9450075"/>
                  </a:ext>
                </a:extLst>
              </a:tr>
              <a:tr h="6163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(6-24 GHz: Rel 19 + Rel 14)</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-0.34</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1.34</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0.30</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0.24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2030427"/>
                  </a:ext>
                </a:extLst>
              </a:tr>
              <a:tr h="7279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OLS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-0.06</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0.98</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0.21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520429"/>
                  </a:ext>
                </a:extLst>
              </a:tr>
              <a:tr h="93243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WLS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-0.03</a:t>
                      </a:r>
                      <a:r>
                        <a:rPr lang="en-US" sz="1800" b="0" i="0" u="none" strike="noStrike" dirty="0">
                          <a:solidFill>
                            <a:srgbClr val="000000"/>
                          </a:solidFill>
                          <a:effectLst/>
                          <a:latin typeface="+mn-ea"/>
                          <a:ea typeface="+mn-ea"/>
                        </a:rPr>
                        <a:t> * log10(1+f) + </a:t>
                      </a:r>
                      <a:r>
                        <a:rPr lang="en-US" sz="1800" b="0" i="0" u="none" strike="noStrike" dirty="0">
                          <a:solidFill>
                            <a:srgbClr val="FF0000"/>
                          </a:solidFill>
                          <a:effectLst/>
                          <a:latin typeface="+mn-ea"/>
                          <a:ea typeface="+mn-ea"/>
                        </a:rPr>
                        <a:t>0.92</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0.32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0.21 (OLS)/</a:t>
                      </a:r>
                    </a:p>
                    <a:p>
                      <a:pPr algn="ctr" fontAlgn="ctr"/>
                      <a:r>
                        <a:rPr lang="en-US" sz="1800" b="0" i="0" u="none" strike="noStrike" dirty="0">
                          <a:solidFill>
                            <a:srgbClr val="000000"/>
                          </a:solidFill>
                          <a:effectLst/>
                          <a:latin typeface="+mn-ea"/>
                          <a:ea typeface="+mn-ea"/>
                        </a:rPr>
                        <a:t>0.03 (WLS)</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52105853"/>
                  </a:ext>
                </a:extLst>
              </a:tr>
            </a:tbl>
          </a:graphicData>
        </a:graphic>
      </p:graphicFrame>
      <p:sp>
        <p:nvSpPr>
          <p:cNvPr id="4" name="TextBox 3">
            <a:extLst>
              <a:ext uri="{FF2B5EF4-FFF2-40B4-BE49-F238E27FC236}">
                <a16:creationId xmlns:a16="http://schemas.microsoft.com/office/drawing/2014/main" id="{965D7357-E0B0-B9D2-8D66-2D0D6D9C1083}"/>
              </a:ext>
            </a:extLst>
          </p:cNvPr>
          <p:cNvSpPr txBox="1"/>
          <p:nvPr/>
        </p:nvSpPr>
        <p:spPr>
          <a:xfrm>
            <a:off x="1316736" y="6135597"/>
            <a:ext cx="2878370" cy="646331"/>
          </a:xfrm>
          <a:prstGeom prst="rect">
            <a:avLst/>
          </a:prstGeom>
          <a:noFill/>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rPr>
              <a:t>OLS: Ordinary Least Square</a:t>
            </a:r>
          </a:p>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cs typeface="+mn-cs"/>
              </a:rPr>
              <a:t>WLS: Weighted Least Square</a:t>
            </a:r>
            <a:endPar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endParaRPr>
          </a:p>
        </p:txBody>
      </p:sp>
    </p:spTree>
    <p:extLst>
      <p:ext uri="{BB962C8B-B14F-4D97-AF65-F5344CB8AC3E}">
        <p14:creationId xmlns:p14="http://schemas.microsoft.com/office/powerpoint/2010/main" val="15405858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AAA3189-C231-5CC9-4DFB-D2D36D0B23FB}"/>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F253EEA1-5AD0-B766-EA0A-830FCCB9B9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13B1B4B3-6D55-9291-8A32-3D8E3C6978D3}"/>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ZSA LOS – Rel 14 Data Only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FF8F637D-F25A-894E-160B-67B3EE740A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9" name="TextBox 8">
            <a:extLst>
              <a:ext uri="{FF2B5EF4-FFF2-40B4-BE49-F238E27FC236}">
                <a16:creationId xmlns:a16="http://schemas.microsoft.com/office/drawing/2014/main" id="{B9FBB260-C4A4-11B2-B603-3A1B5D4ACFB0}"/>
              </a:ext>
            </a:extLst>
          </p:cNvPr>
          <p:cNvSpPr txBox="1"/>
          <p:nvPr/>
        </p:nvSpPr>
        <p:spPr>
          <a:xfrm>
            <a:off x="6797026" y="1493039"/>
            <a:ext cx="5084731" cy="4247317"/>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TR 38.901 combined both ray tracing and measurement data for final curve fitting.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Freq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7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9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#Data points: 27</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Data is incorrectly reported in 5G Workshop Paper. Std LOS values are copied from Mean LOS values. Thus, generating synthetic data for the measured frequency points from the existing curve in TR 38.901.</a:t>
            </a:r>
          </a:p>
        </p:txBody>
      </p:sp>
      <p:sp>
        <p:nvSpPr>
          <p:cNvPr id="8" name="TextBox 7">
            <a:extLst>
              <a:ext uri="{FF2B5EF4-FFF2-40B4-BE49-F238E27FC236}">
                <a16:creationId xmlns:a16="http://schemas.microsoft.com/office/drawing/2014/main" id="{EEC66E90-5FA7-4B35-CAB7-A4DF5C55000D}"/>
              </a:ext>
            </a:extLst>
          </p:cNvPr>
          <p:cNvSpPr txBox="1"/>
          <p:nvPr/>
        </p:nvSpPr>
        <p:spPr>
          <a:xfrm>
            <a:off x="1654446" y="6574641"/>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7" name="Picture 6" descr="A graph of a line&#10;&#10;AI-generated content may be incorrect.">
            <a:extLst>
              <a:ext uri="{FF2B5EF4-FFF2-40B4-BE49-F238E27FC236}">
                <a16:creationId xmlns:a16="http://schemas.microsoft.com/office/drawing/2014/main" id="{958A738E-F1BB-D8AA-A345-E437824AA08E}"/>
              </a:ext>
            </a:extLst>
          </p:cNvPr>
          <p:cNvPicPr>
            <a:picLocks noChangeAspect="1"/>
          </p:cNvPicPr>
          <p:nvPr/>
        </p:nvPicPr>
        <p:blipFill>
          <a:blip r:embed="rId3">
            <a:extLst>
              <a:ext uri="{28A0092B-C50C-407E-A947-70E740481C1C}">
                <a14:useLocalDpi xmlns:a14="http://schemas.microsoft.com/office/drawing/2010/main" val="0"/>
              </a:ext>
            </a:extLst>
          </a:blip>
          <a:srcRect l="2886" r="8946"/>
          <a:stretch/>
        </p:blipFill>
        <p:spPr>
          <a:xfrm>
            <a:off x="310243" y="1557459"/>
            <a:ext cx="6228035" cy="5017182"/>
          </a:xfrm>
          <a:prstGeom prst="rect">
            <a:avLst/>
          </a:prstGeom>
        </p:spPr>
      </p:pic>
    </p:spTree>
    <p:extLst>
      <p:ext uri="{BB962C8B-B14F-4D97-AF65-F5344CB8AC3E}">
        <p14:creationId xmlns:p14="http://schemas.microsoft.com/office/powerpoint/2010/main" val="35836998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27CCE9E-263E-6209-D8EC-C575E5667856}"/>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0CAB4D2-F7C8-9EF2-C6D1-554E74F7D1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F3885EB4-E4E7-D91E-8993-BDC28631F038}"/>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ZSA LOS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FB8FB5FA-4CD1-C8D2-84AF-A56B5B3869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A6550A59-D919-65C9-1331-A87B70890190}"/>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10 data points</a:t>
            </a:r>
          </a:p>
        </p:txBody>
      </p:sp>
      <p:graphicFrame>
        <p:nvGraphicFramePr>
          <p:cNvPr id="7" name="Table 6">
            <a:extLst>
              <a:ext uri="{FF2B5EF4-FFF2-40B4-BE49-F238E27FC236}">
                <a16:creationId xmlns:a16="http://schemas.microsoft.com/office/drawing/2014/main" id="{C34D3F0F-A2D8-2549-29C0-A231EC63B698}"/>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chemeClr val="tx1">
                              <a:lumMod val="50000"/>
                            </a:schemeClr>
                          </a:solidFill>
                          <a:effectLst/>
                          <a:latin typeface="+mn-ea"/>
                          <a:ea typeface="+mn-ea"/>
                          <a:cs typeface="+mn-cs"/>
                        </a:rPr>
                        <a:t>-0.04 * log10(1 + f) + 0.34</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u="none" strike="noStrike" kern="1200" dirty="0">
                          <a:solidFill>
                            <a:srgbClr val="FF0000"/>
                          </a:solidFill>
                          <a:effectLst/>
                          <a:latin typeface="+mn-ea"/>
                          <a:ea typeface="+mn-ea"/>
                          <a:cs typeface="+mn-cs"/>
                        </a:rPr>
                        <a:t>0.15</a:t>
                      </a:r>
                      <a:r>
                        <a:rPr kumimoji="1" lang="en-US" sz="1800" b="0" i="0" kern="1200" dirty="0">
                          <a:solidFill>
                            <a:schemeClr val="tx1">
                              <a:lumMod val="50000"/>
                            </a:schemeClr>
                          </a:solidFill>
                          <a:effectLst/>
                          <a:latin typeface="+mn-ea"/>
                          <a:ea typeface="+mn-ea"/>
                          <a:cs typeface="+mn-cs"/>
                        </a:rPr>
                        <a:t> * log10(1 + f) </a:t>
                      </a:r>
                      <a:r>
                        <a:rPr kumimoji="1" lang="en-US" sz="1800" b="0" i="0" kern="1200" dirty="0">
                          <a:solidFill>
                            <a:srgbClr val="FF0000"/>
                          </a:solidFill>
                          <a:effectLst/>
                          <a:latin typeface="+mn-ea"/>
                          <a:ea typeface="+mn-ea"/>
                          <a:cs typeface="+mn-cs"/>
                        </a:rPr>
                        <a:t>– 0.07</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0.07</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a:extLst>
              <a:ext uri="{FF2B5EF4-FFF2-40B4-BE49-F238E27FC236}">
                <a16:creationId xmlns:a16="http://schemas.microsoft.com/office/drawing/2014/main" id="{2BA716D3-97E7-705B-F02F-B581CB067F72}"/>
              </a:ext>
            </a:extLst>
          </p:cNvPr>
          <p:cNvPicPr>
            <a:picLocks noChangeAspect="1"/>
          </p:cNvPicPr>
          <p:nvPr/>
        </p:nvPicPr>
        <p:blipFill>
          <a:blip r:embed="rId3">
            <a:extLst>
              <a:ext uri="{28A0092B-C50C-407E-A947-70E740481C1C}">
                <a14:useLocalDpi xmlns:a14="http://schemas.microsoft.com/office/drawing/2010/main" val="0"/>
              </a:ext>
            </a:extLst>
          </a:blip>
          <a:srcRect l="3187" r="7563"/>
          <a:stretch/>
        </p:blipFill>
        <p:spPr>
          <a:xfrm>
            <a:off x="502088" y="1507540"/>
            <a:ext cx="6195239" cy="5117079"/>
          </a:xfrm>
          <a:prstGeom prst="rect">
            <a:avLst/>
          </a:prstGeom>
        </p:spPr>
      </p:pic>
    </p:spTree>
    <p:extLst>
      <p:ext uri="{BB962C8B-B14F-4D97-AF65-F5344CB8AC3E}">
        <p14:creationId xmlns:p14="http://schemas.microsoft.com/office/powerpoint/2010/main" val="2159693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120E39A-F6D5-DF8A-2F07-3028829BBC6E}"/>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38D5904D-6563-7F4D-AD6B-2CF9338381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FCEA7C46-11C5-26A1-707E-F13778729D82}"/>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ZSA LOS – Rel 14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29EBB5A4-25B7-89EA-06BD-BEA7D13154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BC8D5568-145E-4CF7-703E-C02E13AA3466}"/>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19 data points</a:t>
            </a:r>
          </a:p>
        </p:txBody>
      </p:sp>
      <p:graphicFrame>
        <p:nvGraphicFramePr>
          <p:cNvPr id="7" name="Table 6">
            <a:extLst>
              <a:ext uri="{FF2B5EF4-FFF2-40B4-BE49-F238E27FC236}">
                <a16:creationId xmlns:a16="http://schemas.microsoft.com/office/drawing/2014/main" id="{B13404E5-1374-4E3D-ADE8-6411935265F7}"/>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chemeClr val="tx1">
                              <a:lumMod val="50000"/>
                            </a:schemeClr>
                          </a:solidFill>
                          <a:effectLst/>
                          <a:latin typeface="+mn-ea"/>
                          <a:ea typeface="+mn-ea"/>
                          <a:cs typeface="+mn-cs"/>
                        </a:rPr>
                        <a:t>-0.04 * log10(1 + f) + 0.34</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u="none" strike="noStrike" kern="1200" dirty="0">
                          <a:solidFill>
                            <a:srgbClr val="FF0000"/>
                          </a:solidFill>
                          <a:effectLst/>
                          <a:latin typeface="+mn-ea"/>
                          <a:ea typeface="+mn-ea"/>
                          <a:cs typeface="+mn-cs"/>
                        </a:rPr>
                        <a:t>0.14</a:t>
                      </a:r>
                      <a:r>
                        <a:rPr kumimoji="1" lang="en-US" sz="1800" b="0" i="0" kern="1200" dirty="0">
                          <a:solidFill>
                            <a:schemeClr val="tx1">
                              <a:lumMod val="50000"/>
                            </a:schemeClr>
                          </a:solidFill>
                          <a:effectLst/>
                          <a:latin typeface="+mn-ea"/>
                          <a:ea typeface="+mn-ea"/>
                          <a:cs typeface="+mn-cs"/>
                        </a:rPr>
                        <a:t> * log10(1 + f) </a:t>
                      </a:r>
                      <a:r>
                        <a:rPr kumimoji="1" lang="en-US" sz="1800" b="0" i="0" kern="1200" dirty="0">
                          <a:solidFill>
                            <a:srgbClr val="FF0000"/>
                          </a:solidFill>
                          <a:effectLst/>
                          <a:latin typeface="+mn-ea"/>
                          <a:ea typeface="+mn-ea"/>
                          <a:cs typeface="+mn-cs"/>
                        </a:rPr>
                        <a:t>+ 0.04</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73420425-D815-F360-E410-72C6FBE54EDF}"/>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5" name="Picture 4" descr="A graph with a line and a line&#10;&#10;AI-generated content may be incorrect.">
            <a:extLst>
              <a:ext uri="{FF2B5EF4-FFF2-40B4-BE49-F238E27FC236}">
                <a16:creationId xmlns:a16="http://schemas.microsoft.com/office/drawing/2014/main" id="{1FDA59F4-6296-0466-7B66-D9D4DC5A8F3E}"/>
              </a:ext>
            </a:extLst>
          </p:cNvPr>
          <p:cNvPicPr>
            <a:picLocks noChangeAspect="1"/>
          </p:cNvPicPr>
          <p:nvPr/>
        </p:nvPicPr>
        <p:blipFill>
          <a:blip r:embed="rId3">
            <a:extLst>
              <a:ext uri="{28A0092B-C50C-407E-A947-70E740481C1C}">
                <a14:useLocalDpi xmlns:a14="http://schemas.microsoft.com/office/drawing/2010/main" val="0"/>
              </a:ext>
            </a:extLst>
          </a:blip>
          <a:srcRect l="3538" r="7347"/>
          <a:stretch/>
        </p:blipFill>
        <p:spPr>
          <a:xfrm>
            <a:off x="556532" y="1582574"/>
            <a:ext cx="5995689" cy="4964303"/>
          </a:xfrm>
          <a:prstGeom prst="rect">
            <a:avLst/>
          </a:prstGeom>
        </p:spPr>
      </p:pic>
    </p:spTree>
    <p:extLst>
      <p:ext uri="{BB962C8B-B14F-4D97-AF65-F5344CB8AC3E}">
        <p14:creationId xmlns:p14="http://schemas.microsoft.com/office/powerpoint/2010/main" val="10863885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CAFA580-5374-2DB9-0640-66DA52CF6CEE}"/>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B6F2523-DCC0-0BCE-B857-658D1088A5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C00210AA-6E37-7E9C-5D52-2D5512FD559F}"/>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ZSA 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47099C08-CD58-730A-9428-F44D6FB7EC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C5203869-5344-D9BD-3FC7-29754D44CBA0}"/>
              </a:ext>
            </a:extLst>
          </p:cNvPr>
          <p:cNvSpPr txBox="1"/>
          <p:nvPr/>
        </p:nvSpPr>
        <p:spPr>
          <a:xfrm>
            <a:off x="6613819" y="1593329"/>
            <a:ext cx="5085603" cy="23083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OLS: All points have equal weight.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7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19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+ 10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Uneven data distribution exists. More data points in 6-24 GHz frequency range.</a:t>
            </a:r>
          </a:p>
        </p:txBody>
      </p:sp>
      <p:graphicFrame>
        <p:nvGraphicFramePr>
          <p:cNvPr id="7" name="Table 6">
            <a:extLst>
              <a:ext uri="{FF2B5EF4-FFF2-40B4-BE49-F238E27FC236}">
                <a16:creationId xmlns:a16="http://schemas.microsoft.com/office/drawing/2014/main" id="{7B471A44-1787-A046-E1E6-A7639889C348}"/>
              </a:ext>
            </a:extLst>
          </p:cNvPr>
          <p:cNvGraphicFramePr>
            <a:graphicFrameLocks noGrp="1"/>
          </p:cNvGraphicFramePr>
          <p:nvPr/>
        </p:nvGraphicFramePr>
        <p:xfrm>
          <a:off x="6826998" y="4373354"/>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chemeClr val="tx1">
                              <a:lumMod val="50000"/>
                            </a:schemeClr>
                          </a:solidFill>
                          <a:effectLst/>
                          <a:latin typeface="+mn-ea"/>
                          <a:ea typeface="+mn-ea"/>
                          <a:cs typeface="+mn-cs"/>
                        </a:rPr>
                        <a:t>-0.04 * log10(1 + f) + 0.34</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0.24</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0.10</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descr="A graph of a line graph&#10;&#10;AI-generated content may be incorrect.">
            <a:extLst>
              <a:ext uri="{FF2B5EF4-FFF2-40B4-BE49-F238E27FC236}">
                <a16:creationId xmlns:a16="http://schemas.microsoft.com/office/drawing/2014/main" id="{84678A50-ECDE-6CE8-9E22-4F7B8B6FAA2D}"/>
              </a:ext>
            </a:extLst>
          </p:cNvPr>
          <p:cNvPicPr>
            <a:picLocks noChangeAspect="1"/>
          </p:cNvPicPr>
          <p:nvPr/>
        </p:nvPicPr>
        <p:blipFill>
          <a:blip r:embed="rId3">
            <a:extLst>
              <a:ext uri="{28A0092B-C50C-407E-A947-70E740481C1C}">
                <a14:useLocalDpi xmlns:a14="http://schemas.microsoft.com/office/drawing/2010/main" val="0"/>
              </a:ext>
            </a:extLst>
          </a:blip>
          <a:srcRect l="2785" r="9453"/>
          <a:stretch/>
        </p:blipFill>
        <p:spPr>
          <a:xfrm>
            <a:off x="354480" y="1574430"/>
            <a:ext cx="5741520" cy="5148132"/>
          </a:xfrm>
          <a:prstGeom prst="rect">
            <a:avLst/>
          </a:prstGeom>
        </p:spPr>
      </p:pic>
    </p:spTree>
    <p:extLst>
      <p:ext uri="{BB962C8B-B14F-4D97-AF65-F5344CB8AC3E}">
        <p14:creationId xmlns:p14="http://schemas.microsoft.com/office/powerpoint/2010/main" val="1322784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342A0F7-4BBE-28A8-7DE5-3A69CE6276A7}"/>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7A885A4-9FBB-F92B-2F51-082276B555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D2632D9-839C-24A7-1213-73049902C59F}"/>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Mean ASA 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C290A496-B03C-BBC3-E500-46FD3B7AB1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782BDE97-2B4C-9C94-B0B0-A700EED4D308}"/>
              </a:ext>
            </a:extLst>
          </p:cNvPr>
          <p:cNvSpPr txBox="1"/>
          <p:nvPr/>
        </p:nvSpPr>
        <p:spPr>
          <a:xfrm>
            <a:off x="6527728" y="1475624"/>
            <a:ext cx="5642852" cy="3693319"/>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endParaRPr kumimoji="1" lang="en-US" dirty="0">
              <a:solidFill>
                <a:schemeClr val="bg1">
                  <a:lumMod val="10000"/>
                </a:schemeClr>
              </a:solidFill>
              <a:latin typeface="+mn-ea"/>
            </a:endParaRPr>
          </a:p>
          <a:p>
            <a:endParaRPr kumimoji="1"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ITU LOS Mean ASA is copied from Winner 2. Winner 2 LOS Mean ASA measurement is done @ 5.25 GHz (D1.1.2 V1.0 Winner II).</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Working Assumption (WA) from RAN1#120b </a:t>
            </a:r>
            <a:r>
              <a:rPr kumimoji="1" lang="en-US" b="1" dirty="0">
                <a:solidFill>
                  <a:schemeClr val="bg1">
                    <a:lumMod val="10000"/>
                  </a:schemeClr>
                </a:solidFill>
                <a:latin typeface="+mn-ea"/>
              </a:rPr>
              <a:t>is not the same as ITU value</a:t>
            </a:r>
            <a:r>
              <a:rPr kumimoji="1" lang="en-US" dirty="0">
                <a:solidFill>
                  <a:schemeClr val="bg1">
                    <a:lumMod val="10000"/>
                  </a:schemeClr>
                </a:solidFill>
                <a:latin typeface="+mn-ea"/>
              </a:rPr>
              <a:t>. [1.48 (ITU)/1.07 (WA)].</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b="1" dirty="0">
                <a:solidFill>
                  <a:schemeClr val="bg1">
                    <a:lumMod val="10000"/>
                  </a:schemeClr>
                </a:solidFill>
                <a:latin typeface="+mn-ea"/>
              </a:rPr>
              <a:t>WA is same as AT&amp;T Meas. @ 15 GHz with </a:t>
            </a:r>
            <a:r>
              <a:rPr kumimoji="1" lang="en-US" b="1" dirty="0" err="1">
                <a:solidFill>
                  <a:schemeClr val="bg1">
                    <a:lumMod val="10000"/>
                  </a:schemeClr>
                </a:solidFill>
                <a:latin typeface="+mn-ea"/>
              </a:rPr>
              <a:t>h</a:t>
            </a:r>
            <a:r>
              <a:rPr kumimoji="1" lang="en-US" b="1" baseline="-25000" dirty="0" err="1">
                <a:solidFill>
                  <a:schemeClr val="bg1">
                    <a:lumMod val="10000"/>
                  </a:schemeClr>
                </a:solidFill>
                <a:latin typeface="+mn-ea"/>
              </a:rPr>
              <a:t>BS</a:t>
            </a:r>
            <a:r>
              <a:rPr kumimoji="1" lang="en-US" b="1" dirty="0">
                <a:solidFill>
                  <a:schemeClr val="bg1">
                    <a:lumMod val="10000"/>
                  </a:schemeClr>
                </a:solidFill>
                <a:latin typeface="+mn-ea"/>
              </a:rPr>
              <a:t> = 25 m.</a:t>
            </a:r>
          </a:p>
          <a:p>
            <a:pPr marL="285750" indent="-285750">
              <a:buFont typeface="Arial" panose="020B0604020202020204" pitchFamily="34" charset="0"/>
              <a:buChar char="•"/>
            </a:pPr>
            <a:endParaRPr kumimoji="1" lang="en-US"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6D06639D-18A2-7C4E-1BA9-358F3711D61C}"/>
              </a:ext>
            </a:extLst>
          </p:cNvPr>
          <p:cNvGraphicFramePr>
            <a:graphicFrameLocks noGrp="1"/>
          </p:cNvGraphicFramePr>
          <p:nvPr>
            <p:extLst>
              <p:ext uri="{D42A27DB-BD31-4B8C-83A1-F6EECF244321}">
                <p14:modId xmlns:p14="http://schemas.microsoft.com/office/powerpoint/2010/main" val="97648534"/>
              </p:ext>
            </p:extLst>
          </p:nvPr>
        </p:nvGraphicFramePr>
        <p:xfrm>
          <a:off x="6936342" y="5004350"/>
          <a:ext cx="4684840" cy="1701847"/>
        </p:xfrm>
        <a:graphic>
          <a:graphicData uri="http://schemas.openxmlformats.org/drawingml/2006/table">
            <a:tbl>
              <a:tblPr/>
              <a:tblGrid>
                <a:gridCol w="2785701">
                  <a:extLst>
                    <a:ext uri="{9D8B030D-6E8A-4147-A177-3AD203B41FA5}">
                      <a16:colId xmlns:a16="http://schemas.microsoft.com/office/drawing/2014/main" val="3389511177"/>
                    </a:ext>
                  </a:extLst>
                </a:gridCol>
                <a:gridCol w="189913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[1.07]</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0.46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57838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1.43</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11" name="Picture 10" descr="A graph with different colored lines&#10;&#10;AI-generated content may be incorrect.">
            <a:extLst>
              <a:ext uri="{FF2B5EF4-FFF2-40B4-BE49-F238E27FC236}">
                <a16:creationId xmlns:a16="http://schemas.microsoft.com/office/drawing/2014/main" id="{331AC981-18E3-755B-5295-4749509D9AA4}"/>
              </a:ext>
            </a:extLst>
          </p:cNvPr>
          <p:cNvPicPr>
            <a:picLocks noChangeAspect="1"/>
          </p:cNvPicPr>
          <p:nvPr/>
        </p:nvPicPr>
        <p:blipFill>
          <a:blip r:embed="rId3">
            <a:extLst>
              <a:ext uri="{28A0092B-C50C-407E-A947-70E740481C1C}">
                <a14:useLocalDpi xmlns:a14="http://schemas.microsoft.com/office/drawing/2010/main" val="0"/>
              </a:ext>
            </a:extLst>
          </a:blip>
          <a:srcRect l="5452" r="9293"/>
          <a:stretch/>
        </p:blipFill>
        <p:spPr>
          <a:xfrm>
            <a:off x="439262" y="1499812"/>
            <a:ext cx="5937273" cy="5206385"/>
          </a:xfrm>
          <a:prstGeom prst="rect">
            <a:avLst/>
          </a:prstGeom>
        </p:spPr>
      </p:pic>
    </p:spTree>
    <p:extLst>
      <p:ext uri="{BB962C8B-B14F-4D97-AF65-F5344CB8AC3E}">
        <p14:creationId xmlns:p14="http://schemas.microsoft.com/office/powerpoint/2010/main" val="330276113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2A0F7EC-3EF9-7127-3194-07668E9DB24F}"/>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92598172-DE60-54EC-6D03-AE83E76381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B1CA54E4-D097-D24B-E74F-4930AD036FA8}"/>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ZSA LOS</a:t>
            </a:r>
            <a:r>
              <a:rPr lang="en-US" sz="3200" b="1" dirty="0">
                <a:solidFill>
                  <a:schemeClr val="bg1"/>
                </a:solidFill>
                <a:latin typeface="+mj-ea"/>
                <a:ea typeface="+mj-ea"/>
              </a:rPr>
              <a:t> </a:t>
            </a:r>
            <a:r>
              <a:rPr lang="en-US" sz="3200" dirty="0">
                <a:solidFill>
                  <a:schemeClr val="bg1"/>
                </a:solidFill>
                <a:latin typeface="+mj-ea"/>
                <a:ea typeface="+mj-ea"/>
              </a:rPr>
              <a:t>–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82174542-EFE3-A005-A7C1-C3E3CADC71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F11EFB92-119E-C31F-6558-3F0549F2C1C7}"/>
              </a:ext>
            </a:extLst>
          </p:cNvPr>
          <p:cNvSpPr txBox="1"/>
          <p:nvPr/>
        </p:nvSpPr>
        <p:spPr>
          <a:xfrm>
            <a:off x="6681854" y="1537854"/>
            <a:ext cx="5085603" cy="313932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WLS: Data is divided in 3 groups: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7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19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+ 10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Assigned weights to each group. If a group has fewer data points, it receives higher weight. All points within a group have same weight.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Sum of weights for all groups is equal to 1</a:t>
            </a:r>
            <a:r>
              <a:rPr kumimoji="1" lang="en-US" sz="1800" b="1" i="0" u="none" strike="noStrike" kern="1200" cap="none" spc="0" normalizeH="0" baseline="0" noProof="0" dirty="0">
                <a:ln>
                  <a:noFill/>
                </a:ln>
                <a:solidFill>
                  <a:srgbClr val="FBFAF1">
                    <a:lumMod val="10000"/>
                  </a:srgbClr>
                </a:solidFill>
                <a:effectLst/>
                <a:uLnTx/>
                <a:uFillTx/>
                <a:latin typeface="源ノ角ゴシック JP Normal"/>
                <a:cs typeface="+mn-cs"/>
              </a:rPr>
              <a:t>.</a:t>
            </a: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p:txBody>
      </p:sp>
      <p:graphicFrame>
        <p:nvGraphicFramePr>
          <p:cNvPr id="7" name="Table 6">
            <a:extLst>
              <a:ext uri="{FF2B5EF4-FFF2-40B4-BE49-F238E27FC236}">
                <a16:creationId xmlns:a16="http://schemas.microsoft.com/office/drawing/2014/main" id="{B3CAC4EC-3EF1-F89E-BB75-992AC837E150}"/>
              </a:ext>
            </a:extLst>
          </p:cNvPr>
          <p:cNvGraphicFramePr>
            <a:graphicFrameLocks noGrp="1"/>
          </p:cNvGraphicFramePr>
          <p:nvPr/>
        </p:nvGraphicFramePr>
        <p:xfrm>
          <a:off x="7060226" y="4826726"/>
          <a:ext cx="4616768" cy="1820431"/>
        </p:xfrm>
        <a:graphic>
          <a:graphicData uri="http://schemas.openxmlformats.org/drawingml/2006/table">
            <a:tbl>
              <a:tblPr/>
              <a:tblGrid>
                <a:gridCol w="2893523">
                  <a:extLst>
                    <a:ext uri="{9D8B030D-6E8A-4147-A177-3AD203B41FA5}">
                      <a16:colId xmlns:a16="http://schemas.microsoft.com/office/drawing/2014/main" val="3389511177"/>
                    </a:ext>
                  </a:extLst>
                </a:gridCol>
                <a:gridCol w="1723245">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chemeClr val="tx1">
                              <a:lumMod val="50000"/>
                            </a:schemeClr>
                          </a:solidFill>
                          <a:effectLst/>
                          <a:latin typeface="+mn-ea"/>
                          <a:ea typeface="+mn-ea"/>
                          <a:cs typeface="+mn-cs"/>
                        </a:rPr>
                        <a:t>-0.04 * log10(1 + f) + 0.34</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rgbClr val="FF0000"/>
                          </a:solidFill>
                          <a:effectLst/>
                          <a:latin typeface="+mn-ea"/>
                          <a:ea typeface="+mn-ea"/>
                          <a:cs typeface="+mn-cs"/>
                        </a:rPr>
                        <a:t>-0.03</a:t>
                      </a:r>
                      <a:r>
                        <a:rPr kumimoji="1" lang="en-US" sz="1800" b="0" i="0" kern="1200" dirty="0">
                          <a:solidFill>
                            <a:schemeClr val="tx1">
                              <a:lumMod val="50000"/>
                            </a:schemeClr>
                          </a:solidFill>
                          <a:effectLst/>
                          <a:latin typeface="+mn-ea"/>
                          <a:ea typeface="+mn-ea"/>
                          <a:cs typeface="+mn-cs"/>
                        </a:rPr>
                        <a:t> * log10(1 + f) + </a:t>
                      </a:r>
                      <a:r>
                        <a:rPr kumimoji="1" lang="en-US" sz="1800" b="0" i="0" kern="1200" dirty="0">
                          <a:solidFill>
                            <a:srgbClr val="FF0000"/>
                          </a:solidFill>
                          <a:effectLst/>
                          <a:latin typeface="+mn-ea"/>
                          <a:ea typeface="+mn-ea"/>
                          <a:cs typeface="+mn-cs"/>
                        </a:rPr>
                        <a:t>0.29</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descr="A graph of a graph with a line and a red and blue line&#10;&#10;AI-generated content may be incorrect.">
            <a:extLst>
              <a:ext uri="{FF2B5EF4-FFF2-40B4-BE49-F238E27FC236}">
                <a16:creationId xmlns:a16="http://schemas.microsoft.com/office/drawing/2014/main" id="{E54A67B3-12DF-3044-DA6B-B94A38C9A5CD}"/>
              </a:ext>
            </a:extLst>
          </p:cNvPr>
          <p:cNvPicPr>
            <a:picLocks noChangeAspect="1"/>
          </p:cNvPicPr>
          <p:nvPr/>
        </p:nvPicPr>
        <p:blipFill>
          <a:blip r:embed="rId3">
            <a:extLst>
              <a:ext uri="{28A0092B-C50C-407E-A947-70E740481C1C}">
                <a14:useLocalDpi xmlns:a14="http://schemas.microsoft.com/office/drawing/2010/main" val="0"/>
              </a:ext>
            </a:extLst>
          </a:blip>
          <a:srcRect l="2484" r="9213"/>
          <a:stretch/>
        </p:blipFill>
        <p:spPr>
          <a:xfrm>
            <a:off x="215926" y="1567987"/>
            <a:ext cx="6163854" cy="5079170"/>
          </a:xfrm>
          <a:prstGeom prst="rect">
            <a:avLst/>
          </a:prstGeom>
        </p:spPr>
      </p:pic>
    </p:spTree>
    <p:extLst>
      <p:ext uri="{BB962C8B-B14F-4D97-AF65-F5344CB8AC3E}">
        <p14:creationId xmlns:p14="http://schemas.microsoft.com/office/powerpoint/2010/main" val="31231158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313E9DA-FDE9-96FF-7640-325AB57A2BD5}"/>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3CBA6C4A-7BDF-451C-A34A-96CDCF0DF4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EADCFAA8-2064-B099-98CA-5DDDCB27C5DE}"/>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Std of ZSA 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B542ACC0-D422-A769-4D0C-E8D5F6084F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pic>
        <p:nvPicPr>
          <p:cNvPr id="5" name="Picture 4" descr="A graph of different colored lines&#10;&#10;AI-generated content may be incorrect.">
            <a:extLst>
              <a:ext uri="{FF2B5EF4-FFF2-40B4-BE49-F238E27FC236}">
                <a16:creationId xmlns:a16="http://schemas.microsoft.com/office/drawing/2014/main" id="{BE6790EF-462E-5171-218E-A0DCC04B407E}"/>
              </a:ext>
            </a:extLst>
          </p:cNvPr>
          <p:cNvPicPr>
            <a:picLocks noChangeAspect="1"/>
          </p:cNvPicPr>
          <p:nvPr/>
        </p:nvPicPr>
        <p:blipFill>
          <a:blip r:embed="rId3">
            <a:extLst>
              <a:ext uri="{28A0092B-C50C-407E-A947-70E740481C1C}">
                <a14:useLocalDpi xmlns:a14="http://schemas.microsoft.com/office/drawing/2010/main" val="0"/>
              </a:ext>
            </a:extLst>
          </a:blip>
          <a:srcRect l="1767" r="9555"/>
          <a:stretch/>
        </p:blipFill>
        <p:spPr>
          <a:xfrm>
            <a:off x="3117896" y="1450667"/>
            <a:ext cx="5956208" cy="5348341"/>
          </a:xfrm>
          <a:prstGeom prst="rect">
            <a:avLst/>
          </a:prstGeom>
        </p:spPr>
      </p:pic>
      <p:sp>
        <p:nvSpPr>
          <p:cNvPr id="3" name="TextBox 2">
            <a:extLst>
              <a:ext uri="{FF2B5EF4-FFF2-40B4-BE49-F238E27FC236}">
                <a16:creationId xmlns:a16="http://schemas.microsoft.com/office/drawing/2014/main" id="{F35D87E5-9A67-EA05-A0E9-E6DE5339419A}"/>
              </a:ext>
            </a:extLst>
          </p:cNvPr>
          <p:cNvSpPr txBox="1"/>
          <p:nvPr/>
        </p:nvSpPr>
        <p:spPr>
          <a:xfrm>
            <a:off x="7084506" y="4350933"/>
            <a:ext cx="2076994" cy="307777"/>
          </a:xfrm>
          <a:prstGeom prst="rect">
            <a:avLst/>
          </a:prstGeom>
          <a:noFill/>
        </p:spPr>
        <p:txBody>
          <a:bodyPr wrap="square" rtlCol="0">
            <a:spAutoFit/>
          </a:bodyPr>
          <a:lstStyle/>
          <a:p>
            <a:r>
              <a:rPr lang="en-US" sz="1400" dirty="0">
                <a:solidFill>
                  <a:schemeClr val="tx1">
                    <a:lumMod val="50000"/>
                  </a:schemeClr>
                </a:solidFill>
                <a:latin typeface="+mn-ea"/>
              </a:rPr>
              <a:t>x: All data from Rel19/14</a:t>
            </a:r>
            <a:endParaRPr kumimoji="1" lang="en-US" sz="1400" dirty="0">
              <a:solidFill>
                <a:schemeClr val="tx1">
                  <a:lumMod val="50000"/>
                </a:schemeClr>
              </a:solidFill>
              <a:latin typeface="+mn-ea"/>
            </a:endParaRPr>
          </a:p>
        </p:txBody>
      </p:sp>
    </p:spTree>
    <p:extLst>
      <p:ext uri="{BB962C8B-B14F-4D97-AF65-F5344CB8AC3E}">
        <p14:creationId xmlns:p14="http://schemas.microsoft.com/office/powerpoint/2010/main" val="40961641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969998-216D-674A-8F05-00AA1074F8B2}"/>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E451E92C-0E87-9028-204C-5F86E494B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2DD7CCFB-6215-A8E6-41A5-87F51280279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Std of ZSA 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61C94A0F-D537-9071-02EA-C09268C7D0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graphicFrame>
        <p:nvGraphicFramePr>
          <p:cNvPr id="3" name="Table 2">
            <a:extLst>
              <a:ext uri="{FF2B5EF4-FFF2-40B4-BE49-F238E27FC236}">
                <a16:creationId xmlns:a16="http://schemas.microsoft.com/office/drawing/2014/main" id="{EF066722-AFB4-0790-E4E2-0A5E12359BB3}"/>
              </a:ext>
            </a:extLst>
          </p:cNvPr>
          <p:cNvGraphicFramePr>
            <a:graphicFrameLocks noGrp="1"/>
          </p:cNvGraphicFramePr>
          <p:nvPr/>
        </p:nvGraphicFramePr>
        <p:xfrm>
          <a:off x="1353312" y="1575295"/>
          <a:ext cx="9343089" cy="4532870"/>
        </p:xfrm>
        <a:graphic>
          <a:graphicData uri="http://schemas.openxmlformats.org/drawingml/2006/table">
            <a:tbl>
              <a:tblPr/>
              <a:tblGrid>
                <a:gridCol w="2654599">
                  <a:extLst>
                    <a:ext uri="{9D8B030D-6E8A-4147-A177-3AD203B41FA5}">
                      <a16:colId xmlns:a16="http://schemas.microsoft.com/office/drawing/2014/main" val="590628114"/>
                    </a:ext>
                  </a:extLst>
                </a:gridCol>
                <a:gridCol w="2412995">
                  <a:extLst>
                    <a:ext uri="{9D8B030D-6E8A-4147-A177-3AD203B41FA5}">
                      <a16:colId xmlns:a16="http://schemas.microsoft.com/office/drawing/2014/main" val="2322062839"/>
                    </a:ext>
                  </a:extLst>
                </a:gridCol>
                <a:gridCol w="2037339">
                  <a:extLst>
                    <a:ext uri="{9D8B030D-6E8A-4147-A177-3AD203B41FA5}">
                      <a16:colId xmlns:a16="http://schemas.microsoft.com/office/drawing/2014/main" val="3025167303"/>
                    </a:ext>
                  </a:extLst>
                </a:gridCol>
                <a:gridCol w="2238156">
                  <a:extLst>
                    <a:ext uri="{9D8B030D-6E8A-4147-A177-3AD203B41FA5}">
                      <a16:colId xmlns:a16="http://schemas.microsoft.com/office/drawing/2014/main" val="4036347862"/>
                    </a:ext>
                  </a:extLst>
                </a:gridCol>
              </a:tblGrid>
              <a:tr h="439110">
                <a:tc>
                  <a:txBody>
                    <a:bodyPr/>
                    <a:lstStyle/>
                    <a:p>
                      <a:pPr algn="ctr" fontAlgn="ctr"/>
                      <a:r>
                        <a:rPr lang="en-US" sz="1800" b="1" i="0" u="none" strike="noStrike" dirty="0">
                          <a:solidFill>
                            <a:srgbClr val="000000"/>
                          </a:solidFill>
                          <a:effectLst/>
                          <a:latin typeface="+mn-ea"/>
                          <a:ea typeface="+mn-ea"/>
                        </a:rPr>
                        <a:t>RMSE</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p>
                      <a:pPr algn="ctr" fontAlgn="ctr"/>
                      <a:r>
                        <a:rPr lang="en-US" sz="1800" b="1" i="0" u="none" strike="noStrike" dirty="0">
                          <a:solidFill>
                            <a:srgbClr val="000000"/>
                          </a:solidFill>
                          <a:effectLst/>
                          <a:latin typeface="+mn-ea"/>
                          <a:ea typeface="+mn-ea"/>
                        </a:rPr>
                        <a:t>(Rel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6-24 GHz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(Rel 19 + Rel 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 </a:t>
                      </a:r>
                    </a:p>
                    <a:p>
                      <a:pPr algn="ctr" fontAlgn="ctr"/>
                      <a:r>
                        <a:rPr lang="en-US" sz="1800" b="1" i="0" u="none" strike="noStrike" dirty="0">
                          <a:solidFill>
                            <a:srgbClr val="000000"/>
                          </a:solidFill>
                          <a:effectLst/>
                          <a:latin typeface="+mn-ea"/>
                          <a:ea typeface="+mn-ea"/>
                        </a:rPr>
                        <a:t>(Rel 14 + 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0841966"/>
                  </a:ext>
                </a:extLst>
              </a:tr>
              <a:tr h="533486">
                <a:tc>
                  <a:txBody>
                    <a:bodyPr/>
                    <a:lstStyle/>
                    <a:p>
                      <a:pPr algn="ctr" fontAlgn="ctr"/>
                      <a:r>
                        <a:rPr lang="en-US" sz="1800" b="0" i="0" u="none" strike="noStrike" dirty="0">
                          <a:solidFill>
                            <a:srgbClr val="000000"/>
                          </a:solidFill>
                          <a:effectLst/>
                          <a:latin typeface="+mn-ea"/>
                          <a:ea typeface="+mn-ea"/>
                        </a:rPr>
                        <a:t>Existing 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chemeClr val="tx1">
                              <a:lumMod val="50000"/>
                            </a:schemeClr>
                          </a:solidFill>
                          <a:effectLst/>
                          <a:latin typeface="+mn-ea"/>
                          <a:ea typeface="+mn-ea"/>
                          <a:cs typeface="+mn-cs"/>
                        </a:rPr>
                        <a:t>-0.04 * log10(1 + f) + 0.34</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9050674"/>
                  </a:ext>
                </a:extLst>
              </a:tr>
              <a:tr h="758249">
                <a:tc>
                  <a:txBody>
                    <a:bodyPr/>
                    <a:lstStyle/>
                    <a:p>
                      <a:pPr algn="ctr" fontAlgn="ctr"/>
                      <a:r>
                        <a:rPr lang="en-US" sz="1800" b="0" i="0" u="none" strike="noStrike" dirty="0">
                          <a:solidFill>
                            <a:srgbClr val="000000"/>
                          </a:solidFill>
                          <a:effectLst/>
                          <a:latin typeface="+mn-ea"/>
                          <a:ea typeface="+mn-ea"/>
                        </a:rPr>
                        <a:t>Fitted Line </a:t>
                      </a:r>
                    </a:p>
                    <a:p>
                      <a:pPr algn="ctr" fontAlgn="ctr"/>
                      <a:r>
                        <a:rPr lang="en-US" sz="1800" b="0" i="0" u="none" strike="noStrike" dirty="0">
                          <a:solidFill>
                            <a:srgbClr val="000000"/>
                          </a:solidFill>
                          <a:effectLst/>
                          <a:latin typeface="+mn-ea"/>
                          <a:ea typeface="+mn-ea"/>
                        </a:rPr>
                        <a:t>(6-24 GHz: Rel 19)</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u="none" strike="noStrike" kern="1200" dirty="0">
                          <a:solidFill>
                            <a:srgbClr val="FF0000"/>
                          </a:solidFill>
                          <a:effectLst/>
                          <a:latin typeface="+mn-ea"/>
                          <a:ea typeface="+mn-ea"/>
                          <a:cs typeface="+mn-cs"/>
                        </a:rPr>
                        <a:t>0.15</a:t>
                      </a:r>
                      <a:r>
                        <a:rPr kumimoji="1" lang="en-US" sz="1800" b="0" i="0" kern="1200" dirty="0">
                          <a:solidFill>
                            <a:schemeClr val="tx1">
                              <a:lumMod val="50000"/>
                            </a:schemeClr>
                          </a:solidFill>
                          <a:effectLst/>
                          <a:latin typeface="+mn-ea"/>
                          <a:ea typeface="+mn-ea"/>
                          <a:cs typeface="+mn-cs"/>
                        </a:rPr>
                        <a:t> * log10(1 + f) </a:t>
                      </a:r>
                      <a:r>
                        <a:rPr kumimoji="1" lang="en-US" sz="1800" b="0" i="0" kern="1200" dirty="0">
                          <a:solidFill>
                            <a:srgbClr val="FF0000"/>
                          </a:solidFill>
                          <a:effectLst/>
                          <a:latin typeface="+mn-ea"/>
                          <a:ea typeface="+mn-ea"/>
                          <a:cs typeface="+mn-cs"/>
                        </a:rPr>
                        <a:t>– 0.07</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0.07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9450075"/>
                  </a:ext>
                </a:extLst>
              </a:tr>
              <a:tr h="6163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(6-24 GHz: Rel 19 + Rel 14)</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u="none" strike="noStrike" kern="1200" dirty="0">
                          <a:solidFill>
                            <a:srgbClr val="FF0000"/>
                          </a:solidFill>
                          <a:effectLst/>
                          <a:latin typeface="+mn-ea"/>
                          <a:ea typeface="+mn-ea"/>
                          <a:cs typeface="+mn-cs"/>
                        </a:rPr>
                        <a:t>0.14</a:t>
                      </a:r>
                      <a:r>
                        <a:rPr kumimoji="1" lang="en-US" sz="1800" b="0" i="0" kern="1200" dirty="0">
                          <a:solidFill>
                            <a:schemeClr val="tx1">
                              <a:lumMod val="50000"/>
                            </a:schemeClr>
                          </a:solidFill>
                          <a:effectLst/>
                          <a:latin typeface="+mn-ea"/>
                          <a:ea typeface="+mn-ea"/>
                          <a:cs typeface="+mn-cs"/>
                        </a:rPr>
                        <a:t> * log10(1 + f) </a:t>
                      </a:r>
                      <a:r>
                        <a:rPr kumimoji="1" lang="en-US" sz="1800" b="0" i="0" kern="1200" dirty="0">
                          <a:solidFill>
                            <a:srgbClr val="FF0000"/>
                          </a:solidFill>
                          <a:effectLst/>
                          <a:latin typeface="+mn-ea"/>
                          <a:ea typeface="+mn-ea"/>
                          <a:cs typeface="+mn-cs"/>
                        </a:rPr>
                        <a:t>+ 0.04</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2030427"/>
                  </a:ext>
                </a:extLst>
              </a:tr>
              <a:tr h="7279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OLS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0.24</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0.10</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520429"/>
                  </a:ext>
                </a:extLst>
              </a:tr>
              <a:tr h="93243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WLS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rgbClr val="FF0000"/>
                          </a:solidFill>
                          <a:effectLst/>
                          <a:latin typeface="+mn-ea"/>
                          <a:ea typeface="+mn-ea"/>
                          <a:cs typeface="+mn-cs"/>
                        </a:rPr>
                        <a:t>-0.03</a:t>
                      </a:r>
                      <a:r>
                        <a:rPr kumimoji="1" lang="en-US" sz="1800" b="0" i="0" kern="1200" dirty="0">
                          <a:solidFill>
                            <a:schemeClr val="tx1">
                              <a:lumMod val="50000"/>
                            </a:schemeClr>
                          </a:solidFill>
                          <a:effectLst/>
                          <a:latin typeface="+mn-ea"/>
                          <a:ea typeface="+mn-ea"/>
                          <a:cs typeface="+mn-cs"/>
                        </a:rPr>
                        <a:t> * log10(1 + f) + </a:t>
                      </a:r>
                      <a:r>
                        <a:rPr kumimoji="1" lang="en-US" sz="1800" b="0" i="0" kern="1200" dirty="0">
                          <a:solidFill>
                            <a:srgbClr val="FF0000"/>
                          </a:solidFill>
                          <a:effectLst/>
                          <a:latin typeface="+mn-ea"/>
                          <a:ea typeface="+mn-ea"/>
                          <a:cs typeface="+mn-cs"/>
                        </a:rPr>
                        <a:t>0.29</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0.18</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0.10 (OLS)/</a:t>
                      </a:r>
                    </a:p>
                    <a:p>
                      <a:pPr algn="ctr" fontAlgn="ctr"/>
                      <a:r>
                        <a:rPr lang="en-US" sz="1800" b="0" i="0" u="none" strike="noStrike" dirty="0">
                          <a:solidFill>
                            <a:srgbClr val="000000"/>
                          </a:solidFill>
                          <a:effectLst/>
                          <a:latin typeface="+mn-ea"/>
                          <a:ea typeface="+mn-ea"/>
                        </a:rPr>
                        <a:t>0.01 (WLS)</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52105853"/>
                  </a:ext>
                </a:extLst>
              </a:tr>
            </a:tbl>
          </a:graphicData>
        </a:graphic>
      </p:graphicFrame>
      <p:sp>
        <p:nvSpPr>
          <p:cNvPr id="4" name="TextBox 3">
            <a:extLst>
              <a:ext uri="{FF2B5EF4-FFF2-40B4-BE49-F238E27FC236}">
                <a16:creationId xmlns:a16="http://schemas.microsoft.com/office/drawing/2014/main" id="{7BAF9C80-58AB-A3C2-64D2-EB1CA8D515D6}"/>
              </a:ext>
            </a:extLst>
          </p:cNvPr>
          <p:cNvSpPr txBox="1"/>
          <p:nvPr/>
        </p:nvSpPr>
        <p:spPr>
          <a:xfrm>
            <a:off x="1316736" y="6135597"/>
            <a:ext cx="6976872" cy="646331"/>
          </a:xfrm>
          <a:prstGeom prst="rect">
            <a:avLst/>
          </a:prstGeom>
          <a:noFill/>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rPr>
              <a:t>OLS: Ordinary Least Square</a:t>
            </a:r>
          </a:p>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cs typeface="+mn-cs"/>
              </a:rPr>
              <a:t>WLS: Weighted Least Square</a:t>
            </a:r>
            <a:endPar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endParaRPr>
          </a:p>
        </p:txBody>
      </p:sp>
    </p:spTree>
    <p:extLst>
      <p:ext uri="{BB962C8B-B14F-4D97-AF65-F5344CB8AC3E}">
        <p14:creationId xmlns:p14="http://schemas.microsoft.com/office/powerpoint/2010/main" val="37598795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DB12844-4F33-5D63-01AC-9D9EF814C665}"/>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E03D1236-B219-F39B-1EF5-157AFB060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A0BD4F24-EBE3-037C-12B0-BF1E46662201}"/>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ZSA NLOS – Rel 14 Data Only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DE1941B4-3811-1132-0803-671AFB93DA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9" name="TextBox 8">
            <a:extLst>
              <a:ext uri="{FF2B5EF4-FFF2-40B4-BE49-F238E27FC236}">
                <a16:creationId xmlns:a16="http://schemas.microsoft.com/office/drawing/2014/main" id="{15200E21-20CB-401F-5E70-DD060E0E69A9}"/>
              </a:ext>
            </a:extLst>
          </p:cNvPr>
          <p:cNvSpPr txBox="1"/>
          <p:nvPr/>
        </p:nvSpPr>
        <p:spPr>
          <a:xfrm>
            <a:off x="7262697" y="1640522"/>
            <a:ext cx="4579732" cy="3693319"/>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TR 38.901 combined both ray tracing and measurement data for final curve fitting.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Freq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7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9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#Data points: 27</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0000CC"/>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0000CC"/>
                </a:solidFill>
                <a:effectLst/>
                <a:uLnTx/>
                <a:uFillTx/>
                <a:latin typeface="源ノ角ゴシック JP Normal"/>
                <a:cs typeface="+mn-cs"/>
              </a:rPr>
              <a:t>Existing TR 38.901 fits the Rel-14 data perfectly</a:t>
            </a: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p:txBody>
      </p:sp>
      <p:sp>
        <p:nvSpPr>
          <p:cNvPr id="8" name="TextBox 7">
            <a:extLst>
              <a:ext uri="{FF2B5EF4-FFF2-40B4-BE49-F238E27FC236}">
                <a16:creationId xmlns:a16="http://schemas.microsoft.com/office/drawing/2014/main" id="{75D28758-5CB9-120F-2393-12605413B794}"/>
              </a:ext>
            </a:extLst>
          </p:cNvPr>
          <p:cNvSpPr txBox="1"/>
          <p:nvPr/>
        </p:nvSpPr>
        <p:spPr>
          <a:xfrm>
            <a:off x="1654446" y="6574641"/>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7" name="Picture 6" descr="A graph of a line with red x and blue lines&#10;&#10;AI-generated content may be incorrect.">
            <a:extLst>
              <a:ext uri="{FF2B5EF4-FFF2-40B4-BE49-F238E27FC236}">
                <a16:creationId xmlns:a16="http://schemas.microsoft.com/office/drawing/2014/main" id="{8BBCF123-F8FE-6B49-9EAD-90CFF113B962}"/>
              </a:ext>
            </a:extLst>
          </p:cNvPr>
          <p:cNvPicPr>
            <a:picLocks noChangeAspect="1"/>
          </p:cNvPicPr>
          <p:nvPr/>
        </p:nvPicPr>
        <p:blipFill>
          <a:blip r:embed="rId3">
            <a:extLst>
              <a:ext uri="{28A0092B-C50C-407E-A947-70E740481C1C}">
                <a14:useLocalDpi xmlns:a14="http://schemas.microsoft.com/office/drawing/2010/main" val="0"/>
              </a:ext>
            </a:extLst>
          </a:blip>
          <a:srcRect l="2693" r="9682"/>
          <a:stretch/>
        </p:blipFill>
        <p:spPr>
          <a:xfrm>
            <a:off x="199832" y="1640522"/>
            <a:ext cx="6810567" cy="4832108"/>
          </a:xfrm>
          <a:prstGeom prst="rect">
            <a:avLst/>
          </a:prstGeom>
        </p:spPr>
      </p:pic>
    </p:spTree>
    <p:extLst>
      <p:ext uri="{BB962C8B-B14F-4D97-AF65-F5344CB8AC3E}">
        <p14:creationId xmlns:p14="http://schemas.microsoft.com/office/powerpoint/2010/main" val="3126494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F1259C7-6E96-9898-B20A-98A4B41B6114}"/>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10490334-A34D-FDAB-E1EC-E1A5203252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28EBF282-7862-1105-E699-EC56DE4E7888}"/>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ZSA NLOS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683B87A3-2E55-3B6A-CA64-8E8804D04E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3D7AF8D1-8732-2304-6E6C-2ECE76B14065}"/>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10 data points</a:t>
            </a:r>
          </a:p>
        </p:txBody>
      </p:sp>
      <p:graphicFrame>
        <p:nvGraphicFramePr>
          <p:cNvPr id="7" name="Table 6">
            <a:extLst>
              <a:ext uri="{FF2B5EF4-FFF2-40B4-BE49-F238E27FC236}">
                <a16:creationId xmlns:a16="http://schemas.microsoft.com/office/drawing/2014/main" id="{EAC0DD4B-2973-2B92-2095-0393CF58A71C}"/>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chemeClr val="tx1">
                              <a:lumMod val="50000"/>
                            </a:schemeClr>
                          </a:solidFill>
                          <a:effectLst/>
                          <a:latin typeface="+mn-ea"/>
                          <a:ea typeface="+mn-ea"/>
                          <a:cs typeface="+mn-cs"/>
                        </a:rPr>
                        <a:t>-0.07 * log10(1 + f) + 0.41</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kumimoji="1" lang="en-US" sz="1800" b="0" i="0" kern="1200" dirty="0">
                          <a:solidFill>
                            <a:srgbClr val="FF0000"/>
                          </a:solidFill>
                          <a:effectLst/>
                          <a:latin typeface="+mn-ea"/>
                          <a:ea typeface="+mn-ea"/>
                          <a:cs typeface="+mn-cs"/>
                        </a:rPr>
                        <a:t>0.07</a:t>
                      </a:r>
                      <a:r>
                        <a:rPr kumimoji="1" lang="en-US" sz="1800" b="0" i="0" kern="1200" dirty="0">
                          <a:solidFill>
                            <a:schemeClr val="tx1">
                              <a:lumMod val="50000"/>
                            </a:schemeClr>
                          </a:solidFill>
                          <a:effectLst/>
                          <a:latin typeface="+mn-ea"/>
                          <a:ea typeface="+mn-ea"/>
                          <a:cs typeface="+mn-cs"/>
                        </a:rPr>
                        <a:t> * log10(1 + f) + </a:t>
                      </a:r>
                      <a:r>
                        <a:rPr kumimoji="1" lang="en-US" sz="1800" b="0" i="0" kern="1200" dirty="0">
                          <a:solidFill>
                            <a:srgbClr val="FF0000"/>
                          </a:solidFill>
                          <a:effectLst/>
                          <a:latin typeface="+mn-ea"/>
                          <a:ea typeface="+mn-ea"/>
                          <a:cs typeface="+mn-cs"/>
                        </a:rPr>
                        <a:t>0.05</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C7482896-41C0-1736-5D78-1B9960DE9A6E}"/>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5" name="Picture 4" descr="A graph with a blue line and green line&#10;&#10;AI-generated content may be incorrect.">
            <a:extLst>
              <a:ext uri="{FF2B5EF4-FFF2-40B4-BE49-F238E27FC236}">
                <a16:creationId xmlns:a16="http://schemas.microsoft.com/office/drawing/2014/main" id="{84FB9029-EBB8-4529-344D-2894CB014886}"/>
              </a:ext>
            </a:extLst>
          </p:cNvPr>
          <p:cNvPicPr>
            <a:picLocks noChangeAspect="1"/>
          </p:cNvPicPr>
          <p:nvPr/>
        </p:nvPicPr>
        <p:blipFill>
          <a:blip r:embed="rId3">
            <a:extLst>
              <a:ext uri="{28A0092B-C50C-407E-A947-70E740481C1C}">
                <a14:useLocalDpi xmlns:a14="http://schemas.microsoft.com/office/drawing/2010/main" val="0"/>
              </a:ext>
            </a:extLst>
          </a:blip>
          <a:srcRect l="2871" r="7565"/>
          <a:stretch/>
        </p:blipFill>
        <p:spPr>
          <a:xfrm>
            <a:off x="458013" y="1517323"/>
            <a:ext cx="6239314" cy="5107296"/>
          </a:xfrm>
          <a:prstGeom prst="rect">
            <a:avLst/>
          </a:prstGeom>
        </p:spPr>
      </p:pic>
    </p:spTree>
    <p:extLst>
      <p:ext uri="{BB962C8B-B14F-4D97-AF65-F5344CB8AC3E}">
        <p14:creationId xmlns:p14="http://schemas.microsoft.com/office/powerpoint/2010/main" val="427991767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1ADE55-955C-79EC-62B9-EA2AE4300485}"/>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F011DC84-1885-088C-3E17-1EAED8AC8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86D2A311-3BCD-881B-70A7-3A705CBC9627}"/>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ZSA NLOS – Rel 14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EB2B0458-91D5-AED9-FAB5-C1CD14368C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B9B98C55-8F1D-4AD7-15FA-3A9E6C387EE7}"/>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19 data points</a:t>
            </a:r>
          </a:p>
        </p:txBody>
      </p:sp>
      <p:graphicFrame>
        <p:nvGraphicFramePr>
          <p:cNvPr id="7" name="Table 6">
            <a:extLst>
              <a:ext uri="{FF2B5EF4-FFF2-40B4-BE49-F238E27FC236}">
                <a16:creationId xmlns:a16="http://schemas.microsoft.com/office/drawing/2014/main" id="{002FEB23-3166-ECD7-14DD-56FCE2BD35DB}"/>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chemeClr val="tx1">
                              <a:lumMod val="50000"/>
                            </a:schemeClr>
                          </a:solidFill>
                          <a:effectLst/>
                          <a:latin typeface="+mn-ea"/>
                          <a:ea typeface="+mn-ea"/>
                          <a:cs typeface="+mn-cs"/>
                        </a:rPr>
                        <a:t>-0.07 * log10(1 + f) + 0.41</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u="none" strike="noStrike" kern="1200" dirty="0">
                          <a:solidFill>
                            <a:srgbClr val="FF0000"/>
                          </a:solidFill>
                          <a:effectLst/>
                          <a:latin typeface="+mn-ea"/>
                          <a:ea typeface="+mn-ea"/>
                          <a:cs typeface="+mn-cs"/>
                        </a:rPr>
                        <a:t>0.22</a:t>
                      </a:r>
                      <a:r>
                        <a:rPr kumimoji="1" lang="en-US" sz="1800" b="0" i="0" kern="1200" dirty="0">
                          <a:solidFill>
                            <a:schemeClr val="tx1">
                              <a:lumMod val="50000"/>
                            </a:schemeClr>
                          </a:solidFill>
                          <a:effectLst/>
                          <a:latin typeface="+mn-ea"/>
                          <a:ea typeface="+mn-ea"/>
                          <a:cs typeface="+mn-cs"/>
                        </a:rPr>
                        <a:t> * log10(1 + f)</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sp>
        <p:nvSpPr>
          <p:cNvPr id="9" name="TextBox 8">
            <a:extLst>
              <a:ext uri="{FF2B5EF4-FFF2-40B4-BE49-F238E27FC236}">
                <a16:creationId xmlns:a16="http://schemas.microsoft.com/office/drawing/2014/main" id="{7C844C8D-E02D-572F-E99D-D3E8485F795C}"/>
              </a:ext>
            </a:extLst>
          </p:cNvPr>
          <p:cNvSpPr txBox="1"/>
          <p:nvPr/>
        </p:nvSpPr>
        <p:spPr>
          <a:xfrm>
            <a:off x="1907813" y="6624619"/>
            <a:ext cx="47895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b="0" i="0" u="none" strike="noStrike" kern="1200" cap="none" spc="0" normalizeH="0" baseline="0" noProof="0" dirty="0">
                <a:ln>
                  <a:noFill/>
                </a:ln>
                <a:solidFill>
                  <a:srgbClr val="59574C">
                    <a:lumMod val="50000"/>
                  </a:srgbClr>
                </a:solidFill>
                <a:effectLst/>
                <a:uLnTx/>
                <a:uFillTx/>
                <a:latin typeface="源ノ角ゴシック JP Normal"/>
                <a:cs typeface="+mn-cs"/>
              </a:rPr>
              <a:t>(1): http://www.5gworkshops.com/2016/5GCMSIG_White%20Paper_r2dot3.pdf</a:t>
            </a:r>
          </a:p>
        </p:txBody>
      </p:sp>
      <p:pic>
        <p:nvPicPr>
          <p:cNvPr id="4" name="Picture 3" descr="A graph with a line and numbers&#10;&#10;AI-generated content may be incorrect.">
            <a:extLst>
              <a:ext uri="{FF2B5EF4-FFF2-40B4-BE49-F238E27FC236}">
                <a16:creationId xmlns:a16="http://schemas.microsoft.com/office/drawing/2014/main" id="{B47D7196-B5ED-FD81-3B2F-5AAF82E79BB1}"/>
              </a:ext>
            </a:extLst>
          </p:cNvPr>
          <p:cNvPicPr>
            <a:picLocks noChangeAspect="1"/>
          </p:cNvPicPr>
          <p:nvPr/>
        </p:nvPicPr>
        <p:blipFill>
          <a:blip r:embed="rId3">
            <a:extLst>
              <a:ext uri="{28A0092B-C50C-407E-A947-70E740481C1C}">
                <a14:useLocalDpi xmlns:a14="http://schemas.microsoft.com/office/drawing/2010/main" val="0"/>
              </a:ext>
            </a:extLst>
          </a:blip>
          <a:srcRect l="4076" r="7498"/>
          <a:stretch/>
        </p:blipFill>
        <p:spPr>
          <a:xfrm>
            <a:off x="467845" y="1529626"/>
            <a:ext cx="6229482" cy="5094993"/>
          </a:xfrm>
          <a:prstGeom prst="rect">
            <a:avLst/>
          </a:prstGeom>
        </p:spPr>
      </p:pic>
    </p:spTree>
    <p:extLst>
      <p:ext uri="{BB962C8B-B14F-4D97-AF65-F5344CB8AC3E}">
        <p14:creationId xmlns:p14="http://schemas.microsoft.com/office/powerpoint/2010/main" val="42009591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64A7879-F891-3B3C-BAE5-C3576F24505D}"/>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7B7D0E6E-67B5-2EB4-A9C7-F5FB6C454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AB7109A3-AA09-DA00-D9D6-AFF1B01628F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ZSA NLOS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9F0C3009-5A03-E47D-D7DD-89D2BCF054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531E8423-52F3-3684-2BCB-7448F1B2F680}"/>
              </a:ext>
            </a:extLst>
          </p:cNvPr>
          <p:cNvSpPr txBox="1"/>
          <p:nvPr/>
        </p:nvSpPr>
        <p:spPr>
          <a:xfrm>
            <a:off x="6826998" y="1574430"/>
            <a:ext cx="5085603" cy="23083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OLS: All points have equal weight.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7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19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+ 10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Uneven data distribution exists. More data points in 6-24 GHz frequency range.</a:t>
            </a:r>
          </a:p>
        </p:txBody>
      </p:sp>
      <p:graphicFrame>
        <p:nvGraphicFramePr>
          <p:cNvPr id="7" name="Table 6">
            <a:extLst>
              <a:ext uri="{FF2B5EF4-FFF2-40B4-BE49-F238E27FC236}">
                <a16:creationId xmlns:a16="http://schemas.microsoft.com/office/drawing/2014/main" id="{4E7703DA-4728-EB31-35E5-410B1F760E35}"/>
              </a:ext>
            </a:extLst>
          </p:cNvPr>
          <p:cNvGraphicFramePr>
            <a:graphicFrameLocks noGrp="1"/>
          </p:cNvGraphicFramePr>
          <p:nvPr/>
        </p:nvGraphicFramePr>
        <p:xfrm>
          <a:off x="6826998" y="4373354"/>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chemeClr val="tx1">
                              <a:lumMod val="50000"/>
                            </a:schemeClr>
                          </a:solidFill>
                          <a:effectLst/>
                          <a:latin typeface="+mn-ea"/>
                          <a:ea typeface="+mn-ea"/>
                          <a:cs typeface="+mn-cs"/>
                        </a:rPr>
                        <a:t>-0.07 * log10(1 + f) + 0.41</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u="none" strike="noStrike" kern="1200" dirty="0">
                          <a:solidFill>
                            <a:srgbClr val="FF0000"/>
                          </a:solidFill>
                          <a:effectLst/>
                          <a:latin typeface="+mn-ea"/>
                          <a:ea typeface="+mn-ea"/>
                          <a:cs typeface="+mn-cs"/>
                        </a:rPr>
                        <a:t>-0.03</a:t>
                      </a:r>
                      <a:r>
                        <a:rPr kumimoji="1" lang="en-US" sz="1800" b="0" i="0" kern="1200" dirty="0">
                          <a:solidFill>
                            <a:schemeClr val="tx1">
                              <a:lumMod val="50000"/>
                            </a:schemeClr>
                          </a:solidFill>
                          <a:effectLst/>
                          <a:latin typeface="+mn-ea"/>
                          <a:ea typeface="+mn-ea"/>
                          <a:cs typeface="+mn-cs"/>
                        </a:rPr>
                        <a:t> * log10(1 + f) + </a:t>
                      </a:r>
                      <a:r>
                        <a:rPr kumimoji="1" lang="en-US" sz="1800" b="0" i="0" kern="1200" dirty="0">
                          <a:solidFill>
                            <a:srgbClr val="FF0000"/>
                          </a:solidFill>
                          <a:effectLst/>
                          <a:latin typeface="+mn-ea"/>
                          <a:ea typeface="+mn-ea"/>
                          <a:cs typeface="+mn-cs"/>
                        </a:rPr>
                        <a:t>0.30</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descr="A graph of a line graph&#10;&#10;AI-generated content may be incorrect.">
            <a:extLst>
              <a:ext uri="{FF2B5EF4-FFF2-40B4-BE49-F238E27FC236}">
                <a16:creationId xmlns:a16="http://schemas.microsoft.com/office/drawing/2014/main" id="{8C455EAD-D139-E68F-8CBC-08DA8FCC7D66}"/>
              </a:ext>
            </a:extLst>
          </p:cNvPr>
          <p:cNvPicPr>
            <a:picLocks noChangeAspect="1"/>
          </p:cNvPicPr>
          <p:nvPr/>
        </p:nvPicPr>
        <p:blipFill>
          <a:blip r:embed="rId3">
            <a:extLst>
              <a:ext uri="{28A0092B-C50C-407E-A947-70E740481C1C}">
                <a14:useLocalDpi xmlns:a14="http://schemas.microsoft.com/office/drawing/2010/main" val="0"/>
              </a:ext>
            </a:extLst>
          </a:blip>
          <a:srcRect l="3155" r="9431"/>
          <a:stretch/>
        </p:blipFill>
        <p:spPr>
          <a:xfrm>
            <a:off x="556532" y="1574430"/>
            <a:ext cx="5462566" cy="5080852"/>
          </a:xfrm>
          <a:prstGeom prst="rect">
            <a:avLst/>
          </a:prstGeom>
        </p:spPr>
      </p:pic>
    </p:spTree>
    <p:extLst>
      <p:ext uri="{BB962C8B-B14F-4D97-AF65-F5344CB8AC3E}">
        <p14:creationId xmlns:p14="http://schemas.microsoft.com/office/powerpoint/2010/main" val="86733879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CD9B054-C14C-77FA-F66B-1CB3136BB867}"/>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EFA55227-4918-851E-C2BE-753EB2FA19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AD8D5825-E3A1-2255-6F7D-6E384E11B0F8}"/>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UMi</a:t>
            </a:r>
            <a:r>
              <a:rPr lang="en-US" sz="3200" dirty="0">
                <a:solidFill>
                  <a:schemeClr val="bg1"/>
                </a:solidFill>
                <a:latin typeface="+mj-ea"/>
                <a:ea typeface="+mj-ea"/>
              </a:rPr>
              <a:t> Std of ZSA NLOS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BD6766C5-F682-136B-0B63-F18F62F621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0BB5802E-4E63-5085-84F4-931ED7BF3E3C}"/>
              </a:ext>
            </a:extLst>
          </p:cNvPr>
          <p:cNvSpPr txBox="1"/>
          <p:nvPr/>
        </p:nvSpPr>
        <p:spPr>
          <a:xfrm>
            <a:off x="6681854" y="1537854"/>
            <a:ext cx="5085603" cy="313932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WLS: Data is divided in 3 groups: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7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19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+ 10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11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Assigned weights to each group. If a group has fewer data points, it receives higher weight. All points within a group have same weight.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Sum of weights for all groups is equal to 1</a:t>
            </a:r>
            <a:r>
              <a:rPr kumimoji="1" lang="en-US" sz="1800" b="1" i="0" u="none" strike="noStrike" kern="1200" cap="none" spc="0" normalizeH="0" baseline="0" noProof="0" dirty="0">
                <a:ln>
                  <a:noFill/>
                </a:ln>
                <a:solidFill>
                  <a:srgbClr val="FBFAF1">
                    <a:lumMod val="10000"/>
                  </a:srgbClr>
                </a:solidFill>
                <a:effectLst/>
                <a:uLnTx/>
                <a:uFillTx/>
                <a:latin typeface="源ノ角ゴシック JP Normal"/>
                <a:cs typeface="+mn-cs"/>
              </a:rPr>
              <a:t>.</a:t>
            </a: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p:txBody>
      </p:sp>
      <p:graphicFrame>
        <p:nvGraphicFramePr>
          <p:cNvPr id="7" name="Table 6">
            <a:extLst>
              <a:ext uri="{FF2B5EF4-FFF2-40B4-BE49-F238E27FC236}">
                <a16:creationId xmlns:a16="http://schemas.microsoft.com/office/drawing/2014/main" id="{6432B0B3-27F0-6ACD-D2A3-EE7BEC27815E}"/>
              </a:ext>
            </a:extLst>
          </p:cNvPr>
          <p:cNvGraphicFramePr>
            <a:graphicFrameLocks noGrp="1"/>
          </p:cNvGraphicFramePr>
          <p:nvPr/>
        </p:nvGraphicFramePr>
        <p:xfrm>
          <a:off x="6971026" y="4684027"/>
          <a:ext cx="4507257" cy="1820431"/>
        </p:xfrm>
        <a:graphic>
          <a:graphicData uri="http://schemas.openxmlformats.org/drawingml/2006/table">
            <a:tbl>
              <a:tblPr/>
              <a:tblGrid>
                <a:gridCol w="2739850">
                  <a:extLst>
                    <a:ext uri="{9D8B030D-6E8A-4147-A177-3AD203B41FA5}">
                      <a16:colId xmlns:a16="http://schemas.microsoft.com/office/drawing/2014/main" val="3389511177"/>
                    </a:ext>
                  </a:extLst>
                </a:gridCol>
                <a:gridCol w="1767407">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chemeClr val="tx1">
                              <a:lumMod val="50000"/>
                            </a:schemeClr>
                          </a:solidFill>
                          <a:effectLst/>
                          <a:latin typeface="+mn-ea"/>
                          <a:ea typeface="+mn-ea"/>
                          <a:cs typeface="+mn-cs"/>
                        </a:rPr>
                        <a:t>-0.07 * log10(1 + f) + 0.41</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rgbClr val="FF0000"/>
                          </a:solidFill>
                          <a:effectLst/>
                          <a:latin typeface="+mn-ea"/>
                          <a:ea typeface="+mn-ea"/>
                          <a:cs typeface="+mn-cs"/>
                        </a:rPr>
                        <a:t>-0.05</a:t>
                      </a:r>
                      <a:r>
                        <a:rPr kumimoji="1" lang="en-US" sz="1800" b="0" i="0" kern="1200" dirty="0">
                          <a:solidFill>
                            <a:schemeClr val="tx1">
                              <a:lumMod val="50000"/>
                            </a:schemeClr>
                          </a:solidFill>
                          <a:effectLst/>
                          <a:latin typeface="+mn-ea"/>
                          <a:ea typeface="+mn-ea"/>
                          <a:cs typeface="+mn-cs"/>
                        </a:rPr>
                        <a:t> * log10(1 + f) + </a:t>
                      </a:r>
                      <a:r>
                        <a:rPr kumimoji="1" lang="en-US" sz="1800" b="0" i="0" kern="1200" dirty="0">
                          <a:solidFill>
                            <a:srgbClr val="FF0000"/>
                          </a:solidFill>
                          <a:effectLst/>
                          <a:latin typeface="+mn-ea"/>
                          <a:ea typeface="+mn-ea"/>
                          <a:cs typeface="+mn-cs"/>
                        </a:rPr>
                        <a:t>0.35</a:t>
                      </a:r>
                      <a:r>
                        <a:rPr lang="en-US" sz="1800" b="0" i="0" u="none" strike="noStrike" dirty="0">
                          <a:solidFill>
                            <a:srgbClr val="000000"/>
                          </a:solidFill>
                          <a:effectLst/>
                          <a:latin typeface="+mn-ea"/>
                          <a:ea typeface="+mn-ea"/>
                        </a:rPr>
                        <a:t>]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descr="A graph of a line graph&#10;&#10;AI-generated content may be incorrect.">
            <a:extLst>
              <a:ext uri="{FF2B5EF4-FFF2-40B4-BE49-F238E27FC236}">
                <a16:creationId xmlns:a16="http://schemas.microsoft.com/office/drawing/2014/main" id="{594C8CD2-EC52-CDCE-B3E4-2B67CCB9C897}"/>
              </a:ext>
            </a:extLst>
          </p:cNvPr>
          <p:cNvPicPr>
            <a:picLocks noChangeAspect="1"/>
          </p:cNvPicPr>
          <p:nvPr/>
        </p:nvPicPr>
        <p:blipFill>
          <a:blip r:embed="rId4">
            <a:extLst>
              <a:ext uri="{28A0092B-C50C-407E-A947-70E740481C1C}">
                <a14:useLocalDpi xmlns:a14="http://schemas.microsoft.com/office/drawing/2010/main" val="0"/>
              </a:ext>
            </a:extLst>
          </a:blip>
          <a:srcRect l="2928" r="9279"/>
          <a:stretch/>
        </p:blipFill>
        <p:spPr>
          <a:xfrm>
            <a:off x="171319" y="1537854"/>
            <a:ext cx="6191366" cy="5111665"/>
          </a:xfrm>
          <a:prstGeom prst="rect">
            <a:avLst/>
          </a:prstGeom>
        </p:spPr>
      </p:pic>
    </p:spTree>
    <p:extLst>
      <p:ext uri="{BB962C8B-B14F-4D97-AF65-F5344CB8AC3E}">
        <p14:creationId xmlns:p14="http://schemas.microsoft.com/office/powerpoint/2010/main" val="288516144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8CF7A91-DA83-C5FD-FC15-1716EC4C1E35}"/>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A3DEB4B6-00C2-E129-06B9-B1F2B785F9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03391ECA-B98C-584F-9D32-AAFAF119634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Std of ZSA NLOS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4BF8A871-7073-AD23-DB17-CB287ACA08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pic>
        <p:nvPicPr>
          <p:cNvPr id="5" name="Picture 4" descr="A graph of different colored lines&#10;&#10;AI-generated content may be incorrect.">
            <a:extLst>
              <a:ext uri="{FF2B5EF4-FFF2-40B4-BE49-F238E27FC236}">
                <a16:creationId xmlns:a16="http://schemas.microsoft.com/office/drawing/2014/main" id="{F3E14965-C006-3DEC-386A-A6479E3319F5}"/>
              </a:ext>
            </a:extLst>
          </p:cNvPr>
          <p:cNvPicPr>
            <a:picLocks noChangeAspect="1"/>
          </p:cNvPicPr>
          <p:nvPr/>
        </p:nvPicPr>
        <p:blipFill>
          <a:blip r:embed="rId3">
            <a:extLst>
              <a:ext uri="{28A0092B-C50C-407E-A947-70E740481C1C}">
                <a14:useLocalDpi xmlns:a14="http://schemas.microsoft.com/office/drawing/2010/main" val="0"/>
              </a:ext>
            </a:extLst>
          </a:blip>
          <a:srcRect l="4846" t="2795" r="9132" b="1836"/>
          <a:stretch/>
        </p:blipFill>
        <p:spPr>
          <a:xfrm>
            <a:off x="3022074" y="1474839"/>
            <a:ext cx="6147851" cy="5243756"/>
          </a:xfrm>
          <a:prstGeom prst="rect">
            <a:avLst/>
          </a:prstGeom>
        </p:spPr>
      </p:pic>
      <p:sp>
        <p:nvSpPr>
          <p:cNvPr id="3" name="TextBox 2">
            <a:extLst>
              <a:ext uri="{FF2B5EF4-FFF2-40B4-BE49-F238E27FC236}">
                <a16:creationId xmlns:a16="http://schemas.microsoft.com/office/drawing/2014/main" id="{187067DD-CB4D-B013-30C4-05D8DF7A88C2}"/>
              </a:ext>
            </a:extLst>
          </p:cNvPr>
          <p:cNvSpPr txBox="1"/>
          <p:nvPr/>
        </p:nvSpPr>
        <p:spPr>
          <a:xfrm>
            <a:off x="7231650" y="1707351"/>
            <a:ext cx="2076994" cy="307777"/>
          </a:xfrm>
          <a:prstGeom prst="rect">
            <a:avLst/>
          </a:prstGeom>
          <a:noFill/>
        </p:spPr>
        <p:txBody>
          <a:bodyPr wrap="square" rtlCol="0">
            <a:spAutoFit/>
          </a:bodyPr>
          <a:lstStyle/>
          <a:p>
            <a:r>
              <a:rPr lang="en-US" sz="1400" dirty="0">
                <a:solidFill>
                  <a:schemeClr val="tx1">
                    <a:lumMod val="50000"/>
                  </a:schemeClr>
                </a:solidFill>
                <a:latin typeface="+mn-ea"/>
              </a:rPr>
              <a:t>x: All data from Rel19/14</a:t>
            </a:r>
            <a:endParaRPr kumimoji="1" lang="en-US" sz="1400" dirty="0">
              <a:solidFill>
                <a:schemeClr val="tx1">
                  <a:lumMod val="50000"/>
                </a:schemeClr>
              </a:solidFill>
              <a:latin typeface="+mn-ea"/>
            </a:endParaRPr>
          </a:p>
        </p:txBody>
      </p:sp>
    </p:spTree>
    <p:extLst>
      <p:ext uri="{BB962C8B-B14F-4D97-AF65-F5344CB8AC3E}">
        <p14:creationId xmlns:p14="http://schemas.microsoft.com/office/powerpoint/2010/main" val="38807899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DB35737-2B03-F748-B90C-B1266A404B09}"/>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53FDBAF3-E9D4-CADE-CD07-CE87FB49A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5C3DC283-E920-932C-EFE8-74056EB2EA4E}"/>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a:t>
            </a:r>
            <a:r>
              <a:rPr lang="en-US" sz="3200" dirty="0" err="1">
                <a:solidFill>
                  <a:schemeClr val="bg1"/>
                </a:solidFill>
                <a:latin typeface="+mj-ea"/>
                <a:ea typeface="+mj-ea"/>
              </a:rPr>
              <a:t>UMi</a:t>
            </a:r>
            <a:r>
              <a:rPr lang="en-US" sz="3200" dirty="0">
                <a:solidFill>
                  <a:schemeClr val="bg1"/>
                </a:solidFill>
                <a:latin typeface="+mj-ea"/>
                <a:ea typeface="+mj-ea"/>
              </a:rPr>
              <a:t> Std of ZSA NLOS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BF25ED46-E094-C846-0CDF-001347865B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graphicFrame>
        <p:nvGraphicFramePr>
          <p:cNvPr id="3" name="Table 2">
            <a:extLst>
              <a:ext uri="{FF2B5EF4-FFF2-40B4-BE49-F238E27FC236}">
                <a16:creationId xmlns:a16="http://schemas.microsoft.com/office/drawing/2014/main" id="{B7AE726C-AABE-C379-F2F3-C2C044F6EB2E}"/>
              </a:ext>
            </a:extLst>
          </p:cNvPr>
          <p:cNvGraphicFramePr>
            <a:graphicFrameLocks noGrp="1"/>
          </p:cNvGraphicFramePr>
          <p:nvPr/>
        </p:nvGraphicFramePr>
        <p:xfrm>
          <a:off x="1353312" y="1575295"/>
          <a:ext cx="9343089" cy="4532870"/>
        </p:xfrm>
        <a:graphic>
          <a:graphicData uri="http://schemas.openxmlformats.org/drawingml/2006/table">
            <a:tbl>
              <a:tblPr/>
              <a:tblGrid>
                <a:gridCol w="2654599">
                  <a:extLst>
                    <a:ext uri="{9D8B030D-6E8A-4147-A177-3AD203B41FA5}">
                      <a16:colId xmlns:a16="http://schemas.microsoft.com/office/drawing/2014/main" val="590628114"/>
                    </a:ext>
                  </a:extLst>
                </a:gridCol>
                <a:gridCol w="2412995">
                  <a:extLst>
                    <a:ext uri="{9D8B030D-6E8A-4147-A177-3AD203B41FA5}">
                      <a16:colId xmlns:a16="http://schemas.microsoft.com/office/drawing/2014/main" val="2322062839"/>
                    </a:ext>
                  </a:extLst>
                </a:gridCol>
                <a:gridCol w="2037339">
                  <a:extLst>
                    <a:ext uri="{9D8B030D-6E8A-4147-A177-3AD203B41FA5}">
                      <a16:colId xmlns:a16="http://schemas.microsoft.com/office/drawing/2014/main" val="3025167303"/>
                    </a:ext>
                  </a:extLst>
                </a:gridCol>
                <a:gridCol w="2238156">
                  <a:extLst>
                    <a:ext uri="{9D8B030D-6E8A-4147-A177-3AD203B41FA5}">
                      <a16:colId xmlns:a16="http://schemas.microsoft.com/office/drawing/2014/main" val="4036347862"/>
                    </a:ext>
                  </a:extLst>
                </a:gridCol>
              </a:tblGrid>
              <a:tr h="439110">
                <a:tc>
                  <a:txBody>
                    <a:bodyPr/>
                    <a:lstStyle/>
                    <a:p>
                      <a:pPr algn="ctr" fontAlgn="ctr"/>
                      <a:r>
                        <a:rPr lang="en-US" sz="1800" b="1" i="0" u="none" strike="noStrike" dirty="0">
                          <a:solidFill>
                            <a:srgbClr val="000000"/>
                          </a:solidFill>
                          <a:effectLst/>
                          <a:latin typeface="+mn-ea"/>
                          <a:ea typeface="+mn-ea"/>
                        </a:rPr>
                        <a:t>RMSE</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p>
                      <a:pPr algn="ctr" fontAlgn="ctr"/>
                      <a:r>
                        <a:rPr lang="en-US" sz="1800" b="1" i="0" u="none" strike="noStrike" dirty="0">
                          <a:solidFill>
                            <a:srgbClr val="000000"/>
                          </a:solidFill>
                          <a:effectLst/>
                          <a:latin typeface="+mn-ea"/>
                          <a:ea typeface="+mn-ea"/>
                        </a:rPr>
                        <a:t>(Rel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6-24 GHz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(Rel 19 + Rel 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 </a:t>
                      </a:r>
                    </a:p>
                    <a:p>
                      <a:pPr algn="ctr" fontAlgn="ctr"/>
                      <a:r>
                        <a:rPr lang="en-US" sz="1800" b="1" i="0" u="none" strike="noStrike" dirty="0">
                          <a:solidFill>
                            <a:srgbClr val="000000"/>
                          </a:solidFill>
                          <a:effectLst/>
                          <a:latin typeface="+mn-ea"/>
                          <a:ea typeface="+mn-ea"/>
                        </a:rPr>
                        <a:t>(Rel 14 + 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0841966"/>
                  </a:ext>
                </a:extLst>
              </a:tr>
              <a:tr h="533486">
                <a:tc>
                  <a:txBody>
                    <a:bodyPr/>
                    <a:lstStyle/>
                    <a:p>
                      <a:pPr algn="ctr" fontAlgn="ctr"/>
                      <a:r>
                        <a:rPr lang="en-US" sz="1800" b="0" i="0" u="none" strike="noStrike" dirty="0">
                          <a:solidFill>
                            <a:srgbClr val="000000"/>
                          </a:solidFill>
                          <a:effectLst/>
                          <a:latin typeface="+mn-ea"/>
                          <a:ea typeface="+mn-ea"/>
                        </a:rPr>
                        <a:t>Existing 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chemeClr val="tx1">
                              <a:lumMod val="50000"/>
                            </a:schemeClr>
                          </a:solidFill>
                          <a:effectLst/>
                          <a:latin typeface="+mn-ea"/>
                          <a:ea typeface="+mn-ea"/>
                          <a:cs typeface="+mn-cs"/>
                        </a:rPr>
                        <a:t>-0.07 * log10(1 + f) + 0.41</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9050674"/>
                  </a:ext>
                </a:extLst>
              </a:tr>
              <a:tr h="758249">
                <a:tc>
                  <a:txBody>
                    <a:bodyPr/>
                    <a:lstStyle/>
                    <a:p>
                      <a:pPr algn="ctr" fontAlgn="ctr"/>
                      <a:r>
                        <a:rPr lang="en-US" sz="1800" b="0" i="0" u="none" strike="noStrike" dirty="0">
                          <a:solidFill>
                            <a:srgbClr val="000000"/>
                          </a:solidFill>
                          <a:effectLst/>
                          <a:latin typeface="+mn-ea"/>
                          <a:ea typeface="+mn-ea"/>
                        </a:rPr>
                        <a:t>Fitted Line </a:t>
                      </a:r>
                    </a:p>
                    <a:p>
                      <a:pPr algn="ctr" fontAlgn="ctr"/>
                      <a:r>
                        <a:rPr lang="en-US" sz="1800" b="0" i="0" u="none" strike="noStrike" dirty="0">
                          <a:solidFill>
                            <a:srgbClr val="000000"/>
                          </a:solidFill>
                          <a:effectLst/>
                          <a:latin typeface="+mn-ea"/>
                          <a:ea typeface="+mn-ea"/>
                        </a:rPr>
                        <a:t>(6-24 GHz: Rel 19)</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kumimoji="1" lang="en-US" sz="1800" b="0" i="0" kern="1200" dirty="0">
                          <a:solidFill>
                            <a:srgbClr val="FF0000"/>
                          </a:solidFill>
                          <a:effectLst/>
                          <a:latin typeface="+mn-ea"/>
                          <a:ea typeface="+mn-ea"/>
                          <a:cs typeface="+mn-cs"/>
                        </a:rPr>
                        <a:t>0.07</a:t>
                      </a:r>
                      <a:r>
                        <a:rPr kumimoji="1" lang="en-US" sz="1800" b="0" i="0" kern="1200" dirty="0">
                          <a:solidFill>
                            <a:schemeClr val="tx1">
                              <a:lumMod val="50000"/>
                            </a:schemeClr>
                          </a:solidFill>
                          <a:effectLst/>
                          <a:latin typeface="+mn-ea"/>
                          <a:ea typeface="+mn-ea"/>
                          <a:cs typeface="+mn-cs"/>
                        </a:rPr>
                        <a:t> * log10(1 + f) + </a:t>
                      </a:r>
                      <a:r>
                        <a:rPr kumimoji="1" lang="en-US" sz="1800" b="0" i="0" kern="1200" dirty="0">
                          <a:solidFill>
                            <a:srgbClr val="FF0000"/>
                          </a:solidFill>
                          <a:effectLst/>
                          <a:latin typeface="+mn-ea"/>
                          <a:ea typeface="+mn-ea"/>
                          <a:cs typeface="+mn-cs"/>
                        </a:rPr>
                        <a:t>0.05</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0.04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9450075"/>
                  </a:ext>
                </a:extLst>
              </a:tr>
              <a:tr h="6163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(6-24 GHz: Rel 19 + Rel 14)</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u="none" strike="noStrike" kern="1200" dirty="0">
                          <a:solidFill>
                            <a:srgbClr val="FF0000"/>
                          </a:solidFill>
                          <a:effectLst/>
                          <a:latin typeface="+mn-ea"/>
                          <a:ea typeface="+mn-ea"/>
                          <a:cs typeface="+mn-cs"/>
                        </a:rPr>
                        <a:t>0.22</a:t>
                      </a:r>
                      <a:r>
                        <a:rPr kumimoji="1" lang="en-US" sz="1800" b="0" i="0" kern="1200" dirty="0">
                          <a:solidFill>
                            <a:schemeClr val="tx1">
                              <a:lumMod val="50000"/>
                            </a:schemeClr>
                          </a:solidFill>
                          <a:effectLst/>
                          <a:latin typeface="+mn-ea"/>
                          <a:ea typeface="+mn-ea"/>
                          <a:cs typeface="+mn-cs"/>
                        </a:rPr>
                        <a:t> * log10(1 + f)</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2030427"/>
                  </a:ext>
                </a:extLst>
              </a:tr>
              <a:tr h="7279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OLS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u="none" strike="noStrike" kern="1200" dirty="0">
                          <a:solidFill>
                            <a:srgbClr val="FF0000"/>
                          </a:solidFill>
                          <a:effectLst/>
                          <a:latin typeface="+mn-ea"/>
                          <a:ea typeface="+mn-ea"/>
                          <a:cs typeface="+mn-cs"/>
                        </a:rPr>
                        <a:t>-0.03</a:t>
                      </a:r>
                      <a:r>
                        <a:rPr kumimoji="1" lang="en-US" sz="1800" b="0" i="0" kern="1200" dirty="0">
                          <a:solidFill>
                            <a:schemeClr val="tx1">
                              <a:lumMod val="50000"/>
                            </a:schemeClr>
                          </a:solidFill>
                          <a:effectLst/>
                          <a:latin typeface="+mn-ea"/>
                          <a:ea typeface="+mn-ea"/>
                          <a:cs typeface="+mn-cs"/>
                        </a:rPr>
                        <a:t> * log10(1 + f) + </a:t>
                      </a:r>
                      <a:r>
                        <a:rPr kumimoji="1" lang="en-US" sz="1800" b="0" i="0" kern="1200" dirty="0">
                          <a:solidFill>
                            <a:srgbClr val="FF0000"/>
                          </a:solidFill>
                          <a:effectLst/>
                          <a:latin typeface="+mn-ea"/>
                          <a:ea typeface="+mn-ea"/>
                          <a:cs typeface="+mn-cs"/>
                        </a:rPr>
                        <a:t>0.30</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0.11</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520429"/>
                  </a:ext>
                </a:extLst>
              </a:tr>
              <a:tr h="93243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WLS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tx1">
                              <a:lumMod val="50000"/>
                            </a:schemeClr>
                          </a:solidFill>
                          <a:effectLst/>
                          <a:latin typeface="+mn-ea"/>
                          <a:ea typeface="+mn-ea"/>
                        </a:rPr>
                        <a:t>[</a:t>
                      </a:r>
                      <a:r>
                        <a:rPr kumimoji="1" lang="en-US" sz="1800" b="0" i="0" kern="1200" dirty="0">
                          <a:solidFill>
                            <a:srgbClr val="FF0000"/>
                          </a:solidFill>
                          <a:effectLst/>
                          <a:latin typeface="+mn-ea"/>
                          <a:ea typeface="+mn-ea"/>
                          <a:cs typeface="+mn-cs"/>
                        </a:rPr>
                        <a:t>-0.05</a:t>
                      </a:r>
                      <a:r>
                        <a:rPr kumimoji="1" lang="en-US" sz="1800" b="0" i="0" kern="1200" dirty="0">
                          <a:solidFill>
                            <a:schemeClr val="tx1">
                              <a:lumMod val="50000"/>
                            </a:schemeClr>
                          </a:solidFill>
                          <a:effectLst/>
                          <a:latin typeface="+mn-ea"/>
                          <a:ea typeface="+mn-ea"/>
                          <a:cs typeface="+mn-cs"/>
                        </a:rPr>
                        <a:t> * log10(1 + f) + </a:t>
                      </a:r>
                      <a:r>
                        <a:rPr kumimoji="1" lang="en-US" sz="1800" b="0" i="0" kern="1200" dirty="0">
                          <a:solidFill>
                            <a:srgbClr val="FF0000"/>
                          </a:solidFill>
                          <a:effectLst/>
                          <a:latin typeface="+mn-ea"/>
                          <a:ea typeface="+mn-ea"/>
                          <a:cs typeface="+mn-cs"/>
                        </a:rPr>
                        <a:t>0.35</a:t>
                      </a:r>
                      <a:r>
                        <a:rPr lang="en-US" sz="1800" b="0" i="0" u="none" strike="noStrike" dirty="0">
                          <a:solidFill>
                            <a:srgbClr val="000000"/>
                          </a:solidFill>
                          <a:effectLst/>
                          <a:latin typeface="+mn-ea"/>
                          <a:ea typeface="+mn-ea"/>
                        </a:rPr>
                        <a:t>] </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0.11 (OLS)/</a:t>
                      </a:r>
                    </a:p>
                    <a:p>
                      <a:pPr algn="ctr" fontAlgn="ctr"/>
                      <a:r>
                        <a:rPr lang="en-US" sz="1800" b="0" i="0" u="none" strike="noStrike" dirty="0">
                          <a:solidFill>
                            <a:srgbClr val="000000"/>
                          </a:solidFill>
                          <a:effectLst/>
                          <a:latin typeface="+mn-ea"/>
                          <a:ea typeface="+mn-ea"/>
                        </a:rPr>
                        <a:t>0.02 (WLS)</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52105853"/>
                  </a:ext>
                </a:extLst>
              </a:tr>
            </a:tbl>
          </a:graphicData>
        </a:graphic>
      </p:graphicFrame>
      <p:sp>
        <p:nvSpPr>
          <p:cNvPr id="4" name="TextBox 3">
            <a:extLst>
              <a:ext uri="{FF2B5EF4-FFF2-40B4-BE49-F238E27FC236}">
                <a16:creationId xmlns:a16="http://schemas.microsoft.com/office/drawing/2014/main" id="{66616F31-31D3-25D5-3D77-D7017905DEE6}"/>
              </a:ext>
            </a:extLst>
          </p:cNvPr>
          <p:cNvSpPr txBox="1"/>
          <p:nvPr/>
        </p:nvSpPr>
        <p:spPr>
          <a:xfrm>
            <a:off x="1316736" y="6135597"/>
            <a:ext cx="2878370" cy="646331"/>
          </a:xfrm>
          <a:prstGeom prst="rect">
            <a:avLst/>
          </a:prstGeom>
          <a:noFill/>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rPr>
              <a:t>OLS: Ordinary Least Square</a:t>
            </a:r>
          </a:p>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cs typeface="+mn-cs"/>
              </a:rPr>
              <a:t>WLS: Weighted Least Square</a:t>
            </a:r>
            <a:endPar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endParaRPr>
          </a:p>
        </p:txBody>
      </p:sp>
    </p:spTree>
    <p:extLst>
      <p:ext uri="{BB962C8B-B14F-4D97-AF65-F5344CB8AC3E}">
        <p14:creationId xmlns:p14="http://schemas.microsoft.com/office/powerpoint/2010/main" val="1046496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93935F6-AB8F-9046-08E6-7120CF4A7DF0}"/>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F345883-2EBD-95D6-54C7-91D4C1EE80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E7F161-CBE1-5BD0-33B6-5A4EB928FA9F}"/>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Std of ASA 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43BA54A6-43F4-D19B-BEAB-43703E858C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1EED81AB-B221-02B8-A320-D5F9258EF67C}"/>
              </a:ext>
            </a:extLst>
          </p:cNvPr>
          <p:cNvSpPr txBox="1"/>
          <p:nvPr/>
        </p:nvSpPr>
        <p:spPr>
          <a:xfrm>
            <a:off x="6630052" y="1396588"/>
            <a:ext cx="5561948" cy="3693319"/>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endParaRPr kumimoji="1" lang="en-US" dirty="0">
              <a:solidFill>
                <a:schemeClr val="bg1">
                  <a:lumMod val="10000"/>
                </a:schemeClr>
              </a:solidFill>
              <a:latin typeface="+mn-ea"/>
            </a:endParaRP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ITU LOS Std ASA is copied from Winner 2. Winner 2 LOS Std ASA measurement is done @5.25 GHz (D1.1.2 V1.0 Winner II).</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Working Assumption (WA) from RAN1#120b </a:t>
            </a:r>
            <a:r>
              <a:rPr kumimoji="1" lang="en-US" b="1" dirty="0">
                <a:solidFill>
                  <a:schemeClr val="bg1">
                    <a:lumMod val="10000"/>
                  </a:schemeClr>
                </a:solidFill>
                <a:latin typeface="+mn-ea"/>
              </a:rPr>
              <a:t>is not the same as ITU value</a:t>
            </a:r>
            <a:r>
              <a:rPr kumimoji="1" lang="en-US" dirty="0">
                <a:solidFill>
                  <a:schemeClr val="bg1">
                    <a:lumMod val="10000"/>
                  </a:schemeClr>
                </a:solidFill>
                <a:latin typeface="+mn-ea"/>
              </a:rPr>
              <a:t>. [0.20 (ITU)/0.13 (WA)]</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b="1" dirty="0">
                <a:solidFill>
                  <a:schemeClr val="bg1">
                    <a:lumMod val="10000"/>
                  </a:schemeClr>
                </a:solidFill>
                <a:latin typeface="+mn-ea"/>
              </a:rPr>
              <a:t>WA is same as AT&amp;T Meas. @ 15 GHz with </a:t>
            </a:r>
            <a:r>
              <a:rPr kumimoji="1" lang="en-US" b="1" dirty="0" err="1">
                <a:solidFill>
                  <a:schemeClr val="bg1">
                    <a:lumMod val="10000"/>
                  </a:schemeClr>
                </a:solidFill>
                <a:latin typeface="+mn-ea"/>
              </a:rPr>
              <a:t>h</a:t>
            </a:r>
            <a:r>
              <a:rPr kumimoji="1" lang="en-US" b="1" baseline="-25000" dirty="0" err="1">
                <a:solidFill>
                  <a:schemeClr val="bg1">
                    <a:lumMod val="10000"/>
                  </a:schemeClr>
                </a:solidFill>
                <a:latin typeface="+mn-ea"/>
              </a:rPr>
              <a:t>BS</a:t>
            </a:r>
            <a:r>
              <a:rPr kumimoji="1" lang="en-US" b="1" dirty="0">
                <a:solidFill>
                  <a:schemeClr val="bg1">
                    <a:lumMod val="10000"/>
                  </a:schemeClr>
                </a:solidFill>
                <a:latin typeface="+mn-ea"/>
              </a:rPr>
              <a:t> = 25 m.</a:t>
            </a:r>
          </a:p>
          <a:p>
            <a:pPr marL="285750" indent="-285750">
              <a:buFont typeface="Arial" panose="020B0604020202020204" pitchFamily="34" charset="0"/>
              <a:buChar char="•"/>
            </a:pPr>
            <a:endParaRPr lang="en-US"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5DC86C0E-1356-CD17-17BB-41E57AD20641}"/>
              </a:ext>
            </a:extLst>
          </p:cNvPr>
          <p:cNvGraphicFramePr>
            <a:graphicFrameLocks noGrp="1"/>
          </p:cNvGraphicFramePr>
          <p:nvPr>
            <p:extLst>
              <p:ext uri="{D42A27DB-BD31-4B8C-83A1-F6EECF244321}">
                <p14:modId xmlns:p14="http://schemas.microsoft.com/office/powerpoint/2010/main" val="1357728843"/>
              </p:ext>
            </p:extLst>
          </p:nvPr>
        </p:nvGraphicFramePr>
        <p:xfrm>
          <a:off x="7082617" y="4942525"/>
          <a:ext cx="4684840" cy="1820431"/>
        </p:xfrm>
        <a:graphic>
          <a:graphicData uri="http://schemas.openxmlformats.org/drawingml/2006/table">
            <a:tbl>
              <a:tblPr/>
              <a:tblGrid>
                <a:gridCol w="2785701">
                  <a:extLst>
                    <a:ext uri="{9D8B030D-6E8A-4147-A177-3AD203B41FA5}">
                      <a16:colId xmlns:a16="http://schemas.microsoft.com/office/drawing/2014/main" val="3389511177"/>
                    </a:ext>
                  </a:extLst>
                </a:gridCol>
                <a:gridCol w="189913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[0.13]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0.07</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0.12</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0.07</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graph&#10;&#10;AI-generated content may be incorrect.">
            <a:extLst>
              <a:ext uri="{FF2B5EF4-FFF2-40B4-BE49-F238E27FC236}">
                <a16:creationId xmlns:a16="http://schemas.microsoft.com/office/drawing/2014/main" id="{EAAA2023-91DD-EBED-C144-10666ED8B016}"/>
              </a:ext>
            </a:extLst>
          </p:cNvPr>
          <p:cNvPicPr>
            <a:picLocks noChangeAspect="1"/>
          </p:cNvPicPr>
          <p:nvPr/>
        </p:nvPicPr>
        <p:blipFill>
          <a:blip r:embed="rId3">
            <a:extLst>
              <a:ext uri="{28A0092B-C50C-407E-A947-70E740481C1C}">
                <a14:useLocalDpi xmlns:a14="http://schemas.microsoft.com/office/drawing/2010/main" val="0"/>
              </a:ext>
            </a:extLst>
          </a:blip>
          <a:srcRect l="4801" t="2325" r="9431"/>
          <a:stretch/>
        </p:blipFill>
        <p:spPr>
          <a:xfrm>
            <a:off x="215926" y="1517943"/>
            <a:ext cx="6361856" cy="5125673"/>
          </a:xfrm>
          <a:prstGeom prst="rect">
            <a:avLst/>
          </a:prstGeom>
        </p:spPr>
      </p:pic>
    </p:spTree>
    <p:extLst>
      <p:ext uri="{BB962C8B-B14F-4D97-AF65-F5344CB8AC3E}">
        <p14:creationId xmlns:p14="http://schemas.microsoft.com/office/powerpoint/2010/main" val="406160274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8677062-A8BA-A363-D519-73DFB3281BF1}"/>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3E2BCC98-3489-843F-D68F-C5BBAA0CEA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2AE6E991-3E2E-51D5-B446-A90552FFDF9A}"/>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UMa Mean of ZSA LOS – Rel 19 Data Only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56A9D810-9FD5-B38A-B35D-DEA1ECF1FF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EC0814E4-CE4D-37BB-4B15-7FD3B20D6724}"/>
              </a:ext>
            </a:extLst>
          </p:cNvPr>
          <p:cNvSpPr txBox="1"/>
          <p:nvPr/>
        </p:nvSpPr>
        <p:spPr>
          <a:xfrm>
            <a:off x="7253356" y="3059668"/>
            <a:ext cx="4083512"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3 data points</a:t>
            </a:r>
          </a:p>
        </p:txBody>
      </p:sp>
      <p:graphicFrame>
        <p:nvGraphicFramePr>
          <p:cNvPr id="7" name="Table 6">
            <a:extLst>
              <a:ext uri="{FF2B5EF4-FFF2-40B4-BE49-F238E27FC236}">
                <a16:creationId xmlns:a16="http://schemas.microsoft.com/office/drawing/2014/main" id="{84A92BD4-E060-5CE0-B32B-18A419F2FE40}"/>
              </a:ext>
            </a:extLst>
          </p:cNvPr>
          <p:cNvGraphicFramePr>
            <a:graphicFrameLocks noGrp="1"/>
          </p:cNvGraphicFramePr>
          <p:nvPr/>
        </p:nvGraphicFramePr>
        <p:xfrm>
          <a:off x="7253355" y="3573017"/>
          <a:ext cx="4514102" cy="1820431"/>
        </p:xfrm>
        <a:graphic>
          <a:graphicData uri="http://schemas.openxmlformats.org/drawingml/2006/table">
            <a:tbl>
              <a:tblPr/>
              <a:tblGrid>
                <a:gridCol w="2656141">
                  <a:extLst>
                    <a:ext uri="{9D8B030D-6E8A-4147-A177-3AD203B41FA5}">
                      <a16:colId xmlns:a16="http://schemas.microsoft.com/office/drawing/2014/main" val="3389511177"/>
                    </a:ext>
                  </a:extLst>
                </a:gridCol>
                <a:gridCol w="185796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(Rel 19)</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algn="ctr" fontAlgn="ctr"/>
                      <a:r>
                        <a:rPr lang="en-US" sz="1800" b="0" i="0" u="none" strike="noStrike" dirty="0">
                          <a:solidFill>
                            <a:srgbClr val="000000"/>
                          </a:solidFill>
                          <a:effectLst/>
                          <a:latin typeface="+mn-ea"/>
                          <a:ea typeface="+mn-ea"/>
                        </a:rPr>
                        <a:t>[0.95]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0.24</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algn="ctr" fontAlgn="ct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-0.27 </a:t>
                      </a:r>
                      <a:r>
                        <a:rPr lang="en-US" sz="1800" b="0" i="0" u="none" strike="noStrike" dirty="0">
                          <a:solidFill>
                            <a:srgbClr val="000000"/>
                          </a:solidFill>
                          <a:effectLst/>
                          <a:latin typeface="+mn-ea"/>
                          <a:ea typeface="+mn-ea"/>
                        </a:rPr>
                        <a:t>* log10(f) + </a:t>
                      </a:r>
                      <a:r>
                        <a:rPr lang="en-US" sz="1800" b="0" i="0" u="none" strike="noStrike" dirty="0">
                          <a:solidFill>
                            <a:srgbClr val="FF0000"/>
                          </a:solidFill>
                          <a:effectLst/>
                          <a:latin typeface="+mn-ea"/>
                          <a:ea typeface="+mn-ea"/>
                        </a:rPr>
                        <a:t>1.30</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descr="A graph of a line&#10;&#10;AI-generated content may be incorrect.">
            <a:extLst>
              <a:ext uri="{FF2B5EF4-FFF2-40B4-BE49-F238E27FC236}">
                <a16:creationId xmlns:a16="http://schemas.microsoft.com/office/drawing/2014/main" id="{16B12C56-2A71-37FB-C46F-8C6875686689}"/>
              </a:ext>
            </a:extLst>
          </p:cNvPr>
          <p:cNvPicPr>
            <a:picLocks noChangeAspect="1"/>
          </p:cNvPicPr>
          <p:nvPr/>
        </p:nvPicPr>
        <p:blipFill>
          <a:blip r:embed="rId3">
            <a:extLst>
              <a:ext uri="{28A0092B-C50C-407E-A947-70E740481C1C}">
                <a14:useLocalDpi xmlns:a14="http://schemas.microsoft.com/office/drawing/2010/main" val="0"/>
              </a:ext>
            </a:extLst>
          </a:blip>
          <a:srcRect l="4164" t="2101" r="7737"/>
          <a:stretch/>
        </p:blipFill>
        <p:spPr>
          <a:xfrm>
            <a:off x="757988" y="1604992"/>
            <a:ext cx="5773948" cy="5013120"/>
          </a:xfrm>
          <a:prstGeom prst="rect">
            <a:avLst/>
          </a:prstGeom>
        </p:spPr>
      </p:pic>
    </p:spTree>
    <p:extLst>
      <p:ext uri="{BB962C8B-B14F-4D97-AF65-F5344CB8AC3E}">
        <p14:creationId xmlns:p14="http://schemas.microsoft.com/office/powerpoint/2010/main" val="232328374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AA8D7C4-A921-D8BE-2B43-40BECB933F8B}"/>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E46DEE11-E308-66EF-EA2B-1690303BD9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EE37E565-735F-CC92-D399-00CF0B44D86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UMa Mean of ZSA LOS – Rel 14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20F4ED06-EB0B-B0AF-0E66-C647FD2A14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94D14B5B-DDA0-1BC2-D613-F75E42F170F0}"/>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6 data points</a:t>
            </a:r>
          </a:p>
        </p:txBody>
      </p:sp>
      <p:graphicFrame>
        <p:nvGraphicFramePr>
          <p:cNvPr id="7" name="Table 6">
            <a:extLst>
              <a:ext uri="{FF2B5EF4-FFF2-40B4-BE49-F238E27FC236}">
                <a16:creationId xmlns:a16="http://schemas.microsoft.com/office/drawing/2014/main" id="{15A0553E-2253-5267-01CC-06B700B033A5}"/>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[0.95]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0.17</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-0.09 </a:t>
                      </a:r>
                      <a:r>
                        <a:rPr lang="en-US" sz="1800" b="0" i="0" u="none" strike="noStrike" dirty="0">
                          <a:solidFill>
                            <a:srgbClr val="000000"/>
                          </a:solidFill>
                          <a:effectLst/>
                          <a:latin typeface="+mn-ea"/>
                          <a:ea typeface="+mn-ea"/>
                        </a:rPr>
                        <a:t>* log10(f) + </a:t>
                      </a:r>
                      <a:r>
                        <a:rPr lang="en-US" sz="1800" b="0" i="0" u="none" strike="noStrike" dirty="0">
                          <a:solidFill>
                            <a:srgbClr val="FF0000"/>
                          </a:solidFill>
                          <a:effectLst/>
                          <a:latin typeface="+mn-ea"/>
                          <a:ea typeface="+mn-ea"/>
                        </a:rPr>
                        <a:t>1.08</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0.17</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grpSp>
        <p:nvGrpSpPr>
          <p:cNvPr id="12" name="Group 11">
            <a:extLst>
              <a:ext uri="{FF2B5EF4-FFF2-40B4-BE49-F238E27FC236}">
                <a16:creationId xmlns:a16="http://schemas.microsoft.com/office/drawing/2014/main" id="{D24722D6-82D8-4CEB-DB4F-9F1BC330820D}"/>
              </a:ext>
            </a:extLst>
          </p:cNvPr>
          <p:cNvGrpSpPr/>
          <p:nvPr/>
        </p:nvGrpSpPr>
        <p:grpSpPr>
          <a:xfrm>
            <a:off x="697991" y="1593792"/>
            <a:ext cx="5823368" cy="5109981"/>
            <a:chOff x="697991" y="1593792"/>
            <a:chExt cx="5823368" cy="5109981"/>
          </a:xfrm>
        </p:grpSpPr>
        <p:pic>
          <p:nvPicPr>
            <p:cNvPr id="10" name="Picture 9" descr="A graph with a line and numbers&#10;&#10;AI-generated content may be incorrect.">
              <a:extLst>
                <a:ext uri="{FF2B5EF4-FFF2-40B4-BE49-F238E27FC236}">
                  <a16:creationId xmlns:a16="http://schemas.microsoft.com/office/drawing/2014/main" id="{B0897E12-F455-9E5A-2967-56196F696B22}"/>
                </a:ext>
              </a:extLst>
            </p:cNvPr>
            <p:cNvPicPr>
              <a:picLocks noChangeAspect="1"/>
            </p:cNvPicPr>
            <p:nvPr/>
          </p:nvPicPr>
          <p:blipFill>
            <a:blip r:embed="rId3">
              <a:extLst>
                <a:ext uri="{28A0092B-C50C-407E-A947-70E740481C1C}">
                  <a14:useLocalDpi xmlns:a14="http://schemas.microsoft.com/office/drawing/2010/main" val="0"/>
                </a:ext>
              </a:extLst>
            </a:blip>
            <a:srcRect l="4105" t="1901" r="7386"/>
            <a:stretch/>
          </p:blipFill>
          <p:spPr>
            <a:xfrm>
              <a:off x="697991" y="1593792"/>
              <a:ext cx="5823368" cy="5109981"/>
            </a:xfrm>
            <a:prstGeom prst="rect">
              <a:avLst/>
            </a:prstGeom>
          </p:spPr>
        </p:pic>
        <p:sp>
          <p:nvSpPr>
            <p:cNvPr id="11" name="TextBox 10">
              <a:extLst>
                <a:ext uri="{FF2B5EF4-FFF2-40B4-BE49-F238E27FC236}">
                  <a16:creationId xmlns:a16="http://schemas.microsoft.com/office/drawing/2014/main" id="{FF36C63F-EACF-7059-6A7F-A4918A1B565E}"/>
                </a:ext>
              </a:extLst>
            </p:cNvPr>
            <p:cNvSpPr txBox="1"/>
            <p:nvPr/>
          </p:nvSpPr>
          <p:spPr>
            <a:xfrm>
              <a:off x="5141976" y="2777467"/>
              <a:ext cx="1314419"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400" b="0" i="0" u="none" strike="noStrike" kern="1200" cap="none" spc="0" normalizeH="0" baseline="0" noProof="0" dirty="0">
                  <a:ln>
                    <a:noFill/>
                  </a:ln>
                  <a:solidFill>
                    <a:srgbClr val="59574C">
                      <a:lumMod val="50000"/>
                    </a:srgbClr>
                  </a:solidFill>
                  <a:effectLst/>
                  <a:uLnTx/>
                  <a:uFillTx/>
                  <a:latin typeface="源ノ角ゴシック JP Normal"/>
                  <a:cs typeface="+mn-cs"/>
                </a:rPr>
                <a:t>(1): R1-161661</a:t>
              </a:r>
            </a:p>
          </p:txBody>
        </p:sp>
      </p:grpSp>
    </p:spTree>
    <p:extLst>
      <p:ext uri="{BB962C8B-B14F-4D97-AF65-F5344CB8AC3E}">
        <p14:creationId xmlns:p14="http://schemas.microsoft.com/office/powerpoint/2010/main" val="147306901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314930A-81A9-00C5-B576-260885C6E203}"/>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14723CD-013D-F4F2-35EC-983C4DF188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6C53F9E5-0C2B-C732-F374-31F0675E5DD8}"/>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UMa Mean of ZSA 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54F12309-57FC-347B-1A95-BF01C14B70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37D2DDDE-B36A-5551-7069-852C4BEB290B}"/>
              </a:ext>
            </a:extLst>
          </p:cNvPr>
          <p:cNvSpPr txBox="1"/>
          <p:nvPr/>
        </p:nvSpPr>
        <p:spPr>
          <a:xfrm>
            <a:off x="6681855" y="1515163"/>
            <a:ext cx="4804390" cy="23083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OLS: All points have equal weight.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6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+ 3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5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Uneven data distribution exists. More data points in 6-24 GHz frequency range.</a:t>
            </a:r>
          </a:p>
        </p:txBody>
      </p:sp>
      <p:graphicFrame>
        <p:nvGraphicFramePr>
          <p:cNvPr id="7" name="Table 6">
            <a:extLst>
              <a:ext uri="{FF2B5EF4-FFF2-40B4-BE49-F238E27FC236}">
                <a16:creationId xmlns:a16="http://schemas.microsoft.com/office/drawing/2014/main" id="{16D62130-9EEC-3A42-ECE6-651B3042F751}"/>
              </a:ext>
            </a:extLst>
          </p:cNvPr>
          <p:cNvGraphicFramePr>
            <a:graphicFrameLocks noGrp="1"/>
          </p:cNvGraphicFramePr>
          <p:nvPr/>
        </p:nvGraphicFramePr>
        <p:xfrm>
          <a:off x="6826999" y="410822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[0.95]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-0.05 </a:t>
                      </a:r>
                      <a:r>
                        <a:rPr lang="en-US" sz="1800" b="0" i="0" u="none" strike="noStrike" dirty="0">
                          <a:solidFill>
                            <a:srgbClr val="000000"/>
                          </a:solidFill>
                          <a:effectLst/>
                          <a:latin typeface="+mn-ea"/>
                          <a:ea typeface="+mn-ea"/>
                        </a:rPr>
                        <a:t>* log10(f) + </a:t>
                      </a:r>
                      <a:r>
                        <a:rPr lang="en-US" sz="1800" b="0" i="0" u="none" strike="noStrike" dirty="0">
                          <a:solidFill>
                            <a:srgbClr val="FF0000"/>
                          </a:solidFill>
                          <a:effectLst/>
                          <a:latin typeface="+mn-ea"/>
                          <a:ea typeface="+mn-ea"/>
                        </a:rPr>
                        <a:t>1.03</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descr="A graph of a function&#10;&#10;AI-generated content may be incorrect.">
            <a:extLst>
              <a:ext uri="{FF2B5EF4-FFF2-40B4-BE49-F238E27FC236}">
                <a16:creationId xmlns:a16="http://schemas.microsoft.com/office/drawing/2014/main" id="{C6CD6F2D-5C1B-7394-81AB-4B5E4096F459}"/>
              </a:ext>
            </a:extLst>
          </p:cNvPr>
          <p:cNvPicPr>
            <a:picLocks noChangeAspect="1"/>
          </p:cNvPicPr>
          <p:nvPr/>
        </p:nvPicPr>
        <p:blipFill>
          <a:blip r:embed="rId3">
            <a:extLst>
              <a:ext uri="{28A0092B-C50C-407E-A947-70E740481C1C}">
                <a14:useLocalDpi xmlns:a14="http://schemas.microsoft.com/office/drawing/2010/main" val="0"/>
              </a:ext>
            </a:extLst>
          </a:blip>
          <a:srcRect l="4070" t="1845" r="9337"/>
          <a:stretch/>
        </p:blipFill>
        <p:spPr>
          <a:xfrm>
            <a:off x="215925" y="1545708"/>
            <a:ext cx="6099815" cy="5125042"/>
          </a:xfrm>
          <a:prstGeom prst="rect">
            <a:avLst/>
          </a:prstGeom>
        </p:spPr>
      </p:pic>
    </p:spTree>
    <p:extLst>
      <p:ext uri="{BB962C8B-B14F-4D97-AF65-F5344CB8AC3E}">
        <p14:creationId xmlns:p14="http://schemas.microsoft.com/office/powerpoint/2010/main" val="91927867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0442709-C4DF-A9D9-0540-52A8271C3125}"/>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6DFF5937-653E-0862-B505-F610C15C60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C1BB2F84-57DD-275A-9997-2846AE741015}"/>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UMa Mean of ZSA 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929AADCC-BCEE-F921-659F-248D50DAD4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4C5C2E28-3769-4EE3-16B2-5B7500FF9F22}"/>
              </a:ext>
            </a:extLst>
          </p:cNvPr>
          <p:cNvSpPr txBox="1"/>
          <p:nvPr/>
        </p:nvSpPr>
        <p:spPr>
          <a:xfrm>
            <a:off x="6681854" y="1537854"/>
            <a:ext cx="5085603" cy="313932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WLS: Data is divided in 3 groups: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6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+ 3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5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Assigned weights to each group. If a group has fewer data points, it receives higher weight. All points within a group have same weight.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Sum of weights for all groups is equal to 1</a:t>
            </a:r>
            <a:r>
              <a:rPr kumimoji="1" lang="en-US" sz="1800" b="1" i="0" u="none" strike="noStrike" kern="1200" cap="none" spc="0" normalizeH="0" baseline="0" noProof="0" dirty="0">
                <a:ln>
                  <a:noFill/>
                </a:ln>
                <a:solidFill>
                  <a:srgbClr val="FBFAF1">
                    <a:lumMod val="10000"/>
                  </a:srgbClr>
                </a:solidFill>
                <a:effectLst/>
                <a:uLnTx/>
                <a:uFillTx/>
                <a:latin typeface="源ノ角ゴシック JP Normal"/>
                <a:cs typeface="+mn-cs"/>
              </a:rPr>
              <a:t>.</a:t>
            </a: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p:txBody>
      </p:sp>
      <p:graphicFrame>
        <p:nvGraphicFramePr>
          <p:cNvPr id="7" name="Table 6">
            <a:extLst>
              <a:ext uri="{FF2B5EF4-FFF2-40B4-BE49-F238E27FC236}">
                <a16:creationId xmlns:a16="http://schemas.microsoft.com/office/drawing/2014/main" id="{C54806F7-C506-966C-D076-55944687B9EB}"/>
              </a:ext>
            </a:extLst>
          </p:cNvPr>
          <p:cNvGraphicFramePr>
            <a:graphicFrameLocks noGrp="1"/>
          </p:cNvGraphicFramePr>
          <p:nvPr/>
        </p:nvGraphicFramePr>
        <p:xfrm>
          <a:off x="6681853" y="4750526"/>
          <a:ext cx="5085603" cy="1820431"/>
        </p:xfrm>
        <a:graphic>
          <a:graphicData uri="http://schemas.openxmlformats.org/drawingml/2006/table">
            <a:tbl>
              <a:tblPr/>
              <a:tblGrid>
                <a:gridCol w="2664033">
                  <a:extLst>
                    <a:ext uri="{9D8B030D-6E8A-4147-A177-3AD203B41FA5}">
                      <a16:colId xmlns:a16="http://schemas.microsoft.com/office/drawing/2014/main" val="3389511177"/>
                    </a:ext>
                  </a:extLst>
                </a:gridCol>
                <a:gridCol w="2421570">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[0.95]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bg1">
                              <a:lumMod val="10000"/>
                            </a:schemeClr>
                          </a:solidFill>
                          <a:effectLst/>
                          <a:latin typeface="+mn-ea"/>
                          <a:ea typeface="+mn-ea"/>
                        </a:rPr>
                        <a:t>[</a:t>
                      </a:r>
                      <a:r>
                        <a:rPr lang="en-US" sz="1800" b="0" i="0" u="none" strike="noStrike" dirty="0">
                          <a:solidFill>
                            <a:srgbClr val="FF0000"/>
                          </a:solidFill>
                          <a:effectLst/>
                          <a:latin typeface="+mn-ea"/>
                          <a:ea typeface="+mn-ea"/>
                        </a:rPr>
                        <a:t>0.96</a:t>
                      </a:r>
                      <a:r>
                        <a:rPr lang="en-US" sz="1800" b="0" i="0" u="none" strike="noStrike" dirty="0">
                          <a:solidFill>
                            <a:schemeClr val="bg1">
                              <a:lumMod val="10000"/>
                            </a:schemeClr>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5" name="Picture 4" descr="A graph of a data&#10;&#10;AI-generated content may be incorrect.">
            <a:extLst>
              <a:ext uri="{FF2B5EF4-FFF2-40B4-BE49-F238E27FC236}">
                <a16:creationId xmlns:a16="http://schemas.microsoft.com/office/drawing/2014/main" id="{1B707645-CBF6-DF9D-49A5-53B39AF17689}"/>
              </a:ext>
            </a:extLst>
          </p:cNvPr>
          <p:cNvPicPr>
            <a:picLocks noChangeAspect="1"/>
          </p:cNvPicPr>
          <p:nvPr/>
        </p:nvPicPr>
        <p:blipFill>
          <a:blip r:embed="rId3">
            <a:extLst>
              <a:ext uri="{28A0092B-C50C-407E-A947-70E740481C1C}">
                <a14:useLocalDpi xmlns:a14="http://schemas.microsoft.com/office/drawing/2010/main" val="0"/>
              </a:ext>
            </a:extLst>
          </a:blip>
          <a:srcRect l="4529" r="9425"/>
          <a:stretch/>
        </p:blipFill>
        <p:spPr>
          <a:xfrm>
            <a:off x="556532" y="1621156"/>
            <a:ext cx="5671457" cy="4949801"/>
          </a:xfrm>
          <a:prstGeom prst="rect">
            <a:avLst/>
          </a:prstGeom>
        </p:spPr>
      </p:pic>
    </p:spTree>
    <p:extLst>
      <p:ext uri="{BB962C8B-B14F-4D97-AF65-F5344CB8AC3E}">
        <p14:creationId xmlns:p14="http://schemas.microsoft.com/office/powerpoint/2010/main" val="225850109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74E028E-8779-1FF4-35BC-771316A3305B}"/>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E2BACA68-9017-E08F-7606-2C6FB39E9A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2B3FCC15-940B-C898-8F55-349DA1C36D8E}"/>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Mean of ZSA 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0BD25A2F-98E2-359A-5585-E1B81F1E29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grpSp>
        <p:nvGrpSpPr>
          <p:cNvPr id="10" name="Group 9">
            <a:extLst>
              <a:ext uri="{FF2B5EF4-FFF2-40B4-BE49-F238E27FC236}">
                <a16:creationId xmlns:a16="http://schemas.microsoft.com/office/drawing/2014/main" id="{23F24D72-8BEB-E0E8-DF09-5F6F1E2B9ED1}"/>
              </a:ext>
            </a:extLst>
          </p:cNvPr>
          <p:cNvGrpSpPr/>
          <p:nvPr/>
        </p:nvGrpSpPr>
        <p:grpSpPr>
          <a:xfrm>
            <a:off x="3270436" y="1511331"/>
            <a:ext cx="5651127" cy="5144963"/>
            <a:chOff x="3270436" y="1511331"/>
            <a:chExt cx="5651127" cy="5144963"/>
          </a:xfrm>
        </p:grpSpPr>
        <p:pic>
          <p:nvPicPr>
            <p:cNvPr id="8" name="Picture 7" descr="A graph of different colored lines&#10;&#10;AI-generated content may be incorrect.">
              <a:extLst>
                <a:ext uri="{FF2B5EF4-FFF2-40B4-BE49-F238E27FC236}">
                  <a16:creationId xmlns:a16="http://schemas.microsoft.com/office/drawing/2014/main" id="{A22E5D67-C8AB-474B-14BB-AB84DA7301D2}"/>
                </a:ext>
              </a:extLst>
            </p:cNvPr>
            <p:cNvPicPr>
              <a:picLocks noChangeAspect="1"/>
            </p:cNvPicPr>
            <p:nvPr/>
          </p:nvPicPr>
          <p:blipFill>
            <a:blip r:embed="rId3">
              <a:extLst>
                <a:ext uri="{28A0092B-C50C-407E-A947-70E740481C1C}">
                  <a14:useLocalDpi xmlns:a14="http://schemas.microsoft.com/office/drawing/2010/main" val="0"/>
                </a:ext>
              </a:extLst>
            </a:blip>
            <a:srcRect l="4078" t="2306" r="7341"/>
            <a:stretch/>
          </p:blipFill>
          <p:spPr>
            <a:xfrm>
              <a:off x="3270436" y="1511331"/>
              <a:ext cx="5651127" cy="5144963"/>
            </a:xfrm>
            <a:prstGeom prst="rect">
              <a:avLst/>
            </a:prstGeom>
          </p:spPr>
        </p:pic>
        <p:sp>
          <p:nvSpPr>
            <p:cNvPr id="9" name="TextBox 8">
              <a:extLst>
                <a:ext uri="{FF2B5EF4-FFF2-40B4-BE49-F238E27FC236}">
                  <a16:creationId xmlns:a16="http://schemas.microsoft.com/office/drawing/2014/main" id="{4E5ACB29-E2E5-0A1A-C8A6-5B3E9D7EA76C}"/>
                </a:ext>
              </a:extLst>
            </p:cNvPr>
            <p:cNvSpPr txBox="1"/>
            <p:nvPr/>
          </p:nvSpPr>
          <p:spPr>
            <a:xfrm>
              <a:off x="6844569" y="3275111"/>
              <a:ext cx="207699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400" b="0" i="0" u="none" strike="noStrike" kern="1200" cap="none" spc="0" normalizeH="0" baseline="0" noProof="0" dirty="0">
                  <a:ln>
                    <a:noFill/>
                  </a:ln>
                  <a:solidFill>
                    <a:srgbClr val="59574C">
                      <a:lumMod val="50000"/>
                    </a:srgbClr>
                  </a:solidFill>
                  <a:effectLst/>
                  <a:uLnTx/>
                  <a:uFillTx/>
                  <a:latin typeface="源ノ角ゴシック JP Normal"/>
                  <a:cs typeface="+mn-cs"/>
                </a:rPr>
                <a:t>x: All data from Rel19/14</a:t>
              </a:r>
            </a:p>
          </p:txBody>
        </p:sp>
      </p:grpSp>
    </p:spTree>
    <p:extLst>
      <p:ext uri="{BB962C8B-B14F-4D97-AF65-F5344CB8AC3E}">
        <p14:creationId xmlns:p14="http://schemas.microsoft.com/office/powerpoint/2010/main" val="294892799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EE62417-9E06-2FC9-57D9-77A3C09FF43D}"/>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C063685-F635-0E87-1632-994FDB70B6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6C449928-AE7B-8EF6-B23A-3F736A2F50B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Mean of ZSA 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9EA93326-3427-81DF-1C2E-CA20BD46D2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graphicFrame>
        <p:nvGraphicFramePr>
          <p:cNvPr id="3" name="Table 2">
            <a:extLst>
              <a:ext uri="{FF2B5EF4-FFF2-40B4-BE49-F238E27FC236}">
                <a16:creationId xmlns:a16="http://schemas.microsoft.com/office/drawing/2014/main" id="{7E3DD8D6-BB3D-439A-5A87-569BC82C7A59}"/>
              </a:ext>
            </a:extLst>
          </p:cNvPr>
          <p:cNvGraphicFramePr>
            <a:graphicFrameLocks noGrp="1"/>
          </p:cNvGraphicFramePr>
          <p:nvPr/>
        </p:nvGraphicFramePr>
        <p:xfrm>
          <a:off x="954097" y="1568348"/>
          <a:ext cx="10139870" cy="4532870"/>
        </p:xfrm>
        <a:graphic>
          <a:graphicData uri="http://schemas.openxmlformats.org/drawingml/2006/table">
            <a:tbl>
              <a:tblPr/>
              <a:tblGrid>
                <a:gridCol w="3548329">
                  <a:extLst>
                    <a:ext uri="{9D8B030D-6E8A-4147-A177-3AD203B41FA5}">
                      <a16:colId xmlns:a16="http://schemas.microsoft.com/office/drawing/2014/main" val="590628114"/>
                    </a:ext>
                  </a:extLst>
                </a:gridCol>
                <a:gridCol w="1951431">
                  <a:extLst>
                    <a:ext uri="{9D8B030D-6E8A-4147-A177-3AD203B41FA5}">
                      <a16:colId xmlns:a16="http://schemas.microsoft.com/office/drawing/2014/main" val="2322062839"/>
                    </a:ext>
                  </a:extLst>
                </a:gridCol>
                <a:gridCol w="2211084">
                  <a:extLst>
                    <a:ext uri="{9D8B030D-6E8A-4147-A177-3AD203B41FA5}">
                      <a16:colId xmlns:a16="http://schemas.microsoft.com/office/drawing/2014/main" val="3025167303"/>
                    </a:ext>
                  </a:extLst>
                </a:gridCol>
                <a:gridCol w="2429026">
                  <a:extLst>
                    <a:ext uri="{9D8B030D-6E8A-4147-A177-3AD203B41FA5}">
                      <a16:colId xmlns:a16="http://schemas.microsoft.com/office/drawing/2014/main" val="4036347862"/>
                    </a:ext>
                  </a:extLst>
                </a:gridCol>
              </a:tblGrid>
              <a:tr h="439110">
                <a:tc>
                  <a:txBody>
                    <a:bodyPr/>
                    <a:lstStyle/>
                    <a:p>
                      <a:pPr algn="ctr" fontAlgn="ctr"/>
                      <a:r>
                        <a:rPr lang="en-US" sz="1800" b="1" i="0" u="none" strike="noStrike" dirty="0">
                          <a:solidFill>
                            <a:srgbClr val="000000"/>
                          </a:solidFill>
                          <a:effectLst/>
                          <a:latin typeface="+mn-ea"/>
                          <a:ea typeface="+mn-ea"/>
                        </a:rPr>
                        <a:t>RMSE</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p>
                      <a:pPr algn="ctr" fontAlgn="ctr"/>
                      <a:r>
                        <a:rPr lang="en-US" sz="1800" b="1" i="0" u="none" strike="noStrike" dirty="0">
                          <a:solidFill>
                            <a:srgbClr val="000000"/>
                          </a:solidFill>
                          <a:effectLst/>
                          <a:latin typeface="+mn-ea"/>
                          <a:ea typeface="+mn-ea"/>
                        </a:rPr>
                        <a:t>(Rel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6-24 GHz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(Rel 19 + Rel 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 </a:t>
                      </a:r>
                    </a:p>
                    <a:p>
                      <a:pPr algn="ctr" fontAlgn="ctr"/>
                      <a:r>
                        <a:rPr lang="en-US" sz="1800" b="1" i="0" u="none" strike="noStrike" dirty="0">
                          <a:solidFill>
                            <a:srgbClr val="000000"/>
                          </a:solidFill>
                          <a:effectLst/>
                          <a:latin typeface="+mn-ea"/>
                          <a:ea typeface="+mn-ea"/>
                        </a:rPr>
                        <a:t>(Rel 14 + 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0841966"/>
                  </a:ext>
                </a:extLst>
              </a:tr>
              <a:tr h="533486">
                <a:tc>
                  <a:txBody>
                    <a:bodyPr/>
                    <a:lstStyle/>
                    <a:p>
                      <a:pPr algn="ctr" fontAlgn="ctr"/>
                      <a:r>
                        <a:rPr lang="en-US" sz="1800" b="0" i="0" u="none" strike="noStrike" dirty="0">
                          <a:solidFill>
                            <a:srgbClr val="000000"/>
                          </a:solidFill>
                          <a:effectLst/>
                          <a:latin typeface="+mn-ea"/>
                          <a:ea typeface="+mn-ea"/>
                        </a:rPr>
                        <a:t>Existing 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[0.95]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9050674"/>
                  </a:ext>
                </a:extLst>
              </a:tr>
              <a:tr h="758249">
                <a:tc>
                  <a:txBody>
                    <a:bodyPr/>
                    <a:lstStyle/>
                    <a:p>
                      <a:pPr algn="ctr" fontAlgn="ctr"/>
                      <a:r>
                        <a:rPr lang="en-US" sz="1800" b="0" i="0" u="none" strike="noStrike" dirty="0">
                          <a:solidFill>
                            <a:srgbClr val="000000"/>
                          </a:solidFill>
                          <a:effectLst/>
                          <a:latin typeface="+mn-ea"/>
                          <a:ea typeface="+mn-ea"/>
                        </a:rPr>
                        <a:t>Fitted Line </a:t>
                      </a:r>
                    </a:p>
                    <a:p>
                      <a:pPr algn="ctr" fontAlgn="ctr"/>
                      <a:r>
                        <a:rPr lang="en-US" sz="1800" b="0" i="0" u="none" strike="noStrike" dirty="0">
                          <a:solidFill>
                            <a:srgbClr val="000000"/>
                          </a:solidFill>
                          <a:effectLst/>
                          <a:latin typeface="+mn-ea"/>
                          <a:ea typeface="+mn-ea"/>
                        </a:rPr>
                        <a:t>(6-24 GHz: Rel 19)</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-0.27 </a:t>
                      </a:r>
                      <a:r>
                        <a:rPr lang="en-US" sz="1800" b="0" i="0" u="none" strike="noStrike" dirty="0">
                          <a:solidFill>
                            <a:srgbClr val="000000"/>
                          </a:solidFill>
                          <a:effectLst/>
                          <a:latin typeface="+mn-ea"/>
                          <a:ea typeface="+mn-ea"/>
                        </a:rPr>
                        <a:t>* log10(f) + </a:t>
                      </a:r>
                      <a:r>
                        <a:rPr lang="en-US" sz="1800" b="0" i="0" u="none" strike="noStrike" dirty="0">
                          <a:solidFill>
                            <a:srgbClr val="FF0000"/>
                          </a:solidFill>
                          <a:effectLst/>
                          <a:latin typeface="+mn-ea"/>
                          <a:ea typeface="+mn-ea"/>
                        </a:rPr>
                        <a:t>1.30</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0.23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9450075"/>
                  </a:ext>
                </a:extLst>
              </a:tr>
              <a:tr h="6163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(6-24 GHz: Rel 19 + Rel 14)</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-0.09 </a:t>
                      </a:r>
                      <a:r>
                        <a:rPr lang="en-US" sz="1800" b="0" i="0" u="none" strike="noStrike" dirty="0">
                          <a:solidFill>
                            <a:srgbClr val="000000"/>
                          </a:solidFill>
                          <a:effectLst/>
                          <a:latin typeface="+mn-ea"/>
                          <a:ea typeface="+mn-ea"/>
                        </a:rPr>
                        <a:t>* log10(f) + </a:t>
                      </a:r>
                      <a:r>
                        <a:rPr lang="en-US" sz="1800" b="0" i="0" u="none" strike="noStrike" dirty="0">
                          <a:solidFill>
                            <a:srgbClr val="FF0000"/>
                          </a:solidFill>
                          <a:effectLst/>
                          <a:latin typeface="+mn-ea"/>
                          <a:ea typeface="+mn-ea"/>
                        </a:rPr>
                        <a:t>1.08</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0.23</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2030427"/>
                  </a:ext>
                </a:extLst>
              </a:tr>
              <a:tr h="7279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OLS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-0.05 </a:t>
                      </a:r>
                      <a:r>
                        <a:rPr lang="en-US" sz="1800" b="0" i="0" u="none" strike="noStrike" dirty="0">
                          <a:solidFill>
                            <a:srgbClr val="000000"/>
                          </a:solidFill>
                          <a:effectLst/>
                          <a:latin typeface="+mn-ea"/>
                          <a:ea typeface="+mn-ea"/>
                        </a:rPr>
                        <a:t>* log10(f) + </a:t>
                      </a:r>
                      <a:r>
                        <a:rPr lang="en-US" sz="1800" b="0" i="0" u="none" strike="noStrike" dirty="0">
                          <a:solidFill>
                            <a:srgbClr val="FF0000"/>
                          </a:solidFill>
                          <a:effectLst/>
                          <a:latin typeface="+mn-ea"/>
                          <a:ea typeface="+mn-ea"/>
                        </a:rPr>
                        <a:t>1.03</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0.12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520429"/>
                  </a:ext>
                </a:extLst>
              </a:tr>
              <a:tr h="93243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WLS/WM</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bg1">
                              <a:lumMod val="10000"/>
                            </a:schemeClr>
                          </a:solidFill>
                          <a:effectLst/>
                          <a:latin typeface="+mn-ea"/>
                          <a:ea typeface="+mn-ea"/>
                        </a:rPr>
                        <a:t>[</a:t>
                      </a:r>
                      <a:r>
                        <a:rPr lang="en-US" sz="1800" b="0" i="0" u="none" strike="noStrike" dirty="0">
                          <a:solidFill>
                            <a:srgbClr val="FF0000"/>
                          </a:solidFill>
                          <a:effectLst/>
                          <a:latin typeface="+mn-ea"/>
                          <a:ea typeface="+mn-ea"/>
                        </a:rPr>
                        <a:t>0.96</a:t>
                      </a:r>
                      <a:r>
                        <a:rPr lang="en-US" sz="1800" b="0" i="0" u="none" strike="noStrike" dirty="0">
                          <a:solidFill>
                            <a:schemeClr val="bg1">
                              <a:lumMod val="10000"/>
                            </a:schemeClr>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0.12 (OLS)/</a:t>
                      </a:r>
                    </a:p>
                    <a:p>
                      <a:pPr algn="ctr" fontAlgn="ctr"/>
                      <a:r>
                        <a:rPr lang="en-US" sz="1800" b="0" i="0" u="none" strike="noStrike" dirty="0">
                          <a:solidFill>
                            <a:srgbClr val="000000"/>
                          </a:solidFill>
                          <a:effectLst/>
                          <a:latin typeface="+mn-ea"/>
                          <a:ea typeface="+mn-ea"/>
                        </a:rPr>
                        <a:t>0.03 (WLS)</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52105853"/>
                  </a:ext>
                </a:extLst>
              </a:tr>
            </a:tbl>
          </a:graphicData>
        </a:graphic>
      </p:graphicFrame>
      <p:sp>
        <p:nvSpPr>
          <p:cNvPr id="4" name="TextBox 3">
            <a:extLst>
              <a:ext uri="{FF2B5EF4-FFF2-40B4-BE49-F238E27FC236}">
                <a16:creationId xmlns:a16="http://schemas.microsoft.com/office/drawing/2014/main" id="{2C516282-E572-1DFF-8908-1BD1104BF03F}"/>
              </a:ext>
            </a:extLst>
          </p:cNvPr>
          <p:cNvSpPr txBox="1"/>
          <p:nvPr/>
        </p:nvSpPr>
        <p:spPr>
          <a:xfrm>
            <a:off x="954097" y="6101218"/>
            <a:ext cx="5998464" cy="646331"/>
          </a:xfrm>
          <a:prstGeom prst="rect">
            <a:avLst/>
          </a:prstGeom>
          <a:noFill/>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rPr>
              <a:t>OLS: Ordinary Least Square; </a:t>
            </a:r>
          </a:p>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cs typeface="+mn-cs"/>
              </a:rPr>
              <a:t>WLS: Weighted Least Square; WM: Weighted Mean</a:t>
            </a:r>
            <a:endPar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endParaRPr>
          </a:p>
        </p:txBody>
      </p:sp>
    </p:spTree>
    <p:extLst>
      <p:ext uri="{BB962C8B-B14F-4D97-AF65-F5344CB8AC3E}">
        <p14:creationId xmlns:p14="http://schemas.microsoft.com/office/powerpoint/2010/main" val="36462722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DC86F4-34B6-7A7E-BDA0-1F6A2078F21C}"/>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FFFFE751-CA14-91D4-2902-D39E91BF72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D38EC4BC-A6A6-0837-F0B0-453D06AE9275}"/>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UMa Std of ZSA LOS – Rel 14 Data Only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D81C203E-F66E-D15E-4098-E628AC99B8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9" name="TextBox 8">
            <a:extLst>
              <a:ext uri="{FF2B5EF4-FFF2-40B4-BE49-F238E27FC236}">
                <a16:creationId xmlns:a16="http://schemas.microsoft.com/office/drawing/2014/main" id="{500DE45C-5AF1-5B27-3341-3D458EB8C925}"/>
              </a:ext>
            </a:extLst>
          </p:cNvPr>
          <p:cNvSpPr txBox="1"/>
          <p:nvPr/>
        </p:nvSpPr>
        <p:spPr>
          <a:xfrm>
            <a:off x="6773253" y="3429000"/>
            <a:ext cx="5108504"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Freq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1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3 data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5 data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#Data points: 9</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E6000D"/>
                </a:solidFill>
                <a:effectLst/>
                <a:uLnTx/>
                <a:uFillTx/>
                <a:latin typeface="源ノ角ゴシック JP Normal"/>
                <a:cs typeface="+mn-cs"/>
              </a:rPr>
              <a:t>Existing TR 38.901 fits the Rel-14 data perfectly.</a:t>
            </a: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p:txBody>
      </p:sp>
      <p:sp>
        <p:nvSpPr>
          <p:cNvPr id="11" name="TextBox 10">
            <a:extLst>
              <a:ext uri="{FF2B5EF4-FFF2-40B4-BE49-F238E27FC236}">
                <a16:creationId xmlns:a16="http://schemas.microsoft.com/office/drawing/2014/main" id="{DD0E7AD0-7846-8FF5-C821-4F2617B92EA1}"/>
              </a:ext>
            </a:extLst>
          </p:cNvPr>
          <p:cNvSpPr txBox="1"/>
          <p:nvPr/>
        </p:nvSpPr>
        <p:spPr>
          <a:xfrm>
            <a:off x="6658953" y="1550709"/>
            <a:ext cx="5222804" cy="1754326"/>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TR 38.901 combined both ray tracing and measurement data for final curve fitting.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Samples are generated from the current TR 38.901 curve fitting only for frequencies measured in R1-161661.</a:t>
            </a:r>
          </a:p>
        </p:txBody>
      </p:sp>
      <p:grpSp>
        <p:nvGrpSpPr>
          <p:cNvPr id="7" name="Group 6">
            <a:extLst>
              <a:ext uri="{FF2B5EF4-FFF2-40B4-BE49-F238E27FC236}">
                <a16:creationId xmlns:a16="http://schemas.microsoft.com/office/drawing/2014/main" id="{1DBD2982-553D-8355-60E9-D6C8BB87823B}"/>
              </a:ext>
            </a:extLst>
          </p:cNvPr>
          <p:cNvGrpSpPr/>
          <p:nvPr/>
        </p:nvGrpSpPr>
        <p:grpSpPr>
          <a:xfrm>
            <a:off x="435937" y="1509335"/>
            <a:ext cx="5754320" cy="5087899"/>
            <a:chOff x="435937" y="1509335"/>
            <a:chExt cx="5754320" cy="5087899"/>
          </a:xfrm>
        </p:grpSpPr>
        <p:pic>
          <p:nvPicPr>
            <p:cNvPr id="4" name="Picture 3" descr="A graph of a line&#10;&#10;AI-generated content may be incorrect.">
              <a:extLst>
                <a:ext uri="{FF2B5EF4-FFF2-40B4-BE49-F238E27FC236}">
                  <a16:creationId xmlns:a16="http://schemas.microsoft.com/office/drawing/2014/main" id="{78B2AE61-ED3B-11A1-E59F-95D36D1DE6DD}"/>
                </a:ext>
              </a:extLst>
            </p:cNvPr>
            <p:cNvPicPr>
              <a:picLocks noChangeAspect="1"/>
            </p:cNvPicPr>
            <p:nvPr/>
          </p:nvPicPr>
          <p:blipFill>
            <a:blip r:embed="rId3">
              <a:extLst>
                <a:ext uri="{28A0092B-C50C-407E-A947-70E740481C1C}">
                  <a14:useLocalDpi xmlns:a14="http://schemas.microsoft.com/office/drawing/2010/main" val="0"/>
                </a:ext>
              </a:extLst>
            </a:blip>
            <a:srcRect l="3333" t="1803" r="9522"/>
            <a:stretch/>
          </p:blipFill>
          <p:spPr>
            <a:xfrm>
              <a:off x="435937" y="1509335"/>
              <a:ext cx="5748328" cy="5087899"/>
            </a:xfrm>
            <a:prstGeom prst="rect">
              <a:avLst/>
            </a:prstGeom>
          </p:spPr>
        </p:pic>
        <p:sp>
          <p:nvSpPr>
            <p:cNvPr id="5" name="TextBox 4">
              <a:extLst>
                <a:ext uri="{FF2B5EF4-FFF2-40B4-BE49-F238E27FC236}">
                  <a16:creationId xmlns:a16="http://schemas.microsoft.com/office/drawing/2014/main" id="{CEFA386B-66EC-D9C4-9ACE-66F50EEEE8BD}"/>
                </a:ext>
              </a:extLst>
            </p:cNvPr>
            <p:cNvSpPr txBox="1"/>
            <p:nvPr/>
          </p:nvSpPr>
          <p:spPr>
            <a:xfrm>
              <a:off x="4875838" y="2703848"/>
              <a:ext cx="1314419"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400" b="0" i="0" u="none" strike="noStrike" kern="1200" cap="none" spc="0" normalizeH="0" baseline="0" noProof="0" dirty="0">
                  <a:ln>
                    <a:noFill/>
                  </a:ln>
                  <a:solidFill>
                    <a:srgbClr val="59574C">
                      <a:lumMod val="50000"/>
                    </a:srgbClr>
                  </a:solidFill>
                  <a:effectLst/>
                  <a:uLnTx/>
                  <a:uFillTx/>
                  <a:latin typeface="源ノ角ゴシック JP Normal"/>
                  <a:cs typeface="+mn-cs"/>
                </a:rPr>
                <a:t>(1): R1-161661</a:t>
              </a:r>
            </a:p>
          </p:txBody>
        </p:sp>
      </p:grpSp>
    </p:spTree>
    <p:extLst>
      <p:ext uri="{BB962C8B-B14F-4D97-AF65-F5344CB8AC3E}">
        <p14:creationId xmlns:p14="http://schemas.microsoft.com/office/powerpoint/2010/main" val="37013552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714DA1D-8BE5-B99D-FD84-520FC5129DFF}"/>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13EE732B-A356-0BE1-6698-6D2167251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3C64A868-B605-0884-D1D6-325413CA2041}"/>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UMa Std of ZSA LOS – Rel 19 Data Only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09515304-A455-1A31-49AA-F198156C60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6B6A22E0-2F80-8F94-B9F2-77F6ACC6D5C1}"/>
              </a:ext>
            </a:extLst>
          </p:cNvPr>
          <p:cNvSpPr txBox="1"/>
          <p:nvPr/>
        </p:nvSpPr>
        <p:spPr>
          <a:xfrm>
            <a:off x="7253356" y="3059668"/>
            <a:ext cx="4083512"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3 data points</a:t>
            </a:r>
          </a:p>
        </p:txBody>
      </p:sp>
      <p:graphicFrame>
        <p:nvGraphicFramePr>
          <p:cNvPr id="7" name="Table 6">
            <a:extLst>
              <a:ext uri="{FF2B5EF4-FFF2-40B4-BE49-F238E27FC236}">
                <a16:creationId xmlns:a16="http://schemas.microsoft.com/office/drawing/2014/main" id="{18276612-1464-635D-F924-E40632B0B93B}"/>
              </a:ext>
            </a:extLst>
          </p:cNvPr>
          <p:cNvGraphicFramePr>
            <a:graphicFrameLocks noGrp="1"/>
          </p:cNvGraphicFramePr>
          <p:nvPr/>
        </p:nvGraphicFramePr>
        <p:xfrm>
          <a:off x="7253355" y="3573017"/>
          <a:ext cx="4514102" cy="1820431"/>
        </p:xfrm>
        <a:graphic>
          <a:graphicData uri="http://schemas.openxmlformats.org/drawingml/2006/table">
            <a:tbl>
              <a:tblPr/>
              <a:tblGrid>
                <a:gridCol w="2656141">
                  <a:extLst>
                    <a:ext uri="{9D8B030D-6E8A-4147-A177-3AD203B41FA5}">
                      <a16:colId xmlns:a16="http://schemas.microsoft.com/office/drawing/2014/main" val="3389511177"/>
                    </a:ext>
                  </a:extLst>
                </a:gridCol>
                <a:gridCol w="185796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(Rel 19)</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algn="ctr" fontAlgn="ct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0.10</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algn="ctr" fontAlgn="ct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-0.4319 </a:t>
                      </a:r>
                      <a:r>
                        <a:rPr lang="en-US" sz="1800" b="0" i="0" u="none" strike="noStrike" dirty="0">
                          <a:solidFill>
                            <a:srgbClr val="000000"/>
                          </a:solidFill>
                          <a:effectLst/>
                          <a:latin typeface="+mn-ea"/>
                          <a:ea typeface="+mn-ea"/>
                        </a:rPr>
                        <a:t>* log10(f) + </a:t>
                      </a:r>
                      <a:r>
                        <a:rPr lang="en-US" sz="1800" b="0" i="0" u="none" strike="noStrike" dirty="0">
                          <a:solidFill>
                            <a:srgbClr val="FF0000"/>
                          </a:solidFill>
                          <a:effectLst/>
                          <a:latin typeface="+mn-ea"/>
                          <a:ea typeface="+mn-ea"/>
                        </a:rPr>
                        <a:t>0.521</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0.02</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measurement data&#10;&#10;AI-generated content may be incorrect.">
            <a:extLst>
              <a:ext uri="{FF2B5EF4-FFF2-40B4-BE49-F238E27FC236}">
                <a16:creationId xmlns:a16="http://schemas.microsoft.com/office/drawing/2014/main" id="{B970FEE6-66A1-3652-809D-5B8769711794}"/>
              </a:ext>
            </a:extLst>
          </p:cNvPr>
          <p:cNvPicPr>
            <a:picLocks noChangeAspect="1"/>
          </p:cNvPicPr>
          <p:nvPr/>
        </p:nvPicPr>
        <p:blipFill>
          <a:blip r:embed="rId3">
            <a:extLst>
              <a:ext uri="{28A0092B-C50C-407E-A947-70E740481C1C}">
                <a14:useLocalDpi xmlns:a14="http://schemas.microsoft.com/office/drawing/2010/main" val="0"/>
              </a:ext>
            </a:extLst>
          </a:blip>
          <a:srcRect l="1698" r="7533"/>
          <a:stretch/>
        </p:blipFill>
        <p:spPr>
          <a:xfrm>
            <a:off x="351393" y="1598241"/>
            <a:ext cx="6328808" cy="5075264"/>
          </a:xfrm>
          <a:prstGeom prst="rect">
            <a:avLst/>
          </a:prstGeom>
        </p:spPr>
      </p:pic>
    </p:spTree>
    <p:extLst>
      <p:ext uri="{BB962C8B-B14F-4D97-AF65-F5344CB8AC3E}">
        <p14:creationId xmlns:p14="http://schemas.microsoft.com/office/powerpoint/2010/main" val="427097358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694F396-3BA3-4601-4F92-F01DB5389599}"/>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A9DAA045-8E85-553D-495F-FC376E9E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0C79A614-DAB2-4DDF-FA8E-EF390D4BF160}"/>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UMa Std of ZSA LOS – Rel 14 + Rel 19 Data (6-24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16173CC7-7F12-B276-19A4-65FBAB3D6B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3A1BA4F8-AB95-5DAD-732C-69A893023BD7}"/>
              </a:ext>
            </a:extLst>
          </p:cNvPr>
          <p:cNvSpPr txBox="1"/>
          <p:nvPr/>
        </p:nvSpPr>
        <p:spPr>
          <a:xfrm>
            <a:off x="6976223" y="3085244"/>
            <a:ext cx="451778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6 GHz &lt;= Freq &lt;= 24 GHz: 6 data points</a:t>
            </a:r>
          </a:p>
        </p:txBody>
      </p:sp>
      <p:graphicFrame>
        <p:nvGraphicFramePr>
          <p:cNvPr id="7" name="Table 6">
            <a:extLst>
              <a:ext uri="{FF2B5EF4-FFF2-40B4-BE49-F238E27FC236}">
                <a16:creationId xmlns:a16="http://schemas.microsoft.com/office/drawing/2014/main" id="{D1A3B2EF-3A90-D1B5-56F2-BB1622A5D3B6}"/>
              </a:ext>
            </a:extLst>
          </p:cNvPr>
          <p:cNvGraphicFramePr>
            <a:graphicFrameLocks noGrp="1"/>
          </p:cNvGraphicFramePr>
          <p:nvPr/>
        </p:nvGraphicFramePr>
        <p:xfrm>
          <a:off x="6976222" y="3600449"/>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0.07</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-0.1512 </a:t>
                      </a:r>
                      <a:r>
                        <a:rPr lang="en-US" sz="1800" b="0" i="0" u="none" strike="noStrike" dirty="0">
                          <a:solidFill>
                            <a:srgbClr val="000000"/>
                          </a:solidFill>
                          <a:effectLst/>
                          <a:latin typeface="+mn-ea"/>
                          <a:ea typeface="+mn-ea"/>
                        </a:rPr>
                        <a:t>* log10(f) + </a:t>
                      </a:r>
                      <a:r>
                        <a:rPr lang="en-US" sz="1800" b="0" i="0" u="none" strike="noStrike" dirty="0">
                          <a:solidFill>
                            <a:srgbClr val="FF0000"/>
                          </a:solidFill>
                          <a:effectLst/>
                          <a:latin typeface="+mn-ea"/>
                          <a:ea typeface="+mn-ea"/>
                        </a:rPr>
                        <a:t>0.275</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grpSp>
        <p:nvGrpSpPr>
          <p:cNvPr id="9" name="Group 8">
            <a:extLst>
              <a:ext uri="{FF2B5EF4-FFF2-40B4-BE49-F238E27FC236}">
                <a16:creationId xmlns:a16="http://schemas.microsoft.com/office/drawing/2014/main" id="{05AFD515-A6A0-2011-8A0A-6B88B4FEFBC5}"/>
              </a:ext>
            </a:extLst>
          </p:cNvPr>
          <p:cNvGrpSpPr/>
          <p:nvPr/>
        </p:nvGrpSpPr>
        <p:grpSpPr>
          <a:xfrm>
            <a:off x="334459" y="1572947"/>
            <a:ext cx="6464275" cy="5099062"/>
            <a:chOff x="334459" y="1572947"/>
            <a:chExt cx="6464275" cy="5099062"/>
          </a:xfrm>
        </p:grpSpPr>
        <p:pic>
          <p:nvPicPr>
            <p:cNvPr id="4" name="Picture 3" descr="A graph of a line graph&#10;&#10;AI-generated content may be incorrect.">
              <a:extLst>
                <a:ext uri="{FF2B5EF4-FFF2-40B4-BE49-F238E27FC236}">
                  <a16:creationId xmlns:a16="http://schemas.microsoft.com/office/drawing/2014/main" id="{E826D6C8-187E-FF21-EDE7-18DDFBA670E4}"/>
                </a:ext>
              </a:extLst>
            </p:cNvPr>
            <p:cNvPicPr>
              <a:picLocks noChangeAspect="1"/>
            </p:cNvPicPr>
            <p:nvPr/>
          </p:nvPicPr>
          <p:blipFill>
            <a:blip r:embed="rId3">
              <a:extLst>
                <a:ext uri="{28A0092B-C50C-407E-A947-70E740481C1C}">
                  <a14:useLocalDpi xmlns:a14="http://schemas.microsoft.com/office/drawing/2010/main" val="0"/>
                </a:ext>
              </a:extLst>
            </a:blip>
            <a:srcRect l="3431" r="7353"/>
            <a:stretch/>
          </p:blipFill>
          <p:spPr>
            <a:xfrm>
              <a:off x="334459" y="1572947"/>
              <a:ext cx="6464275" cy="5099062"/>
            </a:xfrm>
            <a:prstGeom prst="rect">
              <a:avLst/>
            </a:prstGeom>
          </p:spPr>
        </p:pic>
        <p:sp>
          <p:nvSpPr>
            <p:cNvPr id="5" name="TextBox 4">
              <a:extLst>
                <a:ext uri="{FF2B5EF4-FFF2-40B4-BE49-F238E27FC236}">
                  <a16:creationId xmlns:a16="http://schemas.microsoft.com/office/drawing/2014/main" id="{081B69B2-30DF-2780-BA6F-72A81A537217}"/>
                </a:ext>
              </a:extLst>
            </p:cNvPr>
            <p:cNvSpPr txBox="1"/>
            <p:nvPr/>
          </p:nvSpPr>
          <p:spPr>
            <a:xfrm>
              <a:off x="5438790" y="4828982"/>
              <a:ext cx="1314419"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400" b="0" i="0" u="none" strike="noStrike" kern="1200" cap="none" spc="0" normalizeH="0" baseline="0" noProof="0" dirty="0">
                  <a:ln>
                    <a:noFill/>
                  </a:ln>
                  <a:solidFill>
                    <a:srgbClr val="59574C">
                      <a:lumMod val="50000"/>
                    </a:srgbClr>
                  </a:solidFill>
                  <a:effectLst/>
                  <a:uLnTx/>
                  <a:uFillTx/>
                  <a:latin typeface="源ノ角ゴシック JP Normal"/>
                  <a:cs typeface="+mn-cs"/>
                </a:rPr>
                <a:t>(1): R1-161661</a:t>
              </a:r>
            </a:p>
          </p:txBody>
        </p:sp>
      </p:grpSp>
    </p:spTree>
    <p:extLst>
      <p:ext uri="{BB962C8B-B14F-4D97-AF65-F5344CB8AC3E}">
        <p14:creationId xmlns:p14="http://schemas.microsoft.com/office/powerpoint/2010/main" val="277187545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0F2513C-5FEA-9C1C-1AE0-2BD2DA81A352}"/>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56036C55-28AA-64A5-584D-C6F1825ED9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03E545F5-AFF5-ACD1-DEA1-A5FC92A01EA3}"/>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UMa Std of ZSA 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1E8A819C-4B58-8F5E-4630-A0DFC3FDB4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D0BC665A-88F6-1B8F-E360-2E798EDC88C8}"/>
              </a:ext>
            </a:extLst>
          </p:cNvPr>
          <p:cNvSpPr txBox="1"/>
          <p:nvPr/>
        </p:nvSpPr>
        <p:spPr>
          <a:xfrm>
            <a:off x="6681855" y="1515163"/>
            <a:ext cx="4804390" cy="23083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OLS: All points have equal weight.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6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+ 3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5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Uneven data distribution exists. More data points in 6-24 GHz frequency range.</a:t>
            </a:r>
          </a:p>
        </p:txBody>
      </p:sp>
      <p:graphicFrame>
        <p:nvGraphicFramePr>
          <p:cNvPr id="7" name="Table 6">
            <a:extLst>
              <a:ext uri="{FF2B5EF4-FFF2-40B4-BE49-F238E27FC236}">
                <a16:creationId xmlns:a16="http://schemas.microsoft.com/office/drawing/2014/main" id="{1BF7AAE3-538C-A05D-A07C-922119AA8142}"/>
              </a:ext>
            </a:extLst>
          </p:cNvPr>
          <p:cNvGraphicFramePr>
            <a:graphicFrameLocks noGrp="1"/>
          </p:cNvGraphicFramePr>
          <p:nvPr/>
        </p:nvGraphicFramePr>
        <p:xfrm>
          <a:off x="6826998" y="4373354"/>
          <a:ext cx="4659246" cy="1820431"/>
        </p:xfrm>
        <a:graphic>
          <a:graphicData uri="http://schemas.openxmlformats.org/drawingml/2006/table">
            <a:tbl>
              <a:tblPr/>
              <a:tblGrid>
                <a:gridCol w="2741545">
                  <a:extLst>
                    <a:ext uri="{9D8B030D-6E8A-4147-A177-3AD203B41FA5}">
                      <a16:colId xmlns:a16="http://schemas.microsoft.com/office/drawing/2014/main" val="3389511177"/>
                    </a:ext>
                  </a:extLst>
                </a:gridCol>
                <a:gridCol w="1917701">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0.0154 </a:t>
                      </a:r>
                      <a:r>
                        <a:rPr lang="en-US" sz="1800" b="0" i="0" u="none" strike="noStrike" dirty="0">
                          <a:solidFill>
                            <a:srgbClr val="000000"/>
                          </a:solidFill>
                          <a:effectLst/>
                          <a:latin typeface="+mn-ea"/>
                          <a:ea typeface="+mn-ea"/>
                        </a:rPr>
                        <a:t>* log10(f) + </a:t>
                      </a:r>
                      <a:r>
                        <a:rPr lang="en-US" sz="1800" b="0" i="0" u="none" strike="noStrike" dirty="0">
                          <a:solidFill>
                            <a:srgbClr val="FF0000"/>
                          </a:solidFill>
                          <a:effectLst/>
                          <a:latin typeface="+mn-ea"/>
                          <a:ea typeface="+mn-ea"/>
                        </a:rPr>
                        <a:t>0.122</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function&#10;&#10;AI-generated content may be incorrect.">
            <a:extLst>
              <a:ext uri="{FF2B5EF4-FFF2-40B4-BE49-F238E27FC236}">
                <a16:creationId xmlns:a16="http://schemas.microsoft.com/office/drawing/2014/main" id="{9D08E9E0-65BA-AB3F-7C98-060E8CB7F5AB}"/>
              </a:ext>
            </a:extLst>
          </p:cNvPr>
          <p:cNvPicPr>
            <a:picLocks noChangeAspect="1"/>
          </p:cNvPicPr>
          <p:nvPr/>
        </p:nvPicPr>
        <p:blipFill>
          <a:blip r:embed="rId3">
            <a:extLst>
              <a:ext uri="{28A0092B-C50C-407E-A947-70E740481C1C}">
                <a14:useLocalDpi xmlns:a14="http://schemas.microsoft.com/office/drawing/2010/main" val="0"/>
              </a:ext>
            </a:extLst>
          </a:blip>
          <a:srcRect l="3524" t="2001" r="9548"/>
          <a:stretch/>
        </p:blipFill>
        <p:spPr>
          <a:xfrm>
            <a:off x="452992" y="1515163"/>
            <a:ext cx="6024008" cy="5176390"/>
          </a:xfrm>
          <a:prstGeom prst="rect">
            <a:avLst/>
          </a:prstGeom>
        </p:spPr>
      </p:pic>
    </p:spTree>
    <p:extLst>
      <p:ext uri="{BB962C8B-B14F-4D97-AF65-F5344CB8AC3E}">
        <p14:creationId xmlns:p14="http://schemas.microsoft.com/office/powerpoint/2010/main" val="244286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DD312BC-5E6B-C58A-71F2-5D0604F0B6FC}"/>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3D52ED4F-3944-CB42-4559-817844162E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561818A-52A1-479F-565D-EAA57BB736D8}"/>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err="1">
                <a:solidFill>
                  <a:schemeClr val="bg1"/>
                </a:solidFill>
                <a:latin typeface="+mj-ea"/>
                <a:ea typeface="+mj-ea"/>
              </a:rPr>
              <a:t>SMa</a:t>
            </a:r>
            <a:r>
              <a:rPr lang="en-US" sz="3200" dirty="0">
                <a:solidFill>
                  <a:schemeClr val="bg1"/>
                </a:solidFill>
                <a:latin typeface="+mj-ea"/>
                <a:ea typeface="+mj-ea"/>
              </a:rPr>
              <a:t> Mean ASA NLOS – Rel 19 Data (up to 24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939B0448-2C02-74E4-183B-1AF2C2A6B3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7F07F01D-60CF-BCF9-1F95-E084F1D87DE4}"/>
              </a:ext>
            </a:extLst>
          </p:cNvPr>
          <p:cNvSpPr txBox="1"/>
          <p:nvPr/>
        </p:nvSpPr>
        <p:spPr>
          <a:xfrm>
            <a:off x="6497309" y="1514954"/>
            <a:ext cx="5618301" cy="3693319"/>
          </a:xfrm>
          <a:prstGeom prst="rect">
            <a:avLst/>
          </a:prstGeom>
          <a:noFill/>
        </p:spPr>
        <p:txBody>
          <a:bodyPr wrap="square" rtlCol="0">
            <a:spAutoFit/>
          </a:bodyPr>
          <a:lstStyle/>
          <a:p>
            <a:pPr marL="285750" indent="-285750">
              <a:buFont typeface="Arial" panose="020B0604020202020204" pitchFamily="34" charset="0"/>
              <a:buChar char="•"/>
            </a:pPr>
            <a:r>
              <a:rPr kumimoji="1" lang="en-US" dirty="0">
                <a:solidFill>
                  <a:schemeClr val="bg1">
                    <a:lumMod val="10000"/>
                  </a:schemeClr>
                </a:solidFill>
                <a:latin typeface="+mn-ea"/>
              </a:rPr>
              <a:t>Ordinary Least Square (OLS): All points have equal weight, </a:t>
            </a:r>
            <a:r>
              <a:rPr lang="en-US" dirty="0">
                <a:solidFill>
                  <a:schemeClr val="bg1">
                    <a:lumMod val="10000"/>
                  </a:schemeClr>
                </a:solidFill>
                <a:latin typeface="+mn-ea"/>
              </a:rPr>
              <a:t>not enough data points to analyze freq. dependency, thus taking simple mean.</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ITU NLOS Mean ASA is copied from Winner II. Winner 2 LOS Mean ASA measurement is done @5.3 GHz (D1.1.2 V1.0 Winner II).</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dirty="0">
                <a:solidFill>
                  <a:schemeClr val="bg1">
                    <a:lumMod val="10000"/>
                  </a:schemeClr>
                </a:solidFill>
                <a:latin typeface="+mn-ea"/>
              </a:rPr>
              <a:t>Working Assumption (WA) from RAN1#120b </a:t>
            </a:r>
            <a:r>
              <a:rPr kumimoji="1" lang="en-US" b="1" dirty="0">
                <a:solidFill>
                  <a:schemeClr val="bg1">
                    <a:lumMod val="10000"/>
                  </a:schemeClr>
                </a:solidFill>
                <a:latin typeface="+mn-ea"/>
              </a:rPr>
              <a:t>is not the same as ITU value</a:t>
            </a:r>
            <a:r>
              <a:rPr kumimoji="1" lang="en-US" dirty="0">
                <a:solidFill>
                  <a:schemeClr val="bg1">
                    <a:lumMod val="10000"/>
                  </a:schemeClr>
                </a:solidFill>
                <a:latin typeface="+mn-ea"/>
              </a:rPr>
              <a:t>. [1.65 (ITU)/1.39 (WA)]</a:t>
            </a:r>
          </a:p>
          <a:p>
            <a:pPr marL="285750" indent="-285750">
              <a:buFont typeface="Arial" panose="020B0604020202020204" pitchFamily="34" charset="0"/>
              <a:buChar char="•"/>
            </a:pPr>
            <a:endParaRPr lang="en-US" dirty="0">
              <a:solidFill>
                <a:schemeClr val="bg1">
                  <a:lumMod val="10000"/>
                </a:schemeClr>
              </a:solidFill>
              <a:latin typeface="+mn-ea"/>
            </a:endParaRPr>
          </a:p>
          <a:p>
            <a:pPr marL="285750" indent="-285750">
              <a:buFont typeface="Arial" panose="020B0604020202020204" pitchFamily="34" charset="0"/>
              <a:buChar char="•"/>
            </a:pPr>
            <a:r>
              <a:rPr kumimoji="1" lang="en-US" b="1" dirty="0">
                <a:solidFill>
                  <a:schemeClr val="bg1">
                    <a:lumMod val="10000"/>
                  </a:schemeClr>
                </a:solidFill>
                <a:latin typeface="+mn-ea"/>
              </a:rPr>
              <a:t>WA is same as AT&amp;T Meas. @ 15 GHz with </a:t>
            </a:r>
            <a:r>
              <a:rPr kumimoji="1" lang="en-US" b="1" dirty="0" err="1">
                <a:solidFill>
                  <a:schemeClr val="bg1">
                    <a:lumMod val="10000"/>
                  </a:schemeClr>
                </a:solidFill>
                <a:latin typeface="+mn-ea"/>
              </a:rPr>
              <a:t>h</a:t>
            </a:r>
            <a:r>
              <a:rPr kumimoji="1" lang="en-US" b="1" baseline="-25000" dirty="0" err="1">
                <a:solidFill>
                  <a:schemeClr val="bg1">
                    <a:lumMod val="10000"/>
                  </a:schemeClr>
                </a:solidFill>
                <a:latin typeface="+mn-ea"/>
              </a:rPr>
              <a:t>BS</a:t>
            </a:r>
            <a:r>
              <a:rPr kumimoji="1" lang="en-US" b="1" dirty="0">
                <a:solidFill>
                  <a:schemeClr val="bg1">
                    <a:lumMod val="10000"/>
                  </a:schemeClr>
                </a:solidFill>
                <a:latin typeface="+mn-ea"/>
              </a:rPr>
              <a:t> = 25 m.</a:t>
            </a:r>
          </a:p>
          <a:p>
            <a:pPr marL="285750" indent="-285750">
              <a:buFont typeface="Arial" panose="020B0604020202020204" pitchFamily="34" charset="0"/>
              <a:buChar char="•"/>
            </a:pPr>
            <a:endParaRPr lang="en-US" dirty="0">
              <a:solidFill>
                <a:schemeClr val="bg1">
                  <a:lumMod val="10000"/>
                </a:schemeClr>
              </a:solidFill>
              <a:latin typeface="+mn-ea"/>
            </a:endParaRPr>
          </a:p>
        </p:txBody>
      </p:sp>
      <p:graphicFrame>
        <p:nvGraphicFramePr>
          <p:cNvPr id="7" name="Table 6">
            <a:extLst>
              <a:ext uri="{FF2B5EF4-FFF2-40B4-BE49-F238E27FC236}">
                <a16:creationId xmlns:a16="http://schemas.microsoft.com/office/drawing/2014/main" id="{4E45128E-B2F4-A8FA-EA76-13B24DA0B4F0}"/>
              </a:ext>
            </a:extLst>
          </p:cNvPr>
          <p:cNvGraphicFramePr>
            <a:graphicFrameLocks noGrp="1"/>
          </p:cNvGraphicFramePr>
          <p:nvPr>
            <p:extLst>
              <p:ext uri="{D42A27DB-BD31-4B8C-83A1-F6EECF244321}">
                <p14:modId xmlns:p14="http://schemas.microsoft.com/office/powerpoint/2010/main" val="3176576831"/>
              </p:ext>
            </p:extLst>
          </p:nvPr>
        </p:nvGraphicFramePr>
        <p:xfrm>
          <a:off x="6964039" y="5068344"/>
          <a:ext cx="4684840" cy="1680824"/>
        </p:xfrm>
        <a:graphic>
          <a:graphicData uri="http://schemas.openxmlformats.org/drawingml/2006/table">
            <a:tbl>
              <a:tblPr/>
              <a:tblGrid>
                <a:gridCol w="2785701">
                  <a:extLst>
                    <a:ext uri="{9D8B030D-6E8A-4147-A177-3AD203B41FA5}">
                      <a16:colId xmlns:a16="http://schemas.microsoft.com/office/drawing/2014/main" val="3389511177"/>
                    </a:ext>
                  </a:extLst>
                </a:gridCol>
                <a:gridCol w="1899139">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up to 24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NLOS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Working Assumption</a:t>
                      </a:r>
                    </a:p>
                    <a:p>
                      <a:pPr algn="ctr" fontAlgn="ctr"/>
                      <a:r>
                        <a:rPr lang="en-US" sz="1800" b="0" i="0" u="none" strike="noStrike" dirty="0">
                          <a:solidFill>
                            <a:srgbClr val="000000"/>
                          </a:solidFill>
                          <a:effectLst/>
                          <a:latin typeface="+mn-ea"/>
                          <a:ea typeface="+mn-ea"/>
                        </a:rPr>
                        <a:t>[1.39]</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0.28</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555082">
                <a:tc>
                  <a:txBody>
                    <a:bodyPr/>
                    <a:lstStyle/>
                    <a:p>
                      <a:pPr algn="ctr" fontAlgn="ctr"/>
                      <a:r>
                        <a:rPr lang="en-US" sz="1800" b="0" i="0" u="none" strike="noStrike" dirty="0">
                          <a:solidFill>
                            <a:srgbClr val="000000"/>
                          </a:solidFill>
                          <a:effectLst/>
                          <a:latin typeface="+mn-ea"/>
                          <a:ea typeface="+mn-ea"/>
                        </a:rPr>
                        <a:t>Proposed </a:t>
                      </a:r>
                      <a:r>
                        <a:rPr lang="en-US" sz="1800" b="0" i="0" u="none" strike="noStrike" dirty="0" err="1">
                          <a:solidFill>
                            <a:srgbClr val="000000"/>
                          </a:solidFill>
                          <a:effectLst/>
                          <a:latin typeface="+mn-ea"/>
                          <a:ea typeface="+mn-ea"/>
                        </a:rPr>
                        <a:t>SMa</a:t>
                      </a:r>
                      <a:endParaRPr lang="en-US" sz="1800" b="0" i="0" u="none" strike="noStrike" dirty="0">
                        <a:solidFill>
                          <a:srgbClr val="00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1.63</a:t>
                      </a:r>
                      <a:r>
                        <a:rPr lang="en-US" sz="1800" b="0" i="0" u="none" strike="noStrike" dirty="0">
                          <a:solidFill>
                            <a:srgbClr val="000000"/>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0.13</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9" name="Picture 8" descr="A graph of a graph with different colored lines&#10;&#10;AI-generated content may be incorrect.">
            <a:extLst>
              <a:ext uri="{FF2B5EF4-FFF2-40B4-BE49-F238E27FC236}">
                <a16:creationId xmlns:a16="http://schemas.microsoft.com/office/drawing/2014/main" id="{64917767-4855-7FC1-8647-D29FBC3B061C}"/>
              </a:ext>
            </a:extLst>
          </p:cNvPr>
          <p:cNvPicPr>
            <a:picLocks noChangeAspect="1"/>
          </p:cNvPicPr>
          <p:nvPr/>
        </p:nvPicPr>
        <p:blipFill>
          <a:blip r:embed="rId3">
            <a:extLst>
              <a:ext uri="{28A0092B-C50C-407E-A947-70E740481C1C}">
                <a14:useLocalDpi xmlns:a14="http://schemas.microsoft.com/office/drawing/2010/main" val="0"/>
              </a:ext>
            </a:extLst>
          </a:blip>
          <a:srcRect l="6121" t="2690" r="9376"/>
          <a:stretch/>
        </p:blipFill>
        <p:spPr>
          <a:xfrm>
            <a:off x="424543" y="1519477"/>
            <a:ext cx="6034204" cy="5229691"/>
          </a:xfrm>
          <a:prstGeom prst="rect">
            <a:avLst/>
          </a:prstGeom>
        </p:spPr>
      </p:pic>
    </p:spTree>
    <p:extLst>
      <p:ext uri="{BB962C8B-B14F-4D97-AF65-F5344CB8AC3E}">
        <p14:creationId xmlns:p14="http://schemas.microsoft.com/office/powerpoint/2010/main" val="399074953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0D6E3B-7998-F2DA-61E4-CBB00E9EE43F}"/>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15D6505E-528A-6FF2-D0B0-F5F904A73C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C5ED136F-1CF8-4F18-60BE-2788A4CD42B2}"/>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UMa Std of ZSA LOS – Rel 14 + Rel 19 Data (0.5-100 GHz)</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E3FE6E8B-B4FD-3A7C-D7A5-5443E3493D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sp>
        <p:nvSpPr>
          <p:cNvPr id="8" name="TextBox 7">
            <a:extLst>
              <a:ext uri="{FF2B5EF4-FFF2-40B4-BE49-F238E27FC236}">
                <a16:creationId xmlns:a16="http://schemas.microsoft.com/office/drawing/2014/main" id="{E383BA45-5B83-7C36-C729-636C70BB9D88}"/>
              </a:ext>
            </a:extLst>
          </p:cNvPr>
          <p:cNvSpPr txBox="1"/>
          <p:nvPr/>
        </p:nvSpPr>
        <p:spPr>
          <a:xfrm>
            <a:off x="6681854" y="1537854"/>
            <a:ext cx="5085603" cy="313932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1" i="0" u="none" strike="noStrike" kern="1200" cap="none" spc="0" normalizeH="0" baseline="0" noProof="0" dirty="0">
                <a:ln>
                  <a:noFill/>
                </a:ln>
                <a:solidFill>
                  <a:srgbClr val="59574C">
                    <a:lumMod val="50000"/>
                  </a:srgbClr>
                </a:solidFill>
                <a:effectLst/>
                <a:uLnTx/>
                <a:uFillTx/>
                <a:latin typeface="源ノ角ゴシック JP Normal"/>
                <a:cs typeface="+mn-cs"/>
              </a:rPr>
              <a:t>WLS: Data is divided in 3 groups: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&lt; 6 GHz: 1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6 GHz =&lt; 24 GHz: 6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+ 3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&gt; 24 GHz: 5 data points (</a:t>
            </a:r>
            <a:r>
              <a:rPr kumimoji="1" lang="en-US" sz="1800" b="0" i="0" u="none" strike="noStrike" kern="1200" cap="none" spc="0" normalizeH="0" baseline="0" noProof="0" dirty="0">
                <a:ln>
                  <a:noFill/>
                </a:ln>
                <a:solidFill>
                  <a:srgbClr val="E6000D"/>
                </a:solidFill>
                <a:effectLst/>
                <a:uLnTx/>
                <a:uFillTx/>
                <a:latin typeface="源ノ角ゴシック JP Normal"/>
                <a:cs typeface="+mn-cs"/>
              </a:rPr>
              <a:t>+ 0 </a:t>
            </a:r>
            <a:r>
              <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rPr>
              <a:t>from Rel-14)</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59574C">
                  <a:lumMod val="5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Assigned weights to each group. If a group has fewer data points, it receives higher weight. All points within a group have same weight.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rPr>
              <a:t>Sum of weights for all groups is equal to 1</a:t>
            </a:r>
            <a:r>
              <a:rPr kumimoji="1" lang="en-US" sz="1800" b="1" i="0" u="none" strike="noStrike" kern="1200" cap="none" spc="0" normalizeH="0" baseline="0" noProof="0" dirty="0">
                <a:ln>
                  <a:noFill/>
                </a:ln>
                <a:solidFill>
                  <a:srgbClr val="FBFAF1">
                    <a:lumMod val="10000"/>
                  </a:srgbClr>
                </a:solidFill>
                <a:effectLst/>
                <a:uLnTx/>
                <a:uFillTx/>
                <a:latin typeface="源ノ角ゴシック JP Normal"/>
                <a:cs typeface="+mn-cs"/>
              </a:rPr>
              <a:t>.</a:t>
            </a:r>
            <a:endParaRPr kumimoji="1" lang="en-US" sz="1800" b="0" i="0" u="none" strike="noStrike" kern="1200" cap="none" spc="0" normalizeH="0" baseline="0" noProof="0" dirty="0">
              <a:ln>
                <a:noFill/>
              </a:ln>
              <a:solidFill>
                <a:srgbClr val="FBFAF1">
                  <a:lumMod val="10000"/>
                </a:srgbClr>
              </a:solidFill>
              <a:effectLst/>
              <a:uLnTx/>
              <a:uFillTx/>
              <a:latin typeface="源ノ角ゴシック JP Normal"/>
              <a:cs typeface="+mn-cs"/>
            </a:endParaRPr>
          </a:p>
        </p:txBody>
      </p:sp>
      <p:graphicFrame>
        <p:nvGraphicFramePr>
          <p:cNvPr id="7" name="Table 6">
            <a:extLst>
              <a:ext uri="{FF2B5EF4-FFF2-40B4-BE49-F238E27FC236}">
                <a16:creationId xmlns:a16="http://schemas.microsoft.com/office/drawing/2014/main" id="{8D4B320D-A2B6-14FB-CEB3-3B94F995BFF4}"/>
              </a:ext>
            </a:extLst>
          </p:cNvPr>
          <p:cNvGraphicFramePr>
            <a:graphicFrameLocks noGrp="1"/>
          </p:cNvGraphicFramePr>
          <p:nvPr/>
        </p:nvGraphicFramePr>
        <p:xfrm>
          <a:off x="6681853" y="4750526"/>
          <a:ext cx="5085603" cy="1820431"/>
        </p:xfrm>
        <a:graphic>
          <a:graphicData uri="http://schemas.openxmlformats.org/drawingml/2006/table">
            <a:tbl>
              <a:tblPr/>
              <a:tblGrid>
                <a:gridCol w="2664033">
                  <a:extLst>
                    <a:ext uri="{9D8B030D-6E8A-4147-A177-3AD203B41FA5}">
                      <a16:colId xmlns:a16="http://schemas.microsoft.com/office/drawing/2014/main" val="3389511177"/>
                    </a:ext>
                  </a:extLst>
                </a:gridCol>
                <a:gridCol w="2421570">
                  <a:extLst>
                    <a:ext uri="{9D8B030D-6E8A-4147-A177-3AD203B41FA5}">
                      <a16:colId xmlns:a16="http://schemas.microsoft.com/office/drawing/2014/main" val="3083828514"/>
                    </a:ext>
                  </a:extLst>
                </a:gridCol>
              </a:tblGrid>
              <a:tr h="264405">
                <a:tc rowSpan="2">
                  <a:txBody>
                    <a:bodyPr/>
                    <a:lstStyle/>
                    <a:p>
                      <a:pPr algn="ctr" fontAlgn="ctr"/>
                      <a:r>
                        <a:rPr lang="en-US" sz="1800" b="1" i="0" u="none" strike="noStrike" dirty="0">
                          <a:solidFill>
                            <a:srgbClr val="000000"/>
                          </a:solidFill>
                          <a:effectLst/>
                          <a:latin typeface="+mn-ea"/>
                          <a:ea typeface="+mn-ea"/>
                        </a:rPr>
                        <a:t>RMSE</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7031315"/>
                  </a:ext>
                </a:extLst>
              </a:tr>
              <a:tr h="264405">
                <a:tc vMerge="1">
                  <a:txBody>
                    <a:bodyPr/>
                    <a:lstStyle/>
                    <a:p>
                      <a:endParaRPr lang="en-US"/>
                    </a:p>
                  </a:txBody>
                  <a:tcPr/>
                </a:tc>
                <a:tc>
                  <a:txBody>
                    <a:bodyPr/>
                    <a:lstStyle/>
                    <a:p>
                      <a:pPr algn="ctr" fontAlgn="ctr"/>
                      <a:r>
                        <a:rPr lang="en-US" sz="1800" b="1" i="0" u="none" strike="noStrike" dirty="0">
                          <a:solidFill>
                            <a:srgbClr val="000000"/>
                          </a:solidFill>
                          <a:effectLst/>
                          <a:latin typeface="+mn-ea"/>
                          <a:ea typeface="+mn-ea"/>
                        </a:rPr>
                        <a:t>LOS</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2377979"/>
                  </a:ext>
                </a:extLst>
              </a:tr>
              <a:tr h="520659">
                <a:tc>
                  <a:txBody>
                    <a:bodyPr/>
                    <a:lstStyle/>
                    <a:p>
                      <a:pPr algn="ctr" fontAlgn="ctr"/>
                      <a:r>
                        <a:rPr lang="en-US" sz="1800" b="0" i="0" u="none" strike="noStrike" dirty="0">
                          <a:solidFill>
                            <a:srgbClr val="000000"/>
                          </a:solidFill>
                          <a:effectLst/>
                          <a:latin typeface="+mn-ea"/>
                          <a:ea typeface="+mn-ea"/>
                        </a:rPr>
                        <a:t>TR 38.901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[0.16]</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0.05</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7445323"/>
                  </a:ext>
                </a:extLst>
              </a:tr>
              <a:tr h="696973">
                <a:tc>
                  <a:txBody>
                    <a:bodyPr/>
                    <a:lstStyle/>
                    <a:p>
                      <a:pPr algn="ctr" fontAlgn="ctr"/>
                      <a:r>
                        <a:rPr lang="en-US" sz="1800" b="0" i="0" u="none" strike="noStrike" dirty="0">
                          <a:solidFill>
                            <a:srgbClr val="000000"/>
                          </a:solidFill>
                          <a:effectLst/>
                          <a:latin typeface="+mn-ea"/>
                          <a:ea typeface="+mn-ea"/>
                        </a:rPr>
                        <a:t>Fitted Line</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bg1">
                              <a:lumMod val="10000"/>
                            </a:schemeClr>
                          </a:solidFill>
                          <a:effectLst/>
                          <a:latin typeface="+mn-ea"/>
                          <a:ea typeface="+mn-ea"/>
                        </a:rPr>
                        <a:t>[</a:t>
                      </a:r>
                      <a:r>
                        <a:rPr lang="en-US" sz="1800" b="0" i="0" u="none" strike="noStrike" dirty="0">
                          <a:solidFill>
                            <a:srgbClr val="FF0000"/>
                          </a:solidFill>
                          <a:effectLst/>
                          <a:latin typeface="+mn-ea"/>
                          <a:ea typeface="+mn-ea"/>
                        </a:rPr>
                        <a:t>0.15</a:t>
                      </a:r>
                      <a:r>
                        <a:rPr lang="en-US" sz="1800" b="0" i="0" u="none" strike="noStrike" dirty="0">
                          <a:solidFill>
                            <a:schemeClr val="bg1">
                              <a:lumMod val="10000"/>
                            </a:schemeClr>
                          </a:solidFill>
                          <a:effectLst/>
                          <a:latin typeface="+mn-ea"/>
                          <a:ea typeface="+mn-ea"/>
                        </a:rPr>
                        <a:t>]</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0.01</a:t>
                      </a:r>
                    </a:p>
                  </a:txBody>
                  <a:tcPr marL="8726" marR="8726" marT="87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9046671"/>
                  </a:ext>
                </a:extLst>
              </a:tr>
            </a:tbl>
          </a:graphicData>
        </a:graphic>
      </p:graphicFrame>
      <p:pic>
        <p:nvPicPr>
          <p:cNvPr id="4" name="Picture 3" descr="A graph of a graph with different colored lines&#10;&#10;AI-generated content may be incorrect.">
            <a:extLst>
              <a:ext uri="{FF2B5EF4-FFF2-40B4-BE49-F238E27FC236}">
                <a16:creationId xmlns:a16="http://schemas.microsoft.com/office/drawing/2014/main" id="{0BB06D80-D17B-0033-867A-3DD30660D4E7}"/>
              </a:ext>
            </a:extLst>
          </p:cNvPr>
          <p:cNvPicPr>
            <a:picLocks noChangeAspect="1"/>
          </p:cNvPicPr>
          <p:nvPr/>
        </p:nvPicPr>
        <p:blipFill>
          <a:blip r:embed="rId3">
            <a:extLst>
              <a:ext uri="{28A0092B-C50C-407E-A947-70E740481C1C}">
                <a14:useLocalDpi xmlns:a14="http://schemas.microsoft.com/office/drawing/2010/main" val="0"/>
              </a:ext>
            </a:extLst>
          </a:blip>
          <a:srcRect l="2986" r="9214"/>
          <a:stretch/>
        </p:blipFill>
        <p:spPr>
          <a:xfrm>
            <a:off x="258990" y="1611778"/>
            <a:ext cx="6057144" cy="4959179"/>
          </a:xfrm>
          <a:prstGeom prst="rect">
            <a:avLst/>
          </a:prstGeom>
        </p:spPr>
      </p:pic>
    </p:spTree>
    <p:extLst>
      <p:ext uri="{BB962C8B-B14F-4D97-AF65-F5344CB8AC3E}">
        <p14:creationId xmlns:p14="http://schemas.microsoft.com/office/powerpoint/2010/main" val="341148816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16A7827-243A-5AB4-DFE6-05E5281D5432}"/>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F5680549-3104-089B-93E1-F9C94097A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B24F295C-BB89-FFFB-6497-D8D86E63B9E5}"/>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of UMa Std of ZSA 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E488B65F-450A-1E79-C1BB-AAB1510CC5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grpSp>
        <p:nvGrpSpPr>
          <p:cNvPr id="7" name="Group 6">
            <a:extLst>
              <a:ext uri="{FF2B5EF4-FFF2-40B4-BE49-F238E27FC236}">
                <a16:creationId xmlns:a16="http://schemas.microsoft.com/office/drawing/2014/main" id="{770F81D7-E849-216F-BCDF-C92E11382394}"/>
              </a:ext>
            </a:extLst>
          </p:cNvPr>
          <p:cNvGrpSpPr/>
          <p:nvPr/>
        </p:nvGrpSpPr>
        <p:grpSpPr>
          <a:xfrm>
            <a:off x="3096683" y="1488747"/>
            <a:ext cx="5998634" cy="5293604"/>
            <a:chOff x="3096683" y="1488747"/>
            <a:chExt cx="5998634" cy="5293604"/>
          </a:xfrm>
        </p:grpSpPr>
        <p:pic>
          <p:nvPicPr>
            <p:cNvPr id="4" name="Picture 3" descr="A graph of different colored lines&#10;&#10;AI-generated content may be incorrect.">
              <a:extLst>
                <a:ext uri="{FF2B5EF4-FFF2-40B4-BE49-F238E27FC236}">
                  <a16:creationId xmlns:a16="http://schemas.microsoft.com/office/drawing/2014/main" id="{4652BA73-1655-220F-637B-F0A6B38558A3}"/>
                </a:ext>
              </a:extLst>
            </p:cNvPr>
            <p:cNvPicPr>
              <a:picLocks noChangeAspect="1"/>
            </p:cNvPicPr>
            <p:nvPr/>
          </p:nvPicPr>
          <p:blipFill>
            <a:blip r:embed="rId3">
              <a:extLst>
                <a:ext uri="{28A0092B-C50C-407E-A947-70E740481C1C}">
                  <a14:useLocalDpi xmlns:a14="http://schemas.microsoft.com/office/drawing/2010/main" val="0"/>
                </a:ext>
              </a:extLst>
            </a:blip>
            <a:srcRect l="3290" t="2202" r="9019"/>
            <a:stretch/>
          </p:blipFill>
          <p:spPr>
            <a:xfrm>
              <a:off x="3096683" y="1488747"/>
              <a:ext cx="5998634" cy="5293604"/>
            </a:xfrm>
            <a:prstGeom prst="rect">
              <a:avLst/>
            </a:prstGeom>
          </p:spPr>
        </p:pic>
        <p:sp>
          <p:nvSpPr>
            <p:cNvPr id="5" name="TextBox 4">
              <a:extLst>
                <a:ext uri="{FF2B5EF4-FFF2-40B4-BE49-F238E27FC236}">
                  <a16:creationId xmlns:a16="http://schemas.microsoft.com/office/drawing/2014/main" id="{4DCC2359-48C4-78B9-27A5-98FF1DF8A5AB}"/>
                </a:ext>
              </a:extLst>
            </p:cNvPr>
            <p:cNvSpPr txBox="1"/>
            <p:nvPr/>
          </p:nvSpPr>
          <p:spPr>
            <a:xfrm>
              <a:off x="6990806" y="3275111"/>
              <a:ext cx="207699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400" b="0" i="0" u="none" strike="noStrike" kern="1200" cap="none" spc="0" normalizeH="0" baseline="0" noProof="0" dirty="0">
                  <a:ln>
                    <a:noFill/>
                  </a:ln>
                  <a:solidFill>
                    <a:srgbClr val="59574C">
                      <a:lumMod val="50000"/>
                    </a:srgbClr>
                  </a:solidFill>
                  <a:effectLst/>
                  <a:uLnTx/>
                  <a:uFillTx/>
                  <a:latin typeface="源ノ角ゴシック JP Normal"/>
                  <a:cs typeface="+mn-cs"/>
                </a:rPr>
                <a:t>x: All data from Rel19/14</a:t>
              </a:r>
            </a:p>
          </p:txBody>
        </p:sp>
      </p:grpSp>
    </p:spTree>
    <p:extLst>
      <p:ext uri="{BB962C8B-B14F-4D97-AF65-F5344CB8AC3E}">
        <p14:creationId xmlns:p14="http://schemas.microsoft.com/office/powerpoint/2010/main" val="66731174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C507B2B-D53A-C66B-F5CD-5A1EFA5B526D}"/>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3311B5C5-22B9-5BF4-F9AB-0EE498C527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BFAF1"/>
              </a:solidFill>
              <a:effectLst/>
              <a:uLnTx/>
              <a:uFillTx/>
              <a:latin typeface="Source Sans Pro Black"/>
              <a:cs typeface="+mn-cs"/>
            </a:endParaRPr>
          </a:p>
        </p:txBody>
      </p:sp>
      <p:sp>
        <p:nvSpPr>
          <p:cNvPr id="2" name="Title 1">
            <a:extLst>
              <a:ext uri="{FF2B5EF4-FFF2-40B4-BE49-F238E27FC236}">
                <a16:creationId xmlns:a16="http://schemas.microsoft.com/office/drawing/2014/main" id="{E6164442-1BBA-7CC2-F460-A8FF0099B711}"/>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dirty="0">
                <a:solidFill>
                  <a:schemeClr val="bg1"/>
                </a:solidFill>
                <a:latin typeface="+mj-ea"/>
                <a:ea typeface="+mj-ea"/>
              </a:rPr>
              <a:t>Summary </a:t>
            </a:r>
            <a:r>
              <a:rPr lang="en-US" sz="3200">
                <a:solidFill>
                  <a:schemeClr val="bg1"/>
                </a:solidFill>
                <a:latin typeface="+mj-ea"/>
                <a:ea typeface="+mj-ea"/>
              </a:rPr>
              <a:t>of UMa Std </a:t>
            </a:r>
            <a:r>
              <a:rPr lang="en-US" sz="3200" dirty="0">
                <a:solidFill>
                  <a:schemeClr val="bg1"/>
                </a:solidFill>
                <a:latin typeface="+mj-ea"/>
                <a:ea typeface="+mj-ea"/>
              </a:rPr>
              <a:t>of ZSA LOS – Curve Fittings</a:t>
            </a:r>
            <a:endParaRPr lang="en-US" sz="3200" kern="1200" dirty="0">
              <a:solidFill>
                <a:schemeClr val="bg1"/>
              </a:solidFill>
              <a:latin typeface="+mj-ea"/>
              <a:ea typeface="+mj-ea"/>
              <a:cs typeface="+mj-cs"/>
            </a:endParaRPr>
          </a:p>
        </p:txBody>
      </p:sp>
      <p:pic>
        <p:nvPicPr>
          <p:cNvPr id="6" name="Picture 5" descr="A red and black logo&#10;&#10;Description automatically generated">
            <a:extLst>
              <a:ext uri="{FF2B5EF4-FFF2-40B4-BE49-F238E27FC236}">
                <a16:creationId xmlns:a16="http://schemas.microsoft.com/office/drawing/2014/main" id="{3D31E14C-7843-2EDD-6B8A-8BC783FED5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401" y="24927"/>
            <a:ext cx="1411663" cy="626825"/>
          </a:xfrm>
          <a:prstGeom prst="rect">
            <a:avLst/>
          </a:prstGeom>
        </p:spPr>
      </p:pic>
      <p:graphicFrame>
        <p:nvGraphicFramePr>
          <p:cNvPr id="3" name="Table 2">
            <a:extLst>
              <a:ext uri="{FF2B5EF4-FFF2-40B4-BE49-F238E27FC236}">
                <a16:creationId xmlns:a16="http://schemas.microsoft.com/office/drawing/2014/main" id="{9B68459B-29F1-6E92-7FB7-D52ECE0394CA}"/>
              </a:ext>
            </a:extLst>
          </p:cNvPr>
          <p:cNvGraphicFramePr>
            <a:graphicFrameLocks noGrp="1"/>
          </p:cNvGraphicFramePr>
          <p:nvPr/>
        </p:nvGraphicFramePr>
        <p:xfrm>
          <a:off x="954097" y="1568348"/>
          <a:ext cx="10139870" cy="4532870"/>
        </p:xfrm>
        <a:graphic>
          <a:graphicData uri="http://schemas.openxmlformats.org/drawingml/2006/table">
            <a:tbl>
              <a:tblPr/>
              <a:tblGrid>
                <a:gridCol w="3548329">
                  <a:extLst>
                    <a:ext uri="{9D8B030D-6E8A-4147-A177-3AD203B41FA5}">
                      <a16:colId xmlns:a16="http://schemas.microsoft.com/office/drawing/2014/main" val="590628114"/>
                    </a:ext>
                  </a:extLst>
                </a:gridCol>
                <a:gridCol w="1951431">
                  <a:extLst>
                    <a:ext uri="{9D8B030D-6E8A-4147-A177-3AD203B41FA5}">
                      <a16:colId xmlns:a16="http://schemas.microsoft.com/office/drawing/2014/main" val="2322062839"/>
                    </a:ext>
                  </a:extLst>
                </a:gridCol>
                <a:gridCol w="2211084">
                  <a:extLst>
                    <a:ext uri="{9D8B030D-6E8A-4147-A177-3AD203B41FA5}">
                      <a16:colId xmlns:a16="http://schemas.microsoft.com/office/drawing/2014/main" val="3025167303"/>
                    </a:ext>
                  </a:extLst>
                </a:gridCol>
                <a:gridCol w="2429026">
                  <a:extLst>
                    <a:ext uri="{9D8B030D-6E8A-4147-A177-3AD203B41FA5}">
                      <a16:colId xmlns:a16="http://schemas.microsoft.com/office/drawing/2014/main" val="4036347862"/>
                    </a:ext>
                  </a:extLst>
                </a:gridCol>
              </a:tblGrid>
              <a:tr h="439110">
                <a:tc>
                  <a:txBody>
                    <a:bodyPr/>
                    <a:lstStyle/>
                    <a:p>
                      <a:pPr algn="ctr" fontAlgn="ctr"/>
                      <a:r>
                        <a:rPr lang="en-US" sz="1800" b="1" i="0" u="none" strike="noStrike" dirty="0">
                          <a:solidFill>
                            <a:srgbClr val="000000"/>
                          </a:solidFill>
                          <a:effectLst/>
                          <a:latin typeface="+mn-ea"/>
                          <a:ea typeface="+mn-ea"/>
                        </a:rPr>
                        <a:t>RMSE</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6-24 GHz </a:t>
                      </a:r>
                    </a:p>
                    <a:p>
                      <a:pPr algn="ctr" fontAlgn="ctr"/>
                      <a:r>
                        <a:rPr lang="en-US" sz="1800" b="1" i="0" u="none" strike="noStrike" dirty="0">
                          <a:solidFill>
                            <a:srgbClr val="000000"/>
                          </a:solidFill>
                          <a:effectLst/>
                          <a:latin typeface="+mn-ea"/>
                          <a:ea typeface="+mn-ea"/>
                        </a:rPr>
                        <a:t>(Rel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6-24 GHz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mn-ea"/>
                          <a:ea typeface="+mn-ea"/>
                        </a:rPr>
                        <a:t>(Rel 19 + Rel 14)</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0.5-100 GHz </a:t>
                      </a:r>
                    </a:p>
                    <a:p>
                      <a:pPr algn="ctr" fontAlgn="ctr"/>
                      <a:r>
                        <a:rPr lang="en-US" sz="1800" b="1" i="0" u="none" strike="noStrike" dirty="0">
                          <a:solidFill>
                            <a:srgbClr val="000000"/>
                          </a:solidFill>
                          <a:effectLst/>
                          <a:latin typeface="+mn-ea"/>
                          <a:ea typeface="+mn-ea"/>
                        </a:rPr>
                        <a:t>(Rel 14 + Rel 19)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0841966"/>
                  </a:ext>
                </a:extLst>
              </a:tr>
              <a:tr h="533486">
                <a:tc>
                  <a:txBody>
                    <a:bodyPr/>
                    <a:lstStyle/>
                    <a:p>
                      <a:pPr algn="ctr" fontAlgn="ctr"/>
                      <a:r>
                        <a:rPr lang="en-US" sz="1800" b="0" i="0" u="none" strike="noStrike" dirty="0">
                          <a:solidFill>
                            <a:srgbClr val="000000"/>
                          </a:solidFill>
                          <a:effectLst/>
                          <a:latin typeface="+mn-ea"/>
                          <a:ea typeface="+mn-ea"/>
                        </a:rPr>
                        <a:t>Existing TR 38.901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[0.16]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0.10</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9050674"/>
                  </a:ext>
                </a:extLst>
              </a:tr>
              <a:tr h="758249">
                <a:tc>
                  <a:txBody>
                    <a:bodyPr/>
                    <a:lstStyle/>
                    <a:p>
                      <a:pPr algn="ctr" fontAlgn="ctr"/>
                      <a:r>
                        <a:rPr lang="en-US" sz="1800" b="0" i="0" u="none" strike="noStrike" dirty="0">
                          <a:solidFill>
                            <a:srgbClr val="000000"/>
                          </a:solidFill>
                          <a:effectLst/>
                          <a:latin typeface="+mn-ea"/>
                          <a:ea typeface="+mn-ea"/>
                        </a:rPr>
                        <a:t>Fitted Line </a:t>
                      </a:r>
                    </a:p>
                    <a:p>
                      <a:pPr algn="ctr" fontAlgn="ctr"/>
                      <a:r>
                        <a:rPr lang="en-US" sz="1800" b="0" i="0" u="none" strike="noStrike" dirty="0">
                          <a:solidFill>
                            <a:srgbClr val="000000"/>
                          </a:solidFill>
                          <a:effectLst/>
                          <a:latin typeface="+mn-ea"/>
                          <a:ea typeface="+mn-ea"/>
                        </a:rPr>
                        <a:t>(6-24 GHz: Rel 19)</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-0.4319 </a:t>
                      </a:r>
                      <a:r>
                        <a:rPr lang="en-US" sz="1800" b="0" i="0" u="none" strike="noStrike" dirty="0">
                          <a:solidFill>
                            <a:srgbClr val="000000"/>
                          </a:solidFill>
                          <a:effectLst/>
                          <a:latin typeface="+mn-ea"/>
                          <a:ea typeface="+mn-ea"/>
                        </a:rPr>
                        <a:t>* log10(f) + </a:t>
                      </a:r>
                      <a:r>
                        <a:rPr lang="en-US" sz="1800" b="0" i="0" u="none" strike="noStrike" dirty="0">
                          <a:solidFill>
                            <a:srgbClr val="FF0000"/>
                          </a:solidFill>
                          <a:effectLst/>
                          <a:latin typeface="+mn-ea"/>
                          <a:ea typeface="+mn-ea"/>
                        </a:rPr>
                        <a:t>0.521</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0.02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0.08</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0.22</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9450075"/>
                  </a:ext>
                </a:extLst>
              </a:tr>
              <a:tr h="6163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(6-24 GHz: Rel 19 + Rel 14)</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-0.1512 </a:t>
                      </a:r>
                      <a:r>
                        <a:rPr lang="en-US" sz="1800" b="0" i="0" u="none" strike="noStrike" dirty="0">
                          <a:solidFill>
                            <a:srgbClr val="000000"/>
                          </a:solidFill>
                          <a:effectLst/>
                          <a:latin typeface="+mn-ea"/>
                          <a:ea typeface="+mn-ea"/>
                        </a:rPr>
                        <a:t>* log10(f) + </a:t>
                      </a:r>
                      <a:r>
                        <a:rPr lang="en-US" sz="1800" b="0" i="0" u="none" strike="noStrike" dirty="0">
                          <a:solidFill>
                            <a:srgbClr val="FF0000"/>
                          </a:solidFill>
                          <a:effectLst/>
                          <a:latin typeface="+mn-ea"/>
                          <a:ea typeface="+mn-ea"/>
                        </a:rPr>
                        <a:t>0.275</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0.05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2030427"/>
                  </a:ext>
                </a:extLst>
              </a:tr>
              <a:tr h="7279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OLS</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a:t>
                      </a:r>
                      <a:r>
                        <a:rPr lang="en-US" sz="1800" b="0" i="0" u="none" strike="noStrike" dirty="0">
                          <a:solidFill>
                            <a:srgbClr val="FF0000"/>
                          </a:solidFill>
                          <a:effectLst/>
                          <a:latin typeface="+mn-ea"/>
                          <a:ea typeface="+mn-ea"/>
                        </a:rPr>
                        <a:t>0.0154 </a:t>
                      </a:r>
                      <a:r>
                        <a:rPr lang="en-US" sz="1800" b="0" i="0" u="none" strike="noStrike" dirty="0">
                          <a:solidFill>
                            <a:srgbClr val="000000"/>
                          </a:solidFill>
                          <a:effectLst/>
                          <a:latin typeface="+mn-ea"/>
                          <a:ea typeface="+mn-ea"/>
                        </a:rPr>
                        <a:t>* log10(f) + </a:t>
                      </a:r>
                      <a:r>
                        <a:rPr lang="en-US" sz="1800" b="0" i="0" u="none" strike="noStrike" dirty="0">
                          <a:solidFill>
                            <a:srgbClr val="FF0000"/>
                          </a:solidFill>
                          <a:effectLst/>
                          <a:latin typeface="+mn-ea"/>
                          <a:ea typeface="+mn-ea"/>
                        </a:rPr>
                        <a:t>0.122</a:t>
                      </a:r>
                      <a:r>
                        <a:rPr lang="en-US" sz="1800" b="0" i="0" u="none" strike="noStrike" dirty="0">
                          <a:solidFill>
                            <a:srgbClr val="000000"/>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0.06</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1" i="0" u="none" strike="noStrike" dirty="0">
                          <a:solidFill>
                            <a:srgbClr val="000000"/>
                          </a:solidFill>
                          <a:effectLst/>
                          <a:latin typeface="+mn-ea"/>
                          <a:ea typeface="+mn-ea"/>
                        </a:rPr>
                        <a:t>0.05</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520429"/>
                  </a:ext>
                </a:extLst>
              </a:tr>
              <a:tr h="93243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mn-ea"/>
                          <a:ea typeface="+mn-ea"/>
                        </a:rPr>
                        <a:t>Fitted Line (0.5-100 GHz: Rel 19 + Rel 14), WLS/WM</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chemeClr val="bg1">
                              <a:lumMod val="10000"/>
                            </a:schemeClr>
                          </a:solidFill>
                          <a:effectLst/>
                          <a:latin typeface="+mn-ea"/>
                          <a:ea typeface="+mn-ea"/>
                        </a:rPr>
                        <a:t>[</a:t>
                      </a:r>
                      <a:r>
                        <a:rPr lang="en-US" sz="1800" b="0" i="0" u="none" strike="noStrike" dirty="0">
                          <a:solidFill>
                            <a:srgbClr val="FF0000"/>
                          </a:solidFill>
                          <a:effectLst/>
                          <a:latin typeface="+mn-ea"/>
                          <a:ea typeface="+mn-ea"/>
                        </a:rPr>
                        <a:t>0.15</a:t>
                      </a:r>
                      <a:r>
                        <a:rPr lang="en-US" sz="1800" b="0" i="0" u="none" strike="noStrike" dirty="0">
                          <a:solidFill>
                            <a:schemeClr val="bg1">
                              <a:lumMod val="10000"/>
                            </a:schemeClr>
                          </a:solidFill>
                          <a:effectLst/>
                          <a:latin typeface="+mn-ea"/>
                          <a:ea typeface="+mn-ea"/>
                        </a:rPr>
                        <a:t>]</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0.09</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0.07</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800" b="0" i="0" u="none" strike="noStrike" dirty="0">
                          <a:solidFill>
                            <a:srgbClr val="000000"/>
                          </a:solidFill>
                          <a:effectLst/>
                          <a:latin typeface="+mn-ea"/>
                          <a:ea typeface="+mn-ea"/>
                        </a:rPr>
                        <a:t>0.05 (OLS)/</a:t>
                      </a:r>
                    </a:p>
                    <a:p>
                      <a:pPr algn="ctr" fontAlgn="ctr"/>
                      <a:r>
                        <a:rPr lang="en-US" sz="1800" b="0" i="0" u="none" strike="noStrike" dirty="0">
                          <a:solidFill>
                            <a:srgbClr val="000000"/>
                          </a:solidFill>
                          <a:effectLst/>
                          <a:latin typeface="+mn-ea"/>
                          <a:ea typeface="+mn-ea"/>
                        </a:rPr>
                        <a:t>0.01 (WLS)</a:t>
                      </a:r>
                    </a:p>
                  </a:txBody>
                  <a:tcPr marL="6856" marR="6856" marT="68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52105853"/>
                  </a:ext>
                </a:extLst>
              </a:tr>
            </a:tbl>
          </a:graphicData>
        </a:graphic>
      </p:graphicFrame>
      <p:sp>
        <p:nvSpPr>
          <p:cNvPr id="4" name="TextBox 3">
            <a:extLst>
              <a:ext uri="{FF2B5EF4-FFF2-40B4-BE49-F238E27FC236}">
                <a16:creationId xmlns:a16="http://schemas.microsoft.com/office/drawing/2014/main" id="{846E3143-65AE-B6F3-31BD-B0A650B5B9A1}"/>
              </a:ext>
            </a:extLst>
          </p:cNvPr>
          <p:cNvSpPr txBox="1"/>
          <p:nvPr/>
        </p:nvSpPr>
        <p:spPr>
          <a:xfrm>
            <a:off x="954097" y="6101218"/>
            <a:ext cx="5998464" cy="646331"/>
          </a:xfrm>
          <a:prstGeom prst="rect">
            <a:avLst/>
          </a:prstGeom>
          <a:noFill/>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rPr>
              <a:t>OLS: Ordinary Least Square; </a:t>
            </a:r>
          </a:p>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sz="1800" b="0" i="0" u="none" strike="noStrike" kern="1200" cap="none" spc="0" normalizeH="0" baseline="0" noProof="0" dirty="0">
                <a:ln>
                  <a:noFill/>
                </a:ln>
                <a:solidFill>
                  <a:srgbClr val="000000"/>
                </a:solidFill>
                <a:effectLst/>
                <a:uLnTx/>
                <a:uFillTx/>
                <a:latin typeface="源ノ角ゴシック JP Normal"/>
                <a:cs typeface="+mn-cs"/>
              </a:rPr>
              <a:t>WLS: Weighted Least Square; WM: Weighted Mean</a:t>
            </a:r>
            <a:endParaRPr kumimoji="1" lang="en-US" sz="1800" b="0" i="0" u="none" strike="noStrike" kern="1200" cap="none" spc="0" normalizeH="0" baseline="0" noProof="0" dirty="0">
              <a:ln>
                <a:noFill/>
              </a:ln>
              <a:solidFill>
                <a:srgbClr val="000000"/>
              </a:solidFill>
              <a:effectLst/>
              <a:uLnTx/>
              <a:uFillTx/>
              <a:latin typeface="源ノ角ゴシック JP Normal"/>
              <a:ea typeface="+mn-ea"/>
              <a:cs typeface="+mn-cs"/>
            </a:endParaRPr>
          </a:p>
        </p:txBody>
      </p:sp>
    </p:spTree>
    <p:extLst>
      <p:ext uri="{BB962C8B-B14F-4D97-AF65-F5344CB8AC3E}">
        <p14:creationId xmlns:p14="http://schemas.microsoft.com/office/powerpoint/2010/main" val="33122549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USEAMSFONTS" val="0"/>
  <p:tag name="EMBEDFONTS" val="0"/>
  <p:tag name="USEBOLDAMS" val="0"/>
  <p:tag name="DEFAULTDISPLAYSOURCE" val="\documentclass{slides}&#10;\usepackage{amsmath,amssymb}&#10;\usepackage{newtxtext,newtxmath}&#10;\usepackage{color}&#10;\newcommand{\mat}[1]{\boldsymbol{#1}}&#10;\newcommand{\umat}[1]{\underline{\boldsymbol{#1}}}&#10;\newcommand{\hmat}[1]{\hat{\boldsymbol{#1}}}&#10;\newcommand{\tmat}[1]{\tilde{\boldsymbol{#1}}}&#10;\pagestyle{empty}&#10;\begin{document}&#10;\begin{eqnarray*}&#10;&#10;\end{eqnarray*}&#10;\end{document}"/>
  <p:tag name="TEX2PS" val="latex $(base).tex; dvips -D $(res) -E -o $(base).ps $(base).dvi"/>
  <p:tag name="EXTERNALEDITCOMMAND" val="notepad %"/>
  <p:tag name="GHOSTSCRIPTCOMMAND" val="gswin32c"/>
  <p:tag name="DEFAULTBITMAP" val="png256"/>
  <p:tag name="DEFAULTBLEND" val="0"/>
  <p:tag name="DEFAULTTRANSPARENT" val="1"/>
  <p:tag name="DEFAULTWORKAROUNDTRANSPARENCYBUG" val="0"/>
  <p:tag name="DEFAULTRESOLUTION" val="300"/>
  <p:tag name="DEFAULTMAGNIFICATION" val="2000"/>
  <p:tag name="DEFAULTFONTSIZE" val="10"/>
  <p:tag name="DEFAULTWORDWRAP" val="1"/>
  <p:tag name="DEFAULTWIDTH" val="350"/>
  <p:tag name="DEFAULTHEIGHT" val="360"/>
</p:tagLst>
</file>

<file path=ppt/theme/theme1.xml><?xml version="1.0" encoding="utf-8"?>
<a:theme xmlns:a="http://schemas.openxmlformats.org/drawingml/2006/main" name="Be Original.テーマ">
  <a:themeElements>
    <a:clrScheme name="スタイルガイドライン">
      <a:dk1>
        <a:srgbClr val="59574C"/>
      </a:dk1>
      <a:lt1>
        <a:srgbClr val="FBFAF1"/>
      </a:lt1>
      <a:dk2>
        <a:srgbClr val="44546A"/>
      </a:dk2>
      <a:lt2>
        <a:srgbClr val="E7E6E6"/>
      </a:lt2>
      <a:accent1>
        <a:srgbClr val="7BA6DE"/>
      </a:accent1>
      <a:accent2>
        <a:srgbClr val="D45D00"/>
      </a:accent2>
      <a:accent3>
        <a:srgbClr val="DBDACB"/>
      </a:accent3>
      <a:accent4>
        <a:srgbClr val="FFA300"/>
      </a:accent4>
      <a:accent5>
        <a:srgbClr val="236192"/>
      </a:accent5>
      <a:accent6>
        <a:srgbClr val="035F1D"/>
      </a:accent6>
      <a:hlink>
        <a:srgbClr val="0563C1"/>
      </a:hlink>
      <a:folHlink>
        <a:srgbClr val="954F72"/>
      </a:folHlink>
    </a:clrScheme>
    <a:fontScheme name="スタイルガイドライン準拠">
      <a:majorFont>
        <a:latin typeface="Source Sans Pro"/>
        <a:ea typeface="源ノ角ゴシック JP Medium"/>
        <a:cs typeface=""/>
      </a:majorFont>
      <a:minorFont>
        <a:latin typeface="Source Sans Pro Black"/>
        <a:ea typeface="源ノ角ゴシック JP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59574C"/>
          </a:solidFill>
        </a:ln>
      </a:spPr>
      <a:bodyPr rtlCol="0" anchor="ctr"/>
      <a:lstStyle>
        <a:defPPr algn="ctr">
          <a:defRPr kumimoji="1" dirty="0" smtClean="0">
            <a:solidFill>
              <a:srgbClr val="59574C"/>
            </a:solidFill>
            <a:latin typeface="HGSｺﾞｼｯｸM" panose="020B0600000000000000" pitchFamily="50" charset="-128"/>
            <a:ea typeface="HGSｺﾞｼｯｸM" panose="020B0600000000000000"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kumimoji="1" dirty="0" smtClean="0">
            <a:latin typeface="HGPｺﾞｼｯｸM" panose="020B0600000000000000" pitchFamily="50" charset="-128"/>
            <a:ea typeface="HGPｺﾞｼｯｸM" panose="020B0600000000000000"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3bb61604-e8ed-4186-89d5-b85fb63aeba8" xsi:nil="true"/>
    <lcf76f155ced4ddcb4097134ff3c332f xmlns="3dcd23d0-16b8-4041-9cfa-4f2b906820b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E06EDB5C276D148AA02EFFAC23164E2" ma:contentTypeVersion="18" ma:contentTypeDescription="Create a new document." ma:contentTypeScope="" ma:versionID="1237ad3a0bbb4208b9ed04078beed350">
  <xsd:schema xmlns:xsd="http://www.w3.org/2001/XMLSchema" xmlns:xs="http://www.w3.org/2001/XMLSchema" xmlns:p="http://schemas.microsoft.com/office/2006/metadata/properties" xmlns:ns2="3bb61604-e8ed-4186-89d5-b85fb63aeba8" xmlns:ns3="3dcd23d0-16b8-4041-9cfa-4f2b906820b4" targetNamespace="http://schemas.microsoft.com/office/2006/metadata/properties" ma:root="true" ma:fieldsID="c065f855434033cd50994c5d915c5120" ns2:_="" ns3:_="">
    <xsd:import namespace="3bb61604-e8ed-4186-89d5-b85fb63aeba8"/>
    <xsd:import namespace="3dcd23d0-16b8-4041-9cfa-4f2b906820b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LengthInSeconds" minOccurs="0"/>
                <xsd:element ref="ns3:MediaServiceAutoKeyPoints" minOccurs="0"/>
                <xsd:element ref="ns3:MediaServiceKeyPoints" minOccurs="0"/>
                <xsd:element ref="ns3:lcf76f155ced4ddcb4097134ff3c332f" minOccurs="0"/>
                <xsd:element ref="ns2:TaxCatchAll" minOccurs="0"/>
                <xsd:element ref="ns3:MediaServiceOCR"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b61604-e8ed-4186-89d5-b85fb63aeba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29307e5e-c68e-4cd9-833a-325bf2f4dbdb}" ma:internalName="TaxCatchAll" ma:showField="CatchAllData" ma:web="3bb61604-e8ed-4186-89d5-b85fb63aeba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dcd23d0-16b8-4041-9cfa-4f2b906820b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453ee4a-7f1a-4dcc-b033-f5adea83125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C254AE-8CFC-4AE7-B421-11FF1F6419C6}">
  <ds:schemaRefs>
    <ds:schemaRef ds:uri="http://schemas.microsoft.com/sharepoint/v3/contenttype/forms"/>
  </ds:schemaRefs>
</ds:datastoreItem>
</file>

<file path=customXml/itemProps2.xml><?xml version="1.0" encoding="utf-8"?>
<ds:datastoreItem xmlns:ds="http://schemas.openxmlformats.org/officeDocument/2006/customXml" ds:itemID="{842278B8-CC0A-4976-A11A-89FD3740A8C1}">
  <ds:schemaRefs>
    <ds:schemaRef ds:uri="3acb13ba-f52e-42ec-80ec-d889ce3f5170"/>
    <ds:schemaRef ds:uri="http://schemas.microsoft.com/office/2006/metadata/properties"/>
    <ds:schemaRef ds:uri="http://schemas.openxmlformats.org/package/2006/metadata/core-properties"/>
    <ds:schemaRef ds:uri="http://schemas.microsoft.com/office/2006/documentManagement/types"/>
    <ds:schemaRef ds:uri="http://purl.org/dc/terms/"/>
    <ds:schemaRef ds:uri="http://purl.org/dc/elements/1.1/"/>
    <ds:schemaRef ds:uri="http://purl.org/dc/dcmitype/"/>
    <ds:schemaRef ds:uri="http://schemas.microsoft.com/office/infopath/2007/PartnerControls"/>
    <ds:schemaRef ds:uri="http://www.w3.org/XML/1998/namespace"/>
    <ds:schemaRef ds:uri="3bb61604-e8ed-4186-89d5-b85fb63aeba8"/>
    <ds:schemaRef ds:uri="3dcd23d0-16b8-4041-9cfa-4f2b906820b4"/>
  </ds:schemaRefs>
</ds:datastoreItem>
</file>

<file path=customXml/itemProps3.xml><?xml version="1.0" encoding="utf-8"?>
<ds:datastoreItem xmlns:ds="http://schemas.openxmlformats.org/officeDocument/2006/customXml" ds:itemID="{F756023F-A87B-42D7-8DCB-C4EF846092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bb61604-e8ed-4186-89d5-b85fb63aeba8"/>
    <ds:schemaRef ds:uri="3dcd23d0-16b8-4041-9cfa-4f2b906820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BeOriginal. スライドテンプレート(16対９HGPゴM)</Template>
  <TotalTime>34836</TotalTime>
  <Words>8677</Words>
  <Application>Microsoft Macintosh PowerPoint</Application>
  <PresentationFormat>Widescreen</PresentationFormat>
  <Paragraphs>1502</Paragraphs>
  <Slides>92</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92</vt:i4>
      </vt:variant>
    </vt:vector>
  </HeadingPairs>
  <TitlesOfParts>
    <vt:vector size="102" baseType="lpstr">
      <vt:lpstr>(日本語用のフォントを使用)</vt:lpstr>
      <vt:lpstr>Arial</vt:lpstr>
      <vt:lpstr>Calibri</vt:lpstr>
      <vt:lpstr>Cambria Math</vt:lpstr>
      <vt:lpstr>HGｺﾞｼｯｸM</vt:lpstr>
      <vt:lpstr>HGPｺﾞｼｯｸM</vt:lpstr>
      <vt:lpstr>Source Sans Pro Black</vt:lpstr>
      <vt:lpstr>Times New Roman</vt:lpstr>
      <vt:lpstr>源ノ角ゴシック JP Normal</vt:lpstr>
      <vt:lpstr>Be Original.テーマ</vt:lpstr>
      <vt:lpstr>PowerPoint Presentation</vt:lpstr>
      <vt:lpstr>SMa Mean DS LOS – Rel 19 Data (up to 24 GHz)</vt:lpstr>
      <vt:lpstr>SMa Std of DS LOS – Rel 19 Data (up to 24 GHz)</vt:lpstr>
      <vt:lpstr>SMa Mean DS NLOS – Rel 19 Data (up to 24 GHz)</vt:lpstr>
      <vt:lpstr>SMa Std of DS NLOS – Rel 19 Data (up to 24 GHz)</vt:lpstr>
      <vt:lpstr>Summary of DS</vt:lpstr>
      <vt:lpstr>SMa Mean ASA LOS – Rel 19 Data (up to 24 GHz)</vt:lpstr>
      <vt:lpstr>SMa Std of ASA LOS – Rel 19 Data (up to 24 GHz)</vt:lpstr>
      <vt:lpstr>SMa Mean ASA NLOS – Rel 19 Data (up to 24 GHz)</vt:lpstr>
      <vt:lpstr>SMa Std of ASA NLOS – Rel 19 Data (up to 24 GHz)</vt:lpstr>
      <vt:lpstr>Summary of ASA</vt:lpstr>
      <vt:lpstr>SMa Mean ZSA LOS – Rel 19 Data (up to 24 GHz)</vt:lpstr>
      <vt:lpstr>SMa Std of ZSA LOS – Rel 19 Data (up to 24 GHz)</vt:lpstr>
      <vt:lpstr>SMa Mean ZSA NLOS – Rel 19 Data (up to 24 GHz)</vt:lpstr>
      <vt:lpstr>SMa Std of ZSA NLOS – Rel 19 Data (up to 24 GHz)</vt:lpstr>
      <vt:lpstr>SMa Std of ZSA NLOS – Rel 19 Data (up to 24 GHz)</vt:lpstr>
      <vt:lpstr>SMa Mean ASD LOS – Rel 19 Data (up to 24 GHz)</vt:lpstr>
      <vt:lpstr>SMa Std of ASD LOS – Rel 19 Data (up to 24 GHz)</vt:lpstr>
      <vt:lpstr>SMa Mean ASD NLOS – Rel 19 Data (up to 24 GHz)</vt:lpstr>
      <vt:lpstr>SMa Std of ASD NLOS – Rel 19 Data (up to 24 GHz)</vt:lpstr>
      <vt:lpstr>SMa Std of ASD NLOS – Rel 19 Data (up to 24 GHz)</vt:lpstr>
      <vt:lpstr>SMa Cluster ASD LOS/NLOS – Rel 19 Data (up to 24 GHz)</vt:lpstr>
      <vt:lpstr>Observations for SMa</vt:lpstr>
      <vt:lpstr>UMi Mean of ASD LOS – Rel 14 Data Only (0.5-100 GHz)</vt:lpstr>
      <vt:lpstr>UMi Mean of ASD LOS – Rel 19 Data (6-24 GHz)</vt:lpstr>
      <vt:lpstr>UMi Mean of ASD LOS – Rel 14 + Rel 19 Data (6-24 GHz)</vt:lpstr>
      <vt:lpstr>UMi Mean of ASD LOS – Rel 14 + Rel 19 Data (0.5-100 GHz)</vt:lpstr>
      <vt:lpstr>UMi Mean of ASD LOS – Rel 14 + Rel 19 Data (0.5-100 GHz)</vt:lpstr>
      <vt:lpstr>Summary of UMi Mean of ASD LOS – Curve Fittings</vt:lpstr>
      <vt:lpstr>Summary of UMi Mean of ASD LOS – Curve Fittings</vt:lpstr>
      <vt:lpstr>UMi Mean of ASD NLOS – Rel 14 Data Only (0.5-100 GHz)</vt:lpstr>
      <vt:lpstr>UMi Mean of ASD NLOS – Rel 19 Data (6-24 GHz)</vt:lpstr>
      <vt:lpstr>UMi Mean of ASD NLOS – Rel 14 + Rel 19 Data (6-24 GHz)</vt:lpstr>
      <vt:lpstr>UMi Mean of ASD NLOS – Rel 14 + Rel 19 Data (0.5-100 GHz)</vt:lpstr>
      <vt:lpstr>UMi Mean of ASD NLOS – Rel 14 + Rel 19 Data (0.5-100 GHz)</vt:lpstr>
      <vt:lpstr>Summary of UMi Mean of ASD NLOS – Curve Fittings</vt:lpstr>
      <vt:lpstr>Summary of UMi Mean of ASD NLOS – Curve Fittings</vt:lpstr>
      <vt:lpstr>UMi Std of ASD LOS – Rel 14 Data Only (0.5-100 GHz)</vt:lpstr>
      <vt:lpstr>UMi Std of ASD LOS – Rel 19 Data (6-24 GHz)</vt:lpstr>
      <vt:lpstr>UMi Std of ASD LOS – Rel 14 + Rel 19 Data (6-24 GHz)</vt:lpstr>
      <vt:lpstr>UMi Std of ASD LOS – Rel 14 + Rel 19 Data (0.5-100 GHz)</vt:lpstr>
      <vt:lpstr>UMi Std of ASD LOS – Rel 14 + Rel 19 Data (0.5-100 GHz)</vt:lpstr>
      <vt:lpstr>Summary of UMi Std of ASD LOS – Curve Fittings</vt:lpstr>
      <vt:lpstr>Summary of UMi Std of ASD LOS – Curve Fittings</vt:lpstr>
      <vt:lpstr>UMi Std of ASD NLOS – Rel 14 Data Only (0.5-100 GHz)</vt:lpstr>
      <vt:lpstr>UMi Std of ASD NLOS – Rel 19 Data (6-24 GHz)</vt:lpstr>
      <vt:lpstr>UMi Std of ASD NLOS – Rel 14 + Rel 19 Data (6-24 GHz)</vt:lpstr>
      <vt:lpstr>UMi Std of ASD NLOS – Rel 14 + Rel 19 Data (0.5-100 GHz)</vt:lpstr>
      <vt:lpstr>UMi Std of ASD NLOS – Rel 14 + Rel 19 Data (0.5-100 GHz)</vt:lpstr>
      <vt:lpstr>Summary of UMi Std of ASD NLOS – Curve Fittings</vt:lpstr>
      <vt:lpstr>Summary of UMi Std of ASD NLOS – Curve Fittings</vt:lpstr>
      <vt:lpstr>UMi Mean of ZSA LOS – Rel 14 Data Only (0.5-100 GHz)</vt:lpstr>
      <vt:lpstr>UMi Mean of ZSA LOS – Rel 19 Data (6-24 GHz)</vt:lpstr>
      <vt:lpstr>UMi Mean of ZSA LOS – Rel 14 + Rel 19 Data (6-24 GHz)</vt:lpstr>
      <vt:lpstr>UMi Mean of ZSA LOS – Rel 14 + Rel 19 Data (0.5-100 GHz)</vt:lpstr>
      <vt:lpstr>UMi Mean of ZSA LOS – Rel 14 + Rel 19 Data (0.5-100 GHz)</vt:lpstr>
      <vt:lpstr>Summary of UMi Mean of ZSA LOS – Curve Fittings</vt:lpstr>
      <vt:lpstr>Summary of UMi Mean of ZSA LOS – Curve Fittings</vt:lpstr>
      <vt:lpstr>UMi Mean of ZSA NLOS – Rel 14 Data Only (0.5-100 GHz)</vt:lpstr>
      <vt:lpstr>UMi Mean of ZSA NLOS – Rel 19 Data (6-24 GHz)</vt:lpstr>
      <vt:lpstr>UMi Mean of ZSA NLOS – Rel 14 + Rel 19 Data (6-24 GHz)</vt:lpstr>
      <vt:lpstr>UMi Mean of ZSA NLOS – Rel 14 + Rel 19 Data (0.5-100 GHz)</vt:lpstr>
      <vt:lpstr>UMi Mean of ZSA NLOS – Rel 14 + Rel 19 Data (0.5-100 GHz)</vt:lpstr>
      <vt:lpstr>Summary of UMi Mean of ZSA NLOS – Curve Fittings</vt:lpstr>
      <vt:lpstr>Summary of UMi Mean of ZSA NLOS – Curve Fittings</vt:lpstr>
      <vt:lpstr>UMi Std of ZSA LOS – Rel 14 Data Only (0.5-100 GHz)</vt:lpstr>
      <vt:lpstr>UMi Std of ZSA LOS – Rel 19 Data (6-24 GHz)</vt:lpstr>
      <vt:lpstr>UMi Std of ZSA LOS – Rel 14 + Rel 19 Data (6-24 GHz)</vt:lpstr>
      <vt:lpstr>UMi Std of ZSA LOS – Rel 14 + Rel 19 Data (0.5-100 GHz)</vt:lpstr>
      <vt:lpstr>UMi Std of ZSA LOS – Rel 14 + Rel 19 Data (0.5-100 GHz)</vt:lpstr>
      <vt:lpstr>Summary of UMi Std of ZSA LOS – Curve Fittings</vt:lpstr>
      <vt:lpstr>Summary of UMi Std of ZSA LOS – Curve Fittings</vt:lpstr>
      <vt:lpstr>UMi Std of ZSA NLOS – Rel 14 Data Only (0.5-100 GHz)</vt:lpstr>
      <vt:lpstr>UMi Std of ZSA NLOS – Rel 19 Data (6-24 GHz)</vt:lpstr>
      <vt:lpstr>UMi Std of ZSA NLOS – Rel 14 + Rel 19 Data (6-24 GHz)</vt:lpstr>
      <vt:lpstr>UMi Std of ZSA NLOS – Rel 14 + Rel 19 Data (0.5-100 GHz)</vt:lpstr>
      <vt:lpstr>UMi Std of ZSA NLOS – Rel 14 + Rel 19 Data (0.5-100 GHz)</vt:lpstr>
      <vt:lpstr>Summary of UMi Std of ZSA NLOS – Curve Fittings</vt:lpstr>
      <vt:lpstr>Summary of UMi Std of ZSA NLOS – Curve Fittings</vt:lpstr>
      <vt:lpstr>UMa Mean of ZSA LOS – Rel 19 Data Only (6-24 GHz)</vt:lpstr>
      <vt:lpstr>UMa Mean of ZSA LOS – Rel 14 + Rel 19 Data (6-24 GHz)</vt:lpstr>
      <vt:lpstr>UMa Mean of ZSA LOS – Rel 14 + Rel 19 Data (0.5-100 GHz)</vt:lpstr>
      <vt:lpstr>UMa Mean of ZSA LOS – Rel 14 + Rel 19 Data (0.5-100 GHz)</vt:lpstr>
      <vt:lpstr>Summary of Mean of ZSA LOS – Curve Fittings</vt:lpstr>
      <vt:lpstr>Summary of Mean of ZSA LOS – Curve Fittings</vt:lpstr>
      <vt:lpstr>UMa Std of ZSA LOS – Rel 14 Data Only (0.5-100 GHz)</vt:lpstr>
      <vt:lpstr>UMa Std of ZSA LOS – Rel 19 Data Only (6-24 GHz)</vt:lpstr>
      <vt:lpstr>UMa Std of ZSA LOS – Rel 14 + Rel 19 Data (6-24 GHz)</vt:lpstr>
      <vt:lpstr>UMa Std of ZSA LOS – Rel 14 + Rel 19 Data (0.5-100 GHz)</vt:lpstr>
      <vt:lpstr>UMa Std of ZSA LOS – Rel 14 + Rel 19 Data (0.5-100 GHz)</vt:lpstr>
      <vt:lpstr>Summary of UMa Std of ZSA LOS – Curve Fittings</vt:lpstr>
      <vt:lpstr>Summary of UMa Std of ZSA LOS – Curve Fittings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Sharp Corporation</dc:creator>
  <cp:lastModifiedBy>Hitesh Poddar (SHARP)</cp:lastModifiedBy>
  <cp:revision>731</cp:revision>
  <cp:lastPrinted>2019-05-17T20:36:26Z</cp:lastPrinted>
  <dcterms:created xsi:type="dcterms:W3CDTF">2018-04-09T00:12:40Z</dcterms:created>
  <dcterms:modified xsi:type="dcterms:W3CDTF">2025-05-09T23:20:11Z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0x010100EE06EDB5C276D148AA02EFFAC23164E2</vt:lpwstr>
  </property>
</Properties>
</file>