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4"/>
  </p:notesMasterIdLst>
  <p:handoutMasterIdLst>
    <p:handoutMasterId r:id="rId15"/>
  </p:handoutMasterIdLst>
  <p:sldIdLst>
    <p:sldId id="981" r:id="rId2"/>
    <p:sldId id="982" r:id="rId3"/>
    <p:sldId id="1007" r:id="rId4"/>
    <p:sldId id="995" r:id="rId5"/>
    <p:sldId id="1000" r:id="rId6"/>
    <p:sldId id="1001" r:id="rId7"/>
    <p:sldId id="1003" r:id="rId8"/>
    <p:sldId id="1008" r:id="rId9"/>
    <p:sldId id="1004" r:id="rId10"/>
    <p:sldId id="1002" r:id="rId11"/>
    <p:sldId id="1005" r:id="rId12"/>
    <p:sldId id="1006" r:id="rId1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4380" y="1093862"/>
            <a:ext cx="11314633" cy="5281301"/>
          </a:xfrm>
        </p:spPr>
        <p:txBody>
          <a:bodyPr/>
          <a:lstStyle>
            <a:lvl1pPr marL="536575" indent="-536575">
              <a:defRPr sz="2400">
                <a:latin typeface="Arial" panose="020B0604020202020204" pitchFamily="34" charset="0"/>
                <a:ea typeface="微软雅黑" panose="020B0503020204020204" pitchFamily="34" charset="-122"/>
                <a:cs typeface="Arial" panose="020B0604020202020204" pitchFamily="34" charset="0"/>
              </a:defRPr>
            </a:lvl1pPr>
            <a:lvl2pPr marL="893763" indent="-357188">
              <a:defRPr sz="2000">
                <a:latin typeface="Arial" panose="020B0604020202020204" pitchFamily="34" charset="0"/>
                <a:ea typeface="微软雅黑" panose="020B0503020204020204" pitchFamily="34" charset="-122"/>
                <a:cs typeface="Arial" panose="020B0604020202020204" pitchFamily="34" charset="0"/>
              </a:defRPr>
            </a:lvl2pPr>
            <a:lvl3pPr marL="1252538" indent="-268288">
              <a:defRPr sz="18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RAN#104</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R1-2405781</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C888CD5F-68DF-4EE5-8F37-3F671ADF5590}"/>
              </a:ext>
            </a:extLst>
          </p:cNvPr>
          <p:cNvSpPr>
            <a:spLocks noGrp="1"/>
          </p:cNvSpPr>
          <p:nvPr>
            <p:ph idx="1"/>
          </p:nvPr>
        </p:nvSpPr>
        <p:spPr/>
        <p:txBody>
          <a:bodyPr/>
          <a:lstStyle/>
          <a:p>
            <a:r>
              <a:rPr lang="en-US" altLang="ko-KR" dirty="0"/>
              <a:t>RP-241515: Revised WID on NR mobility enhancements Phase 4</a:t>
            </a:r>
          </a:p>
          <a:p>
            <a:pPr lvl="1"/>
            <a:r>
              <a:rPr lang="en-US" altLang="ko-KR" dirty="0"/>
              <a:t>RAN2, RAN3 objective updated</a:t>
            </a:r>
          </a:p>
        </p:txBody>
      </p:sp>
      <p:sp>
        <p:nvSpPr>
          <p:cNvPr id="3" name="제목 2">
            <a:extLst>
              <a:ext uri="{FF2B5EF4-FFF2-40B4-BE49-F238E27FC236}">
                <a16:creationId xmlns:a16="http://schemas.microsoft.com/office/drawing/2014/main" id="{DAD81E35-8E3D-447D-B940-4B87077A143D}"/>
              </a:ext>
            </a:extLst>
          </p:cNvPr>
          <p:cNvSpPr>
            <a:spLocks noGrp="1"/>
          </p:cNvSpPr>
          <p:nvPr>
            <p:ph type="title"/>
          </p:nvPr>
        </p:nvSpPr>
        <p:spPr/>
        <p:txBody>
          <a:bodyPr/>
          <a:lstStyle/>
          <a:p>
            <a:r>
              <a:rPr lang="en-US" altLang="ko-KR" dirty="0"/>
              <a:t>Revised Rel-19 WIDs/SIDs without RAN1 impact</a:t>
            </a:r>
            <a:endParaRPr lang="ko-KR" altLang="en-US" dirty="0"/>
          </a:p>
        </p:txBody>
      </p:sp>
    </p:spTree>
    <p:extLst>
      <p:ext uri="{BB962C8B-B14F-4D97-AF65-F5344CB8AC3E}">
        <p14:creationId xmlns:p14="http://schemas.microsoft.com/office/powerpoint/2010/main" val="2141272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21A87E47-6456-41A1-85B3-CFCE139993A9}"/>
              </a:ext>
            </a:extLst>
          </p:cNvPr>
          <p:cNvSpPr>
            <a:spLocks noGrp="1"/>
          </p:cNvSpPr>
          <p:nvPr>
            <p:ph idx="1"/>
          </p:nvPr>
        </p:nvSpPr>
        <p:spPr/>
        <p:txBody>
          <a:bodyPr/>
          <a:lstStyle/>
          <a:p>
            <a:r>
              <a:rPr lang="en-US" altLang="ko-KR" dirty="0"/>
              <a:t>Details on 6G workshop management and handling of RAN discussions on Rel-20 </a:t>
            </a:r>
            <a:r>
              <a:rPr lang="en-US" altLang="ko-KR" sz="2400" dirty="0"/>
              <a:t>5G-Advanced were endorsed (</a:t>
            </a:r>
            <a:r>
              <a:rPr lang="en-US" altLang="ko-KR" dirty="0"/>
              <a:t>RP-241647)</a:t>
            </a:r>
          </a:p>
          <a:p>
            <a:endParaRPr lang="en-US" altLang="ko-KR" dirty="0"/>
          </a:p>
        </p:txBody>
      </p:sp>
      <p:sp>
        <p:nvSpPr>
          <p:cNvPr id="3" name="제목 2">
            <a:extLst>
              <a:ext uri="{FF2B5EF4-FFF2-40B4-BE49-F238E27FC236}">
                <a16:creationId xmlns:a16="http://schemas.microsoft.com/office/drawing/2014/main" id="{070D6F20-E3E2-4007-934B-C542143AC484}"/>
              </a:ext>
            </a:extLst>
          </p:cNvPr>
          <p:cNvSpPr>
            <a:spLocks noGrp="1"/>
          </p:cNvSpPr>
          <p:nvPr>
            <p:ph type="title"/>
          </p:nvPr>
        </p:nvSpPr>
        <p:spPr/>
        <p:txBody>
          <a:bodyPr/>
          <a:lstStyle/>
          <a:p>
            <a:r>
              <a:rPr lang="en-US" altLang="ko-KR" dirty="0"/>
              <a:t>6G Workshop and 5G-Advanced in Rel-20 (1/2)</a:t>
            </a:r>
            <a:endParaRPr lang="ko-KR" altLang="en-US" dirty="0"/>
          </a:p>
        </p:txBody>
      </p:sp>
      <p:graphicFrame>
        <p:nvGraphicFramePr>
          <p:cNvPr id="4" name="표 4">
            <a:extLst>
              <a:ext uri="{FF2B5EF4-FFF2-40B4-BE49-F238E27FC236}">
                <a16:creationId xmlns:a16="http://schemas.microsoft.com/office/drawing/2014/main" id="{8D89729E-B67F-4AD2-B87C-4749C7361835}"/>
              </a:ext>
            </a:extLst>
          </p:cNvPr>
          <p:cNvGraphicFramePr>
            <a:graphicFrameLocks noGrp="1"/>
          </p:cNvGraphicFramePr>
          <p:nvPr>
            <p:extLst>
              <p:ext uri="{D42A27DB-BD31-4B8C-83A1-F6EECF244321}">
                <p14:modId xmlns:p14="http://schemas.microsoft.com/office/powerpoint/2010/main" val="4228024531"/>
              </p:ext>
            </p:extLst>
          </p:nvPr>
        </p:nvGraphicFramePr>
        <p:xfrm>
          <a:off x="828181" y="2668421"/>
          <a:ext cx="10549410" cy="2943558"/>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2802027">
                <a:tc>
                  <a:txBody>
                    <a:bodyPr/>
                    <a:lstStyle/>
                    <a:p>
                      <a:pPr marL="457176" marR="0" lvl="0" indent="-457176" algn="l" defTabSz="914400" rtl="0" eaLnBrk="0" fontAlgn="base" latinLnBrk="0" hangingPunct="0">
                        <a:lnSpc>
                          <a:spcPct val="100000"/>
                        </a:lnSpc>
                        <a:spcBef>
                          <a:spcPts val="0"/>
                        </a:spcBef>
                        <a:spcAft>
                          <a:spcPct val="0"/>
                        </a:spcAft>
                        <a:buClrTx/>
                        <a:buSzTx/>
                        <a:buFontTx/>
                        <a:buBlip>
                          <a:blip r:embed="rId2"/>
                        </a:buBlip>
                        <a:tabLst/>
                        <a:defRPr/>
                      </a:pP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Dates: March 10</a:t>
                      </a:r>
                      <a:r>
                        <a:rPr kumimoji="0" lang="en-US" altLang="ko-KR" sz="2000" b="0" i="0" u="none" strike="noStrike" kern="0" cap="none" spc="0" normalizeH="0" baseline="3000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a:t>
                      </a: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11</a:t>
                      </a:r>
                      <a:r>
                        <a:rPr kumimoji="0" lang="en-US" altLang="ko-KR" sz="2000" b="0" i="0" u="none" strike="noStrike" kern="0" cap="none" spc="0" normalizeH="0" baseline="3000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a:t>
                      </a: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(Monday – Tuesday)</a:t>
                      </a:r>
                    </a:p>
                    <a:p>
                      <a:pPr marL="457176" marR="0" lvl="0" indent="-457176" algn="l" defTabSz="914400" rtl="0" eaLnBrk="0" fontAlgn="base" latinLnBrk="0" hangingPunct="0">
                        <a:lnSpc>
                          <a:spcPct val="100000"/>
                        </a:lnSpc>
                        <a:spcBef>
                          <a:spcPts val="0"/>
                        </a:spcBef>
                        <a:spcAft>
                          <a:spcPct val="0"/>
                        </a:spcAft>
                        <a:buClrTx/>
                        <a:buSzTx/>
                        <a:buFontTx/>
                        <a:buBlip>
                          <a:blip r:embed="rId2"/>
                        </a:buBlip>
                        <a:tabLst/>
                        <a:defRPr/>
                      </a:pP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Session Management</a:t>
                      </a:r>
                    </a:p>
                    <a:p>
                      <a:pPr marL="990544" marR="0" lvl="1" indent="-380978" algn="l" defTabSz="914400" rtl="0" eaLnBrk="0" fontAlgn="base" latinLnBrk="0" hangingPunct="0">
                        <a:lnSpc>
                          <a:spcPct val="100000"/>
                        </a:lnSpc>
                        <a:spcBef>
                          <a:spcPts val="0"/>
                        </a:spcBef>
                        <a:spcAft>
                          <a:spcPct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Parallel RAN/SA sessions starting from Monday afternoon to Tuesday early afternoon</a:t>
                      </a:r>
                    </a:p>
                    <a:p>
                      <a:pPr marL="1523915" marR="0" lvl="2" indent="-304782"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Monday: 1400 – 1800</a:t>
                      </a:r>
                    </a:p>
                    <a:p>
                      <a:pPr marL="1523915" marR="0" lvl="2" indent="-304782"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Tuesday: 0900 – 1530</a:t>
                      </a:r>
                    </a:p>
                    <a:p>
                      <a:pPr marL="990544" marR="0" lvl="1" indent="-380978" algn="l" defTabSz="914400" rtl="0" eaLnBrk="0" fontAlgn="base" latinLnBrk="0" hangingPunct="0">
                        <a:lnSpc>
                          <a:spcPct val="100000"/>
                        </a:lnSpc>
                        <a:spcBef>
                          <a:spcPts val="0"/>
                        </a:spcBef>
                        <a:spcAft>
                          <a:spcPct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Joint RAN/SA/CT session</a:t>
                      </a:r>
                    </a:p>
                    <a:p>
                      <a:pPr marL="1523915" marR="0" lvl="2" indent="-304782"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Monday morning: 0900 - 1230</a:t>
                      </a:r>
                    </a:p>
                    <a:p>
                      <a:pPr marL="1523915" marR="0" lvl="2" indent="-304782"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Tuesday 1600 – 1800: summary of the workshop</a:t>
                      </a:r>
                    </a:p>
                    <a:p>
                      <a:pPr marL="457176" marR="0" lvl="0" indent="-457176" algn="l" defTabSz="914400" rtl="0" eaLnBrk="0" fontAlgn="base" latinLnBrk="0" hangingPunct="0">
                        <a:lnSpc>
                          <a:spcPct val="100000"/>
                        </a:lnSpc>
                        <a:spcBef>
                          <a:spcPts val="0"/>
                        </a:spcBef>
                        <a:spcAft>
                          <a:spcPct val="0"/>
                        </a:spcAft>
                        <a:buClrTx/>
                        <a:buSzTx/>
                        <a:buFontTx/>
                        <a:buBlip>
                          <a:blip r:embed="rId2"/>
                        </a:buBlip>
                        <a:tabLst/>
                        <a:defRPr/>
                      </a:pP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Contributions and Agenda</a:t>
                      </a:r>
                    </a:p>
                    <a:p>
                      <a:pPr marL="990544" marR="0" lvl="1" indent="-380978" algn="l" defTabSz="914400" rtl="0" eaLnBrk="0" fontAlgn="base" latinLnBrk="0" hangingPunct="0">
                        <a:lnSpc>
                          <a:spcPct val="100000"/>
                        </a:lnSpc>
                        <a:spcBef>
                          <a:spcPts val="0"/>
                        </a:spcBef>
                        <a:spcAft>
                          <a:spcPct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Details </a:t>
                      </a:r>
                      <a:r>
                        <a:rPr kumimoji="0" lang="en-US" altLang="ko-KR" sz="1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TBD</a:t>
                      </a:r>
                      <a:endPar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08918" marR="108918" marT="54459" marB="54459"/>
                </a:tc>
                <a:extLst>
                  <a:ext uri="{0D108BD9-81ED-4DB2-BD59-A6C34878D82A}">
                    <a16:rowId xmlns:a16="http://schemas.microsoft.com/office/drawing/2014/main" val="3849046081"/>
                  </a:ext>
                </a:extLst>
              </a:tr>
            </a:tbl>
          </a:graphicData>
        </a:graphic>
      </p:graphicFrame>
      <p:sp>
        <p:nvSpPr>
          <p:cNvPr id="11" name="TextBox 10">
            <a:extLst>
              <a:ext uri="{FF2B5EF4-FFF2-40B4-BE49-F238E27FC236}">
                <a16:creationId xmlns:a16="http://schemas.microsoft.com/office/drawing/2014/main" id="{64264FFB-DA38-4B45-8D0E-0D037D35C051}"/>
              </a:ext>
            </a:extLst>
          </p:cNvPr>
          <p:cNvSpPr txBox="1"/>
          <p:nvPr/>
        </p:nvSpPr>
        <p:spPr>
          <a:xfrm>
            <a:off x="863600" y="2266765"/>
            <a:ext cx="6096000" cy="400110"/>
          </a:xfrm>
          <a:prstGeom prst="rect">
            <a:avLst/>
          </a:prstGeom>
          <a:noFill/>
        </p:spPr>
        <p:txBody>
          <a:bodyPr wrap="square">
            <a:spAutoFit/>
          </a:bodyPr>
          <a:lstStyle/>
          <a:p>
            <a:r>
              <a:rPr lang="en-US" altLang="ko-KR" sz="2000" b="1" dirty="0">
                <a:solidFill>
                  <a:srgbClr val="FF0000"/>
                </a:solidFill>
              </a:rPr>
              <a:t>6G Workshop Management</a:t>
            </a:r>
            <a:endParaRPr lang="ko-KR" altLang="en-US" sz="2000" b="1" dirty="0">
              <a:solidFill>
                <a:srgbClr val="FF0000"/>
              </a:solidFill>
            </a:endParaRPr>
          </a:p>
        </p:txBody>
      </p:sp>
    </p:spTree>
    <p:extLst>
      <p:ext uri="{BB962C8B-B14F-4D97-AF65-F5344CB8AC3E}">
        <p14:creationId xmlns:p14="http://schemas.microsoft.com/office/powerpoint/2010/main" val="2712651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21A87E47-6456-41A1-85B3-CFCE139993A9}"/>
              </a:ext>
            </a:extLst>
          </p:cNvPr>
          <p:cNvSpPr>
            <a:spLocks noGrp="1"/>
          </p:cNvSpPr>
          <p:nvPr>
            <p:ph idx="1"/>
          </p:nvPr>
        </p:nvSpPr>
        <p:spPr/>
        <p:txBody>
          <a:bodyPr/>
          <a:lstStyle/>
          <a:p>
            <a:r>
              <a:rPr lang="en-US" altLang="ko-KR" dirty="0"/>
              <a:t>Details on 6G workshop management and handling of RAN discussions on Rel-20 </a:t>
            </a:r>
            <a:r>
              <a:rPr lang="en-US" altLang="ko-KR" sz="2400" dirty="0"/>
              <a:t>5G-Advanced were endorsed (</a:t>
            </a:r>
            <a:r>
              <a:rPr lang="en-US" altLang="ko-KR" dirty="0"/>
              <a:t>RP-241647)</a:t>
            </a:r>
          </a:p>
          <a:p>
            <a:endParaRPr lang="en-US" altLang="ko-KR" dirty="0"/>
          </a:p>
        </p:txBody>
      </p:sp>
      <p:sp>
        <p:nvSpPr>
          <p:cNvPr id="3" name="제목 2">
            <a:extLst>
              <a:ext uri="{FF2B5EF4-FFF2-40B4-BE49-F238E27FC236}">
                <a16:creationId xmlns:a16="http://schemas.microsoft.com/office/drawing/2014/main" id="{070D6F20-E3E2-4007-934B-C542143AC484}"/>
              </a:ext>
            </a:extLst>
          </p:cNvPr>
          <p:cNvSpPr>
            <a:spLocks noGrp="1"/>
          </p:cNvSpPr>
          <p:nvPr>
            <p:ph type="title"/>
          </p:nvPr>
        </p:nvSpPr>
        <p:spPr/>
        <p:txBody>
          <a:bodyPr/>
          <a:lstStyle/>
          <a:p>
            <a:r>
              <a:rPr lang="en-US" altLang="ko-KR" dirty="0"/>
              <a:t>6G Workshop and 5G-Advanced in Rel-20 (2/2)</a:t>
            </a:r>
            <a:endParaRPr lang="ko-KR" altLang="en-US" dirty="0"/>
          </a:p>
        </p:txBody>
      </p:sp>
      <p:graphicFrame>
        <p:nvGraphicFramePr>
          <p:cNvPr id="7" name="표 4">
            <a:extLst>
              <a:ext uri="{FF2B5EF4-FFF2-40B4-BE49-F238E27FC236}">
                <a16:creationId xmlns:a16="http://schemas.microsoft.com/office/drawing/2014/main" id="{3B3768DA-D774-4836-BC4D-8435EF7B76C8}"/>
              </a:ext>
            </a:extLst>
          </p:cNvPr>
          <p:cNvGraphicFramePr>
            <a:graphicFrameLocks noGrp="1"/>
          </p:cNvGraphicFramePr>
          <p:nvPr>
            <p:extLst>
              <p:ext uri="{D42A27DB-BD31-4B8C-83A1-F6EECF244321}">
                <p14:modId xmlns:p14="http://schemas.microsoft.com/office/powerpoint/2010/main" val="2395143580"/>
              </p:ext>
            </p:extLst>
          </p:nvPr>
        </p:nvGraphicFramePr>
        <p:xfrm>
          <a:off x="828181" y="2642489"/>
          <a:ext cx="10549410" cy="1876758"/>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756208">
                <a:tc>
                  <a:txBody>
                    <a:bodyPr/>
                    <a:lstStyle/>
                    <a:p>
                      <a:pPr marL="457176" marR="0" lvl="0" indent="-457176" algn="l" defTabSz="914400" rtl="0" eaLnBrk="0" fontAlgn="base" latinLnBrk="0" hangingPunct="0">
                        <a:lnSpc>
                          <a:spcPct val="100000"/>
                        </a:lnSpc>
                        <a:spcBef>
                          <a:spcPts val="0"/>
                        </a:spcBef>
                        <a:spcAft>
                          <a:spcPct val="0"/>
                        </a:spcAft>
                        <a:buClrTx/>
                        <a:buSzTx/>
                        <a:buFontTx/>
                        <a:buBlip>
                          <a:blip r:embed="rId2"/>
                        </a:buBlip>
                        <a:tabLst/>
                        <a:defRPr/>
                      </a:pP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Dedicated agenda and discussion for 5G-Advanced in Rel-20 will be arranged in December 2024 as part of RAN#106 (still a 4-day RAN plenary meeting)</a:t>
                      </a:r>
                    </a:p>
                    <a:p>
                      <a:pPr marL="990544" marR="0" lvl="1" indent="-380978" algn="l" defTabSz="914400" rtl="0" eaLnBrk="0" fontAlgn="base" latinLnBrk="0" hangingPunct="0">
                        <a:lnSpc>
                          <a:spcPct val="100000"/>
                        </a:lnSpc>
                        <a:spcBef>
                          <a:spcPts val="0"/>
                        </a:spcBef>
                        <a:spcAft>
                          <a:spcPct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Targeting a 1-day “workshop” for 5G-Advanced within RAN#106. Details TBD.</a:t>
                      </a:r>
                    </a:p>
                    <a:p>
                      <a:pPr marL="990544" marR="0" lvl="1" indent="-380978" algn="l" defTabSz="914400" rtl="0" eaLnBrk="0" fontAlgn="base" latinLnBrk="0" hangingPunct="0">
                        <a:lnSpc>
                          <a:spcPct val="100000"/>
                        </a:lnSpc>
                        <a:spcBef>
                          <a:spcPts val="0"/>
                        </a:spcBef>
                        <a:spcAft>
                          <a:spcPct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Presentations will be arranged, along with a possible high-level summary</a:t>
                      </a:r>
                    </a:p>
                    <a:p>
                      <a:pPr marL="457176" marR="0" lvl="0" indent="-457176" algn="l" defTabSz="914400" rtl="0" eaLnBrk="0" fontAlgn="base" latinLnBrk="0" hangingPunct="0">
                        <a:lnSpc>
                          <a:spcPct val="100000"/>
                        </a:lnSpc>
                        <a:spcBef>
                          <a:spcPts val="0"/>
                        </a:spcBef>
                        <a:spcAft>
                          <a:spcPct val="0"/>
                        </a:spcAft>
                        <a:buClrTx/>
                        <a:buSzTx/>
                        <a:buFontTx/>
                        <a:buBlip>
                          <a:blip r:embed="rId2"/>
                        </a:buBlip>
                        <a:tabLst/>
                        <a:defRPr/>
                      </a:pPr>
                      <a:r>
                        <a:rPr kumimoji="0" lang="en-US" altLang="ko-KR" sz="20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Detailed time split between 5G-Advanced and 6G study within each WG in Rel-20 will be discussed after December 2024 </a:t>
                      </a:r>
                    </a:p>
                  </a:txBody>
                  <a:tcPr marL="108918" marR="108918" marT="54459" marB="54459"/>
                </a:tc>
                <a:extLst>
                  <a:ext uri="{0D108BD9-81ED-4DB2-BD59-A6C34878D82A}">
                    <a16:rowId xmlns:a16="http://schemas.microsoft.com/office/drawing/2014/main" val="3849046081"/>
                  </a:ext>
                </a:extLst>
              </a:tr>
            </a:tbl>
          </a:graphicData>
        </a:graphic>
      </p:graphicFrame>
      <p:sp>
        <p:nvSpPr>
          <p:cNvPr id="8" name="TextBox 7">
            <a:extLst>
              <a:ext uri="{FF2B5EF4-FFF2-40B4-BE49-F238E27FC236}">
                <a16:creationId xmlns:a16="http://schemas.microsoft.com/office/drawing/2014/main" id="{9E98688B-4E0D-4EB4-83FB-EF5781B4D6E7}"/>
              </a:ext>
            </a:extLst>
          </p:cNvPr>
          <p:cNvSpPr txBox="1"/>
          <p:nvPr/>
        </p:nvSpPr>
        <p:spPr>
          <a:xfrm>
            <a:off x="828181" y="2231624"/>
            <a:ext cx="6096000" cy="400110"/>
          </a:xfrm>
          <a:prstGeom prst="rect">
            <a:avLst/>
          </a:prstGeom>
          <a:noFill/>
        </p:spPr>
        <p:txBody>
          <a:bodyPr wrap="square">
            <a:spAutoFit/>
          </a:bodyPr>
          <a:lstStyle/>
          <a:p>
            <a:r>
              <a:rPr lang="en-US" altLang="ko-KR" sz="2000" b="1" dirty="0">
                <a:solidFill>
                  <a:srgbClr val="FF0000"/>
                </a:solidFill>
              </a:rPr>
              <a:t>5G-Advanced in Rel-20 for TSG-RAN</a:t>
            </a:r>
            <a:endParaRPr lang="ko-KR" altLang="en-US" sz="2000" b="1" dirty="0">
              <a:solidFill>
                <a:srgbClr val="FF0000"/>
              </a:solidFill>
            </a:endParaRPr>
          </a:p>
        </p:txBody>
      </p:sp>
    </p:spTree>
    <p:extLst>
      <p:ext uri="{BB962C8B-B14F-4D97-AF65-F5344CB8AC3E}">
        <p14:creationId xmlns:p14="http://schemas.microsoft.com/office/powerpoint/2010/main" val="1870425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LTE CRs submitted to RAN#104 were approved</a:t>
            </a:r>
          </a:p>
          <a:p>
            <a:r>
              <a:rPr lang="en-US" dirty="0"/>
              <a:t>All RAN1 endorsed NR CRs submitted to RAN#104 were approved</a:t>
            </a:r>
          </a:p>
          <a:p>
            <a:endParaRPr lang="en-US" dirty="0"/>
          </a:p>
          <a:p>
            <a:endParaRPr lang="en-US" dirty="0"/>
          </a:p>
          <a:p>
            <a:endParaRPr lang="en-US" dirty="0"/>
          </a:p>
          <a:p>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 / TRs</a:t>
            </a:r>
          </a:p>
        </p:txBody>
      </p:sp>
    </p:spTree>
    <p:extLst>
      <p:ext uri="{BB962C8B-B14F-4D97-AF65-F5344CB8AC3E}">
        <p14:creationId xmlns:p14="http://schemas.microsoft.com/office/powerpoint/2010/main" val="357784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C9BC8929-08FA-4BFF-9627-FE73CD069710}"/>
              </a:ext>
            </a:extLst>
          </p:cNvPr>
          <p:cNvSpPr>
            <a:spLocks noGrp="1"/>
          </p:cNvSpPr>
          <p:nvPr>
            <p:ph idx="1"/>
          </p:nvPr>
        </p:nvSpPr>
        <p:spPr/>
        <p:txBody>
          <a:bodyPr/>
          <a:lstStyle/>
          <a:p>
            <a:r>
              <a:rPr lang="en-US" altLang="ko-KR" sz="2400" dirty="0"/>
              <a:t>The following </a:t>
            </a:r>
            <a:r>
              <a:rPr lang="en-US" altLang="ko-KR" dirty="0"/>
              <a:t>conclusions</a:t>
            </a:r>
            <a:r>
              <a:rPr lang="en-US" altLang="ko-KR" sz="2400" dirty="0"/>
              <a:t> in RP-241688 were endorsed</a:t>
            </a:r>
          </a:p>
          <a:p>
            <a:endParaRPr lang="en-US" altLang="ko-KR" sz="2400" dirty="0"/>
          </a:p>
          <a:p>
            <a:endParaRPr lang="en-US" altLang="ko-KR" dirty="0"/>
          </a:p>
          <a:p>
            <a:endParaRPr lang="en-US" altLang="ko-KR" sz="2400" dirty="0"/>
          </a:p>
          <a:p>
            <a:endParaRPr lang="en-US" altLang="ko-KR" dirty="0"/>
          </a:p>
          <a:p>
            <a:endParaRPr lang="en-US" altLang="ko-KR" sz="2400" dirty="0"/>
          </a:p>
          <a:p>
            <a:endParaRPr lang="en-US" altLang="ko-KR" dirty="0"/>
          </a:p>
          <a:p>
            <a:endParaRPr lang="en-US" altLang="ko-KR" sz="2400" dirty="0"/>
          </a:p>
          <a:p>
            <a:endParaRPr lang="en-US" altLang="ko-KR" dirty="0"/>
          </a:p>
          <a:p>
            <a:r>
              <a:rPr lang="en-US" altLang="ko-KR" dirty="0"/>
              <a:t>Note: there was involved discussion regarding device energy harvesting in Section 3.4 of </a:t>
            </a:r>
            <a:r>
              <a:rPr lang="en-US" altLang="ko-KR" sz="2400" dirty="0"/>
              <a:t>RP-241688</a:t>
            </a:r>
            <a:r>
              <a:rPr lang="en-US" altLang="ko-KR" dirty="0"/>
              <a:t>, although no conclusions were reached.</a:t>
            </a:r>
          </a:p>
          <a:p>
            <a:pPr lvl="1"/>
            <a:endParaRPr lang="ko-KR" altLang="en-US" dirty="0"/>
          </a:p>
        </p:txBody>
      </p:sp>
      <p:sp>
        <p:nvSpPr>
          <p:cNvPr id="3" name="제목 2">
            <a:extLst>
              <a:ext uri="{FF2B5EF4-FFF2-40B4-BE49-F238E27FC236}">
                <a16:creationId xmlns:a16="http://schemas.microsoft.com/office/drawing/2014/main" id="{DE7DDDC9-805E-4EE0-952C-641573655F3F}"/>
              </a:ext>
            </a:extLst>
          </p:cNvPr>
          <p:cNvSpPr>
            <a:spLocks noGrp="1"/>
          </p:cNvSpPr>
          <p:nvPr>
            <p:ph type="title"/>
          </p:nvPr>
        </p:nvSpPr>
        <p:spPr/>
        <p:txBody>
          <a:bodyPr/>
          <a:lstStyle/>
          <a:p>
            <a:r>
              <a:rPr lang="en-US" altLang="ko-KR" dirty="0"/>
              <a:t>Rel-19 Study on solutions for Ambient IoT in NR </a:t>
            </a:r>
            <a:endParaRPr lang="ko-KR" altLang="en-US" dirty="0"/>
          </a:p>
        </p:txBody>
      </p:sp>
      <p:graphicFrame>
        <p:nvGraphicFramePr>
          <p:cNvPr id="4" name="표 4">
            <a:extLst>
              <a:ext uri="{FF2B5EF4-FFF2-40B4-BE49-F238E27FC236}">
                <a16:creationId xmlns:a16="http://schemas.microsoft.com/office/drawing/2014/main" id="{A8794449-1B50-4A80-B759-DCDA1C96D141}"/>
              </a:ext>
            </a:extLst>
          </p:cNvPr>
          <p:cNvGraphicFramePr>
            <a:graphicFrameLocks noGrp="1"/>
          </p:cNvGraphicFramePr>
          <p:nvPr>
            <p:extLst>
              <p:ext uri="{D42A27DB-BD31-4B8C-83A1-F6EECF244321}">
                <p14:modId xmlns:p14="http://schemas.microsoft.com/office/powerpoint/2010/main" val="3301228234"/>
              </p:ext>
            </p:extLst>
          </p:nvPr>
        </p:nvGraphicFramePr>
        <p:xfrm>
          <a:off x="828181" y="1709013"/>
          <a:ext cx="10549410" cy="2882598"/>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2558187">
                <a:tc>
                  <a:txBody>
                    <a:bodyPr/>
                    <a:lstStyle/>
                    <a:p>
                      <a:pPr marL="0" algn="l" defTabSz="914400" rtl="0" eaLnBrk="1" latinLnBrk="0" hangingPunct="0">
                        <a:spcBef>
                          <a:spcPts val="600"/>
                        </a:spcBef>
                        <a:spcAft>
                          <a:spcPts val="0"/>
                        </a:spcAft>
                      </a:pPr>
                      <a:r>
                        <a:rPr lang="en-US" altLang="ko-KR" sz="1800" b="1" kern="1200" dirty="0">
                          <a:solidFill>
                            <a:schemeClr val="tx1"/>
                          </a:solidFill>
                          <a:effectLst/>
                          <a:latin typeface="Times New Roman" panose="02020603050405020304" pitchFamily="18" charset="0"/>
                          <a:ea typeface="맑은 고딕" panose="020B0503020000020004" pitchFamily="50" charset="-127"/>
                          <a:cs typeface="+mn-cs"/>
                        </a:rPr>
                        <a:t>Conclusion</a:t>
                      </a:r>
                    </a:p>
                    <a:p>
                      <a:pPr hangingPunct="0">
                        <a:spcBef>
                          <a:spcPts val="0"/>
                        </a:spcBef>
                        <a:spcAft>
                          <a:spcPts val="0"/>
                        </a:spcAft>
                      </a:pPr>
                      <a:r>
                        <a:rPr lang="en-US" altLang="ko-KR" sz="1800" b="0" dirty="0">
                          <a:effectLst/>
                          <a:latin typeface="Times New Roman" panose="02020603050405020304" pitchFamily="18" charset="0"/>
                          <a:ea typeface="맑은 고딕" panose="020B0503020000020004" pitchFamily="50" charset="-127"/>
                        </a:rPr>
                        <a:t>Clarification for the RAN#104 report: RAN3 is the responsible WG for RAN architecture discussion on Ambient IoT.</a:t>
                      </a:r>
                      <a:endParaRPr lang="en-US" altLang="ko-KR" sz="1800" b="1" dirty="0">
                        <a:effectLst/>
                        <a:latin typeface="Times New Roman" panose="02020603050405020304" pitchFamily="18" charset="0"/>
                        <a:ea typeface="맑은 고딕" panose="020B0503020000020004" pitchFamily="50" charset="-127"/>
                      </a:endParaRPr>
                    </a:p>
                    <a:p>
                      <a:pPr marL="0" algn="l" defTabSz="914400" rtl="0" eaLnBrk="1" latinLnBrk="0" hangingPunct="0">
                        <a:spcBef>
                          <a:spcPts val="1200"/>
                        </a:spcBef>
                        <a:spcAft>
                          <a:spcPts val="0"/>
                        </a:spcAft>
                      </a:pPr>
                      <a:r>
                        <a:rPr lang="en-US" altLang="ko-KR" sz="1800" b="1" kern="1200" dirty="0">
                          <a:solidFill>
                            <a:schemeClr val="tx1"/>
                          </a:solidFill>
                          <a:effectLst/>
                          <a:latin typeface="Times New Roman" panose="02020603050405020304" pitchFamily="18" charset="0"/>
                          <a:ea typeface="맑은 고딕" panose="020B0503020000020004" pitchFamily="50" charset="-127"/>
                          <a:cs typeface="+mn-cs"/>
                        </a:rPr>
                        <a:t>Conclusion</a:t>
                      </a:r>
                    </a:p>
                    <a:p>
                      <a:pPr hangingPunct="0">
                        <a:spcBef>
                          <a:spcPts val="0"/>
                        </a:spcBef>
                        <a:spcAft>
                          <a:spcPts val="0"/>
                        </a:spcAft>
                      </a:pPr>
                      <a:r>
                        <a:rPr lang="en-US" altLang="ko-KR" sz="1800" b="0" dirty="0">
                          <a:effectLst/>
                          <a:latin typeface="Times New Roman" panose="02020603050405020304" pitchFamily="18" charset="0"/>
                          <a:ea typeface="맑은 고딕" panose="020B0503020000020004" pitchFamily="50" charset="-127"/>
                        </a:rPr>
                        <a:t>RAN1 to define “successfully received” for the purpose of evaluations of the latency for a single A-IoT device. It is in scope of the study to define inventory completion time for multiple devices.</a:t>
                      </a:r>
                      <a:endParaRPr lang="en-US" altLang="ko-KR" sz="1800" b="1" dirty="0">
                        <a:effectLst/>
                        <a:latin typeface="Times New Roman" panose="02020603050405020304" pitchFamily="18" charset="0"/>
                        <a:ea typeface="맑은 고딕" panose="020B0503020000020004" pitchFamily="50" charset="-127"/>
                      </a:endParaRPr>
                    </a:p>
                    <a:p>
                      <a:pPr hangingPunct="0">
                        <a:spcBef>
                          <a:spcPts val="1200"/>
                        </a:spcBef>
                        <a:spcAft>
                          <a:spcPts val="0"/>
                        </a:spcAft>
                      </a:pPr>
                      <a:r>
                        <a:rPr lang="en-US" altLang="ko-KR" sz="1800" b="1" dirty="0">
                          <a:effectLst/>
                          <a:latin typeface="Times New Roman" panose="02020603050405020304" pitchFamily="18" charset="0"/>
                          <a:ea typeface="맑은 고딕" panose="020B0503020000020004" pitchFamily="50" charset="-127"/>
                        </a:rPr>
                        <a:t>Conclusion</a:t>
                      </a:r>
                    </a:p>
                    <a:p>
                      <a:pPr hangingPunct="0">
                        <a:spcBef>
                          <a:spcPts val="0"/>
                        </a:spcBef>
                        <a:spcAft>
                          <a:spcPts val="0"/>
                        </a:spcAft>
                      </a:pPr>
                      <a:r>
                        <a:rPr lang="en-US" altLang="ko-KR" sz="1800" b="0" dirty="0">
                          <a:effectLst/>
                          <a:latin typeface="Times New Roman" panose="02020603050405020304" pitchFamily="18" charset="0"/>
                          <a:ea typeface="맑은 고딕" panose="020B0503020000020004" pitchFamily="50" charset="-127"/>
                        </a:rPr>
                        <a:t>Companies are encouraged to also contribute to RAN4 on co-existence for deployment scenario options 2-1 and 2-2.</a:t>
                      </a:r>
                    </a:p>
                  </a:txBody>
                  <a:tcPr marL="108918" marR="108918" marT="54459" marB="54459"/>
                </a:tc>
                <a:extLst>
                  <a:ext uri="{0D108BD9-81ED-4DB2-BD59-A6C34878D82A}">
                    <a16:rowId xmlns:a16="http://schemas.microsoft.com/office/drawing/2014/main" val="3849046081"/>
                  </a:ext>
                </a:extLst>
              </a:tr>
            </a:tbl>
          </a:graphicData>
        </a:graphic>
      </p:graphicFrame>
    </p:spTree>
    <p:extLst>
      <p:ext uri="{BB962C8B-B14F-4D97-AF65-F5344CB8AC3E}">
        <p14:creationId xmlns:p14="http://schemas.microsoft.com/office/powerpoint/2010/main" val="2865153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F9561F4A-50DC-4FD3-8511-23CC3E7952CF}"/>
              </a:ext>
            </a:extLst>
          </p:cNvPr>
          <p:cNvSpPr>
            <a:spLocks noGrp="1"/>
          </p:cNvSpPr>
          <p:nvPr>
            <p:ph idx="1"/>
          </p:nvPr>
        </p:nvSpPr>
        <p:spPr/>
        <p:txBody>
          <a:bodyPr/>
          <a:lstStyle/>
          <a:p>
            <a:pPr marL="538163" indent="-538163"/>
            <a:r>
              <a:rPr lang="en-US" altLang="ko-KR" sz="2400" dirty="0"/>
              <a:t>The following proposal in RP-241633 was endorsed</a:t>
            </a:r>
          </a:p>
          <a:p>
            <a:endParaRPr lang="en-US" altLang="ko-KR" sz="2400" dirty="0"/>
          </a:p>
          <a:p>
            <a:endParaRPr lang="en-US" altLang="ko-KR" sz="2400" dirty="0"/>
          </a:p>
          <a:p>
            <a:endParaRPr lang="en-US" altLang="ko-KR" sz="2400" dirty="0"/>
          </a:p>
          <a:p>
            <a:endParaRPr lang="en-US" altLang="ko-KR" sz="2400" dirty="0"/>
          </a:p>
          <a:p>
            <a:endParaRPr lang="en-US" altLang="ko-KR" sz="2400" dirty="0"/>
          </a:p>
          <a:p>
            <a:endParaRPr lang="en-US" altLang="ko-KR" sz="2400" dirty="0"/>
          </a:p>
          <a:p>
            <a:pPr lvl="1"/>
            <a:endParaRPr lang="ko-KR" altLang="en-US" dirty="0"/>
          </a:p>
        </p:txBody>
      </p:sp>
      <p:sp>
        <p:nvSpPr>
          <p:cNvPr id="3" name="제목 2">
            <a:extLst>
              <a:ext uri="{FF2B5EF4-FFF2-40B4-BE49-F238E27FC236}">
                <a16:creationId xmlns:a16="http://schemas.microsoft.com/office/drawing/2014/main" id="{8D992F6D-16C9-47FA-9DCF-EA138519A710}"/>
              </a:ext>
            </a:extLst>
          </p:cNvPr>
          <p:cNvSpPr>
            <a:spLocks noGrp="1"/>
          </p:cNvSpPr>
          <p:nvPr>
            <p:ph type="title"/>
          </p:nvPr>
        </p:nvSpPr>
        <p:spPr/>
        <p:txBody>
          <a:bodyPr/>
          <a:lstStyle/>
          <a:p>
            <a:r>
              <a:rPr lang="en-US" altLang="ko-KR" dirty="0"/>
              <a:t>Rel-19 NR MIMO Phase 5</a:t>
            </a:r>
            <a:endParaRPr lang="ko-KR" altLang="en-US" dirty="0"/>
          </a:p>
        </p:txBody>
      </p:sp>
      <p:graphicFrame>
        <p:nvGraphicFramePr>
          <p:cNvPr id="4" name="표 4">
            <a:extLst>
              <a:ext uri="{FF2B5EF4-FFF2-40B4-BE49-F238E27FC236}">
                <a16:creationId xmlns:a16="http://schemas.microsoft.com/office/drawing/2014/main" id="{1A907A67-048D-4399-BA67-12E096353E75}"/>
              </a:ext>
            </a:extLst>
          </p:cNvPr>
          <p:cNvGraphicFramePr>
            <a:graphicFrameLocks noGrp="1"/>
          </p:cNvGraphicFramePr>
          <p:nvPr>
            <p:extLst>
              <p:ext uri="{D42A27DB-BD31-4B8C-83A1-F6EECF244321}">
                <p14:modId xmlns:p14="http://schemas.microsoft.com/office/powerpoint/2010/main" val="1393702624"/>
              </p:ext>
            </p:extLst>
          </p:nvPr>
        </p:nvGraphicFramePr>
        <p:xfrm>
          <a:off x="944879" y="1715346"/>
          <a:ext cx="10326509" cy="2242518"/>
        </p:xfrm>
        <a:graphic>
          <a:graphicData uri="http://schemas.openxmlformats.org/drawingml/2006/table">
            <a:tbl>
              <a:tblPr firstRow="1" bandRow="1">
                <a:tableStyleId>{5940675A-B579-460E-94D1-54222C63F5DA}</a:tableStyleId>
              </a:tblPr>
              <a:tblGrid>
                <a:gridCol w="10326509">
                  <a:extLst>
                    <a:ext uri="{9D8B030D-6E8A-4147-A177-3AD203B41FA5}">
                      <a16:colId xmlns:a16="http://schemas.microsoft.com/office/drawing/2014/main" val="368369493"/>
                    </a:ext>
                  </a:extLst>
                </a:gridCol>
              </a:tblGrid>
              <a:tr h="1820334">
                <a:tc>
                  <a:txBody>
                    <a:bodyPr/>
                    <a:lstStyle/>
                    <a:p>
                      <a:pPr marL="0" lvl="1" indent="0" algn="l" defTabSz="914400" rtl="0" eaLnBrk="1" latinLnBrk="0" hangingPunct="0">
                        <a:spcBef>
                          <a:spcPts val="0"/>
                        </a:spcBef>
                        <a:spcAft>
                          <a:spcPts val="0"/>
                        </a:spcAft>
                      </a:pPr>
                      <a:r>
                        <a:rPr lang="en-US" altLang="ko-KR" sz="2000" b="0" kern="1200" dirty="0">
                          <a:solidFill>
                            <a:schemeClr val="tx1"/>
                          </a:solidFill>
                          <a:effectLst/>
                          <a:latin typeface="Times New Roman" panose="02020603050405020304" pitchFamily="18" charset="0"/>
                          <a:ea typeface="맑은 고딕" panose="020B0503020000020004" pitchFamily="50" charset="-127"/>
                          <a:cs typeface="+mn-cs"/>
                        </a:rPr>
                        <a:t>Postpone discussions on the following topics until RAN#105. These topics will not be discussed in RAN1 before the decision in RAN#105.</a:t>
                      </a:r>
                    </a:p>
                    <a:p>
                      <a:pPr marL="742950" lvl="1" indent="-285750" algn="just" defTabSz="914400" rtl="0" eaLnBrk="1" latinLnBrk="0" hangingPunct="0">
                        <a:spcBef>
                          <a:spcPts val="0"/>
                        </a:spcBef>
                        <a:spcAft>
                          <a:spcPts val="0"/>
                        </a:spcAft>
                        <a:buFont typeface="Arial" panose="020B0604020202020204" pitchFamily="34" charset="0"/>
                        <a:buChar char="•"/>
                      </a:pP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Support of two TAs as part of enhancement for asymmetric DL </a:t>
                      </a:r>
                      <a:r>
                        <a:rPr lang="en-US" altLang="ko-KR" sz="2000" kern="12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sTRP</a:t>
                      </a: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/UL </a:t>
                      </a:r>
                      <a:r>
                        <a:rPr lang="en-US" altLang="ko-KR" sz="2000" kern="12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mTRP</a:t>
                      </a: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deployment scenarios </a:t>
                      </a:r>
                    </a:p>
                    <a:p>
                      <a:pPr marL="742950" lvl="1" indent="-285750" algn="just" defTabSz="914400" rtl="0" eaLnBrk="1" latinLnBrk="0" hangingPunct="0">
                        <a:spcBef>
                          <a:spcPts val="0"/>
                        </a:spcBef>
                        <a:spcAft>
                          <a:spcPts val="0"/>
                        </a:spcAft>
                        <a:buFont typeface="Arial" panose="020B0604020202020204" pitchFamily="34" charset="0"/>
                        <a:buChar char="•"/>
                      </a:pP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SRS port grouping as part of CSI enhancement</a:t>
                      </a:r>
                    </a:p>
                    <a:p>
                      <a:pPr marL="742950" lvl="1" indent="-285750" algn="just" defTabSz="914400" rtl="0" eaLnBrk="1" latinLnBrk="0" hangingPunct="0">
                        <a:spcBef>
                          <a:spcPts val="0"/>
                        </a:spcBef>
                        <a:spcAft>
                          <a:spcPts val="0"/>
                        </a:spcAft>
                        <a:buFont typeface="Arial" panose="020B0604020202020204" pitchFamily="34" charset="0"/>
                        <a:buChar char="•"/>
                      </a:pP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Partial-coherent UL codebook for 3Tx multi-panel</a:t>
                      </a:r>
                    </a:p>
                    <a:p>
                      <a:pPr marL="742950" lvl="1" indent="-285750" algn="just" defTabSz="914400" rtl="0" eaLnBrk="1" latinLnBrk="0" hangingPunct="0">
                        <a:spcBef>
                          <a:spcPts val="0"/>
                        </a:spcBef>
                        <a:spcAft>
                          <a:spcPts val="0"/>
                        </a:spcAft>
                        <a:buFont typeface="Arial" panose="020B0604020202020204" pitchFamily="34" charset="0"/>
                        <a:buChar char="•"/>
                      </a:pPr>
                      <a:r>
                        <a:rPr lang="en-US" altLang="ko-KR" sz="20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Open loop based UL precoder cycling</a:t>
                      </a:r>
                      <a:endParaRPr lang="ko-KR" altLang="en-US" sz="2000" kern="1200" dirty="0">
                        <a:solidFill>
                          <a:schemeClr val="tx1"/>
                        </a:solidFill>
                        <a:effectLst/>
                        <a:latin typeface="Times New Roman" panose="02020603050405020304" pitchFamily="18" charset="0"/>
                        <a:cs typeface="Times New Roman" panose="02020603050405020304" pitchFamily="18" charset="0"/>
                      </a:endParaRPr>
                    </a:p>
                  </a:txBody>
                  <a:tcPr marL="108918" marR="108918" marT="54459" marB="54459"/>
                </a:tc>
                <a:extLst>
                  <a:ext uri="{0D108BD9-81ED-4DB2-BD59-A6C34878D82A}">
                    <a16:rowId xmlns:a16="http://schemas.microsoft.com/office/drawing/2014/main" val="3849046081"/>
                  </a:ext>
                </a:extLst>
              </a:tr>
            </a:tbl>
          </a:graphicData>
        </a:graphic>
      </p:graphicFrame>
    </p:spTree>
    <p:extLst>
      <p:ext uri="{BB962C8B-B14F-4D97-AF65-F5344CB8AC3E}">
        <p14:creationId xmlns:p14="http://schemas.microsoft.com/office/powerpoint/2010/main" val="336332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C9BC8929-08FA-4BFF-9627-FE73CD069710}"/>
              </a:ext>
            </a:extLst>
          </p:cNvPr>
          <p:cNvSpPr>
            <a:spLocks noGrp="1"/>
          </p:cNvSpPr>
          <p:nvPr>
            <p:ph idx="1"/>
          </p:nvPr>
        </p:nvSpPr>
        <p:spPr/>
        <p:txBody>
          <a:bodyPr/>
          <a:lstStyle/>
          <a:p>
            <a:r>
              <a:rPr lang="en-US" altLang="ko-KR" sz="2400" dirty="0"/>
              <a:t>Revised WID in </a:t>
            </a:r>
            <a:r>
              <a:rPr lang="en-US" altLang="ko-KR" dirty="0"/>
              <a:t>RP-241614</a:t>
            </a:r>
            <a:endParaRPr lang="en-US" altLang="ko-KR" sz="2400" dirty="0"/>
          </a:p>
          <a:p>
            <a:pPr lvl="1" indent="-355600"/>
            <a:r>
              <a:rPr lang="en-US" altLang="ko-KR" sz="2200" dirty="0"/>
              <a:t>Update was to reflect RAN1 agreements on CLI handling and SBFD random access operation from RAN1#117</a:t>
            </a:r>
          </a:p>
          <a:p>
            <a:pPr lvl="1"/>
            <a:endParaRPr lang="ko-KR" altLang="en-US" dirty="0"/>
          </a:p>
        </p:txBody>
      </p:sp>
      <p:sp>
        <p:nvSpPr>
          <p:cNvPr id="3" name="제목 2">
            <a:extLst>
              <a:ext uri="{FF2B5EF4-FFF2-40B4-BE49-F238E27FC236}">
                <a16:creationId xmlns:a16="http://schemas.microsoft.com/office/drawing/2014/main" id="{DE7DDDC9-805E-4EE0-952C-641573655F3F}"/>
              </a:ext>
            </a:extLst>
          </p:cNvPr>
          <p:cNvSpPr>
            <a:spLocks noGrp="1"/>
          </p:cNvSpPr>
          <p:nvPr>
            <p:ph type="title"/>
          </p:nvPr>
        </p:nvSpPr>
        <p:spPr/>
        <p:txBody>
          <a:bodyPr/>
          <a:lstStyle/>
          <a:p>
            <a:r>
              <a:rPr lang="en-US" altLang="ko-KR" dirty="0"/>
              <a:t>Rel-19 </a:t>
            </a:r>
            <a:r>
              <a:rPr lang="en-US" altLang="ko-KR" sz="3200" dirty="0">
                <a:solidFill>
                  <a:srgbClr val="FF0000"/>
                </a:solidFill>
              </a:rPr>
              <a:t>Evolution of NR duplex operation (SBFD)</a:t>
            </a:r>
            <a:endParaRPr lang="ko-KR" altLang="en-US" dirty="0"/>
          </a:p>
        </p:txBody>
      </p:sp>
    </p:spTree>
    <p:extLst>
      <p:ext uri="{BB962C8B-B14F-4D97-AF65-F5344CB8AC3E}">
        <p14:creationId xmlns:p14="http://schemas.microsoft.com/office/powerpoint/2010/main" val="2454865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C9BC8929-08FA-4BFF-9627-FE73CD069710}"/>
              </a:ext>
            </a:extLst>
          </p:cNvPr>
          <p:cNvSpPr>
            <a:spLocks noGrp="1"/>
          </p:cNvSpPr>
          <p:nvPr>
            <p:ph idx="1"/>
          </p:nvPr>
        </p:nvSpPr>
        <p:spPr/>
        <p:txBody>
          <a:bodyPr/>
          <a:lstStyle/>
          <a:p>
            <a:r>
              <a:rPr lang="en-US" altLang="ko-KR" sz="2400" dirty="0"/>
              <a:t>The following proposals in RP-241616 were endorsed</a:t>
            </a:r>
          </a:p>
          <a:p>
            <a:endParaRPr lang="en-US" altLang="ko-KR" sz="2400" dirty="0"/>
          </a:p>
          <a:p>
            <a:endParaRPr lang="en-US" altLang="ko-KR" dirty="0"/>
          </a:p>
          <a:p>
            <a:endParaRPr lang="en-US" altLang="ko-KR" sz="2400" dirty="0"/>
          </a:p>
          <a:p>
            <a:endParaRPr lang="en-US" altLang="ko-KR" dirty="0"/>
          </a:p>
          <a:p>
            <a:endParaRPr lang="en-US" altLang="ko-KR" sz="2400" dirty="0"/>
          </a:p>
          <a:p>
            <a:endParaRPr lang="en-US" altLang="ko-KR" dirty="0"/>
          </a:p>
          <a:p>
            <a:endParaRPr lang="en-US" altLang="ko-KR" sz="2400" dirty="0"/>
          </a:p>
          <a:p>
            <a:endParaRPr lang="en-US" altLang="ko-KR" dirty="0"/>
          </a:p>
          <a:p>
            <a:endParaRPr lang="en-US" altLang="ko-KR" sz="2400" dirty="0"/>
          </a:p>
          <a:p>
            <a:endParaRPr lang="en-US" altLang="ko-KR" sz="1400" dirty="0"/>
          </a:p>
          <a:p>
            <a:r>
              <a:rPr lang="en-US" altLang="ko-KR" sz="2400" dirty="0"/>
              <a:t>Revised WID in </a:t>
            </a:r>
            <a:r>
              <a:rPr lang="en-US" altLang="ko-KR" dirty="0"/>
              <a:t>RP-2401650</a:t>
            </a:r>
            <a:endParaRPr lang="en-US" altLang="ko-KR" sz="2400" dirty="0"/>
          </a:p>
          <a:p>
            <a:pPr lvl="1"/>
            <a:endParaRPr lang="ko-KR" altLang="en-US" dirty="0"/>
          </a:p>
        </p:txBody>
      </p:sp>
      <p:sp>
        <p:nvSpPr>
          <p:cNvPr id="3" name="제목 2">
            <a:extLst>
              <a:ext uri="{FF2B5EF4-FFF2-40B4-BE49-F238E27FC236}">
                <a16:creationId xmlns:a16="http://schemas.microsoft.com/office/drawing/2014/main" id="{DE7DDDC9-805E-4EE0-952C-641573655F3F}"/>
              </a:ext>
            </a:extLst>
          </p:cNvPr>
          <p:cNvSpPr>
            <a:spLocks noGrp="1"/>
          </p:cNvSpPr>
          <p:nvPr>
            <p:ph type="title"/>
          </p:nvPr>
        </p:nvSpPr>
        <p:spPr/>
        <p:txBody>
          <a:bodyPr/>
          <a:lstStyle/>
          <a:p>
            <a:r>
              <a:rPr lang="en-US" altLang="ko-KR" dirty="0"/>
              <a:t>Rel-19 Enhancements of network energy savings for NR</a:t>
            </a:r>
            <a:endParaRPr lang="ko-KR" altLang="en-US" dirty="0"/>
          </a:p>
        </p:txBody>
      </p:sp>
      <p:graphicFrame>
        <p:nvGraphicFramePr>
          <p:cNvPr id="4" name="표 4">
            <a:extLst>
              <a:ext uri="{FF2B5EF4-FFF2-40B4-BE49-F238E27FC236}">
                <a16:creationId xmlns:a16="http://schemas.microsoft.com/office/drawing/2014/main" id="{A8794449-1B50-4A80-B759-DCDA1C96D141}"/>
              </a:ext>
            </a:extLst>
          </p:cNvPr>
          <p:cNvGraphicFramePr>
            <a:graphicFrameLocks noGrp="1"/>
          </p:cNvGraphicFramePr>
          <p:nvPr>
            <p:extLst>
              <p:ext uri="{D42A27DB-BD31-4B8C-83A1-F6EECF244321}">
                <p14:modId xmlns:p14="http://schemas.microsoft.com/office/powerpoint/2010/main" val="1634327529"/>
              </p:ext>
            </p:extLst>
          </p:nvPr>
        </p:nvGraphicFramePr>
        <p:xfrm>
          <a:off x="828181" y="1709013"/>
          <a:ext cx="10549410" cy="3827478"/>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3726587">
                <a:tc>
                  <a:txBody>
                    <a:bodyPr/>
                    <a:lstStyle/>
                    <a:p>
                      <a:pPr hangingPunct="0">
                        <a:spcBef>
                          <a:spcPts val="0"/>
                        </a:spcBef>
                        <a:spcAft>
                          <a:spcPts val="0"/>
                        </a:spcAft>
                      </a:pPr>
                      <a:r>
                        <a:rPr lang="en-GB" altLang="ko-KR" sz="1800" b="1" dirty="0">
                          <a:effectLst/>
                          <a:latin typeface="Times New Roman" panose="02020603050405020304" pitchFamily="18" charset="0"/>
                          <a:ea typeface="맑은 고딕" panose="020B0503020000020004" pitchFamily="50" charset="-127"/>
                        </a:rPr>
                        <a:t>Proposal#1: </a:t>
                      </a:r>
                      <a:r>
                        <a:rPr lang="en-GB" altLang="ko-KR" sz="1800" dirty="0">
                          <a:effectLst/>
                          <a:latin typeface="Times New Roman" panose="02020603050405020304" pitchFamily="18" charset="0"/>
                          <a:ea typeface="맑은 고딕" panose="020B0503020000020004" pitchFamily="50" charset="-127"/>
                        </a:rPr>
                        <a:t>Update the objective for Rel-19 Enhancements of network energy savings for NR as follows:</a:t>
                      </a:r>
                      <a:endParaRPr lang="ko-KR" altLang="ko-KR" sz="1800" dirty="0">
                        <a:effectLst/>
                        <a:latin typeface="Times New Roman" panose="02020603050405020304" pitchFamily="18" charset="0"/>
                        <a:ea typeface="SimSun" panose="02010600030101010101" pitchFamily="2" charset="-122"/>
                      </a:endParaRPr>
                    </a:p>
                    <a:p>
                      <a:pPr marL="342900" lvl="0" indent="-342900" hangingPunct="0">
                        <a:spcBef>
                          <a:spcPts val="0"/>
                        </a:spcBef>
                        <a:spcAft>
                          <a:spcPts val="0"/>
                        </a:spcAft>
                        <a:buFont typeface="+mj-lt"/>
                        <a:buAutoNum type="arabicPeriod" startAt="3"/>
                      </a:pPr>
                      <a:r>
                        <a:rPr lang="en-GB" altLang="ko-KR" sz="1800" dirty="0">
                          <a:effectLst/>
                          <a:latin typeface="Times New Roman" panose="02020603050405020304" pitchFamily="18" charset="0"/>
                          <a:ea typeface="SimSun" panose="02010600030101010101" pitchFamily="2" charset="-122"/>
                        </a:rPr>
                        <a:t>Specify adaptation of common signal/channel transmissions. [RAN1/2/3/4]</a:t>
                      </a:r>
                      <a:endParaRPr lang="ko-KR" altLang="ko-KR" sz="1800" dirty="0">
                        <a:effectLst/>
                        <a:latin typeface="Times New Roman" panose="02020603050405020304" pitchFamily="18" charset="0"/>
                        <a:ea typeface="SimSun" panose="02010600030101010101" pitchFamily="2" charset="-122"/>
                      </a:endParaRPr>
                    </a:p>
                    <a:p>
                      <a:pPr marL="742950" lvl="1" indent="-285750" algn="just" hangingPunct="0">
                        <a:spcBef>
                          <a:spcPts val="0"/>
                        </a:spcBef>
                        <a:spcAft>
                          <a:spcPts val="0"/>
                        </a:spcAft>
                        <a:buFont typeface="Arial" panose="020B0604020202020204" pitchFamily="34" charset="0"/>
                        <a:buChar char="•"/>
                      </a:pPr>
                      <a:r>
                        <a:rPr lang="en-US" altLang="ko-KR" sz="1800" dirty="0">
                          <a:effectLst/>
                          <a:latin typeface="Times New Roman" panose="02020603050405020304" pitchFamily="18" charset="0"/>
                          <a:ea typeface="SimSun" panose="02010600030101010101" pitchFamily="2" charset="-122"/>
                          <a:cs typeface="Times New Roman" panose="02020603050405020304" pitchFamily="18" charset="0"/>
                        </a:rPr>
                        <a:t>Adaptation of SSB in time domain, e.g. adapting periodicity </a:t>
                      </a:r>
                      <a:endParaRPr lang="ko-KR" altLang="ko-KR"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gn="just" hangingPunct="0">
                        <a:spcBef>
                          <a:spcPts val="0"/>
                        </a:spcBef>
                        <a:spcAft>
                          <a:spcPts val="0"/>
                        </a:spcAft>
                        <a:buFont typeface="Arial" panose="020B0604020202020204" pitchFamily="34" charset="0"/>
                        <a:buChar char="•"/>
                      </a:pPr>
                      <a:r>
                        <a:rPr lang="en-GB" altLang="ko-KR" sz="1800" dirty="0">
                          <a:effectLst/>
                          <a:latin typeface="Times New Roman" panose="02020603050405020304" pitchFamily="18" charset="0"/>
                          <a:ea typeface="SimSun" panose="02010600030101010101" pitchFamily="2" charset="-122"/>
                          <a:cs typeface="Times New Roman" panose="02020603050405020304" pitchFamily="18" charset="0"/>
                        </a:rPr>
                        <a:t>Adaptation of PRACH in time domain</a:t>
                      </a:r>
                      <a:endParaRPr lang="ko-KR" altLang="ko-KR"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gn="just" hangingPunct="0">
                        <a:spcBef>
                          <a:spcPts val="0"/>
                        </a:spcBef>
                        <a:spcAft>
                          <a:spcPts val="0"/>
                        </a:spcAft>
                        <a:buFont typeface="Arial" panose="020B0604020202020204" pitchFamily="34" charset="0"/>
                        <a:buChar char="•"/>
                      </a:pPr>
                      <a:r>
                        <a:rPr lang="en-GB" altLang="ko-KR" sz="1800" strike="sngStrike"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Study adaptation of PRACH in spatial domain, e.g. non-uniform PRACH resources per SSB, and specify if found beneficial</a:t>
                      </a:r>
                      <a:endParaRPr lang="ko-KR" altLang="ko-KR"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gn="just" hangingPunct="0">
                        <a:spcBef>
                          <a:spcPts val="0"/>
                        </a:spcBef>
                        <a:spcAft>
                          <a:spcPts val="0"/>
                        </a:spcAft>
                        <a:buFont typeface="Arial" panose="020B0604020202020204" pitchFamily="34" charset="0"/>
                        <a:buChar char="•"/>
                      </a:pPr>
                      <a:r>
                        <a:rPr lang="en-GB" altLang="ko-KR" sz="1800" dirty="0">
                          <a:effectLst/>
                          <a:latin typeface="Times New Roman" panose="02020603050405020304" pitchFamily="18" charset="0"/>
                          <a:ea typeface="SimSun" panose="02010600030101010101" pitchFamily="2" charset="-122"/>
                          <a:cs typeface="Times New Roman" panose="02020603050405020304" pitchFamily="18" charset="0"/>
                        </a:rPr>
                        <a:t>Adaptation of paging occasions including confining the paging occasions in the time domain</a:t>
                      </a:r>
                      <a:endParaRPr lang="ko-KR" altLang="ko-KR"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1143000" lvl="2" indent="-228600" algn="just" hangingPunct="0">
                        <a:spcBef>
                          <a:spcPts val="0"/>
                        </a:spcBef>
                        <a:spcAft>
                          <a:spcPts val="0"/>
                        </a:spcAft>
                        <a:buFont typeface="Times New Roman" panose="02020603050405020304" pitchFamily="18" charset="0"/>
                        <a:buChar char="-"/>
                      </a:pPr>
                      <a:r>
                        <a:rPr lang="en-GB" altLang="ko-KR" sz="1800" dirty="0">
                          <a:effectLst/>
                          <a:latin typeface="Times New Roman" panose="02020603050405020304" pitchFamily="18" charset="0"/>
                          <a:ea typeface="SimSun" panose="02010600030101010101" pitchFamily="2" charset="-122"/>
                        </a:rPr>
                        <a:t>Note: there shall be no paging latency increase</a:t>
                      </a:r>
                      <a:endParaRPr lang="en-US" altLang="ko-KR" sz="18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altLang="ko-KR" sz="1800" b="1" dirty="0">
                          <a:effectLst/>
                          <a:latin typeface="Times New Roman" panose="02020603050405020304" pitchFamily="18" charset="0"/>
                          <a:ea typeface="맑은 고딕" panose="020B0503020000020004" pitchFamily="50" charset="-127"/>
                        </a:rPr>
                        <a:t>Proposal#2: </a:t>
                      </a:r>
                      <a:r>
                        <a:rPr lang="en-GB" altLang="ko-KR" sz="1800" dirty="0">
                          <a:solidFill>
                            <a:srgbClr val="000000"/>
                          </a:solidFill>
                          <a:effectLst/>
                          <a:latin typeface="Times New Roman" panose="02020603050405020304" pitchFamily="18" charset="0"/>
                          <a:ea typeface="SimSun" panose="02010600030101010101" pitchFamily="2" charset="-122"/>
                        </a:rPr>
                        <a:t>Allow discussions on On-Demand SIB1 to progress in RAN1/2/3 until the checkpoint for normative work in RAN#105. No WID update is needed in RAN#104.</a:t>
                      </a:r>
                      <a:endParaRPr lang="ko-KR" altLang="ko-KR" sz="18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altLang="ko-KR" sz="1800" b="1" dirty="0">
                          <a:effectLst/>
                          <a:latin typeface="Times New Roman" panose="02020603050405020304" pitchFamily="18" charset="0"/>
                          <a:ea typeface="맑은 고딕" panose="020B0503020000020004" pitchFamily="50" charset="-127"/>
                        </a:rPr>
                        <a:t>Proposal#3: </a:t>
                      </a:r>
                      <a:r>
                        <a:rPr lang="en-GB" altLang="ko-KR" sz="1800" dirty="0">
                          <a:solidFill>
                            <a:srgbClr val="000000"/>
                          </a:solidFill>
                          <a:effectLst/>
                          <a:latin typeface="Times New Roman" panose="02020603050405020304" pitchFamily="18" charset="0"/>
                          <a:ea typeface="SimSun" panose="02010600030101010101" pitchFamily="2" charset="-122"/>
                        </a:rPr>
                        <a:t>No WID update is needed in RAN#104 with regards to adding the following note:</a:t>
                      </a:r>
                      <a:endParaRPr lang="ko-KR" altLang="ko-KR" sz="1800" dirty="0">
                        <a:effectLst/>
                        <a:latin typeface="Times New Roman" panose="02020603050405020304" pitchFamily="18" charset="0"/>
                        <a:ea typeface="SimSun" panose="02010600030101010101" pitchFamily="2" charset="-122"/>
                      </a:endParaRPr>
                    </a:p>
                    <a:p>
                      <a:pPr marL="1143000" lvl="2" indent="-228600" algn="just" hangingPunct="0">
                        <a:spcBef>
                          <a:spcPts val="0"/>
                        </a:spcBef>
                        <a:spcAft>
                          <a:spcPts val="0"/>
                        </a:spcAft>
                        <a:buFont typeface="Times New Roman" panose="02020603050405020304" pitchFamily="18" charset="0"/>
                        <a:buChar char="-"/>
                      </a:pPr>
                      <a:r>
                        <a:rPr lang="en-US" altLang="ko-KR" sz="1800" u="sng" dirty="0">
                          <a:solidFill>
                            <a:srgbClr val="008080"/>
                          </a:solidFill>
                          <a:effectLst/>
                          <a:latin typeface="Times New Roman" panose="02020603050405020304" pitchFamily="18" charset="0"/>
                          <a:ea typeface="SimSun" panose="02010600030101010101" pitchFamily="2" charset="-122"/>
                        </a:rPr>
                        <a:t>Note: This</a:t>
                      </a:r>
                      <a:r>
                        <a:rPr lang="en-US" altLang="ko-KR" sz="1800" strike="sngStrike" dirty="0">
                          <a:solidFill>
                            <a:srgbClr val="FF0000"/>
                          </a:solidFill>
                          <a:effectLst/>
                          <a:latin typeface="Times New Roman" panose="02020603050405020304" pitchFamily="18" charset="0"/>
                          <a:ea typeface="SimSun" panose="02010600030101010101" pitchFamily="2" charset="-122"/>
                        </a:rPr>
                        <a:t> </a:t>
                      </a:r>
                      <a:r>
                        <a:rPr lang="en-US" altLang="ko-KR" sz="1800" u="sng" dirty="0">
                          <a:solidFill>
                            <a:srgbClr val="008080"/>
                          </a:solidFill>
                          <a:effectLst/>
                          <a:latin typeface="Times New Roman" panose="02020603050405020304" pitchFamily="18" charset="0"/>
                          <a:ea typeface="SimSun" panose="02010600030101010101" pitchFamily="2" charset="-122"/>
                        </a:rPr>
                        <a:t>does not exclude that some cells only allow R19 </a:t>
                      </a:r>
                      <a:r>
                        <a:rPr lang="en-US" altLang="ko-KR" sz="1800" u="sng" dirty="0" err="1">
                          <a:solidFill>
                            <a:srgbClr val="008080"/>
                          </a:solidFill>
                          <a:effectLst/>
                          <a:latin typeface="Times New Roman" panose="02020603050405020304" pitchFamily="18" charset="0"/>
                          <a:ea typeface="SimSun" panose="02010600030101010101" pitchFamily="2" charset="-122"/>
                        </a:rPr>
                        <a:t>eNES</a:t>
                      </a:r>
                      <a:r>
                        <a:rPr lang="en-US" altLang="ko-KR" sz="1800" u="sng" dirty="0">
                          <a:solidFill>
                            <a:srgbClr val="008080"/>
                          </a:solidFill>
                          <a:effectLst/>
                          <a:latin typeface="Times New Roman" panose="02020603050405020304" pitchFamily="18" charset="0"/>
                          <a:ea typeface="SimSun" panose="02010600030101010101" pitchFamily="2" charset="-122"/>
                        </a:rPr>
                        <a:t>-capable UEs to camp on or access.</a:t>
                      </a:r>
                      <a:endParaRPr lang="ko-KR" altLang="ko-KR" sz="1800" dirty="0">
                        <a:effectLst/>
                        <a:latin typeface="Times New Roman" panose="02020603050405020304" pitchFamily="18" charset="0"/>
                        <a:ea typeface="SimSun" panose="02010600030101010101" pitchFamily="2" charset="-122"/>
                      </a:endParaRPr>
                    </a:p>
                  </a:txBody>
                  <a:tcPr marL="108918" marR="108918" marT="54459" marB="54459"/>
                </a:tc>
                <a:extLst>
                  <a:ext uri="{0D108BD9-81ED-4DB2-BD59-A6C34878D82A}">
                    <a16:rowId xmlns:a16="http://schemas.microsoft.com/office/drawing/2014/main" val="3849046081"/>
                  </a:ext>
                </a:extLst>
              </a:tr>
            </a:tbl>
          </a:graphicData>
        </a:graphic>
      </p:graphicFrame>
    </p:spTree>
    <p:extLst>
      <p:ext uri="{BB962C8B-B14F-4D97-AF65-F5344CB8AC3E}">
        <p14:creationId xmlns:p14="http://schemas.microsoft.com/office/powerpoint/2010/main" val="3615993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C9BC8929-08FA-4BFF-9627-FE73CD069710}"/>
              </a:ext>
            </a:extLst>
          </p:cNvPr>
          <p:cNvSpPr>
            <a:spLocks noGrp="1"/>
          </p:cNvSpPr>
          <p:nvPr>
            <p:ph idx="1"/>
          </p:nvPr>
        </p:nvSpPr>
        <p:spPr/>
        <p:txBody>
          <a:bodyPr/>
          <a:lstStyle/>
          <a:p>
            <a:r>
              <a:rPr lang="en-US" altLang="ko-KR" sz="2400" dirty="0"/>
              <a:t>The 3 proposals in Section 5 of RP-241659 were endorsed. </a:t>
            </a:r>
            <a:br>
              <a:rPr lang="en-US" altLang="ko-KR" sz="2400" dirty="0"/>
            </a:br>
            <a:r>
              <a:rPr lang="en-US" altLang="ko-KR" sz="2400" dirty="0"/>
              <a:t>(please review RP-241659 for details)</a:t>
            </a:r>
          </a:p>
          <a:p>
            <a:pPr lvl="1"/>
            <a:r>
              <a:rPr lang="en-US" altLang="ko-KR" dirty="0"/>
              <a:t>Update of WID objective on uplink capacity/throughput enhancement </a:t>
            </a:r>
          </a:p>
          <a:p>
            <a:pPr lvl="1"/>
            <a:r>
              <a:rPr lang="en-US" altLang="ko-KR" dirty="0"/>
              <a:t>Update of WID objective on support of Rel-17 </a:t>
            </a:r>
            <a:r>
              <a:rPr lang="en-US" altLang="ko-KR" dirty="0" err="1"/>
              <a:t>RedCap</a:t>
            </a:r>
            <a:r>
              <a:rPr lang="en-US" altLang="ko-KR" dirty="0"/>
              <a:t> and Rel-18 </a:t>
            </a:r>
            <a:r>
              <a:rPr lang="en-US" altLang="ko-KR" dirty="0" err="1"/>
              <a:t>eRedCap</a:t>
            </a:r>
            <a:r>
              <a:rPr lang="en-US" altLang="ko-KR" dirty="0"/>
              <a:t> UEs </a:t>
            </a:r>
          </a:p>
          <a:p>
            <a:pPr lvl="1"/>
            <a:r>
              <a:rPr lang="en-US" altLang="ko-KR" dirty="0"/>
              <a:t>Update of WID objective on DL coverage enhancements</a:t>
            </a:r>
            <a:endParaRPr lang="en-US" altLang="ko-KR" sz="2400" dirty="0"/>
          </a:p>
          <a:p>
            <a:endParaRPr lang="en-US" altLang="ko-KR" sz="2400" dirty="0"/>
          </a:p>
          <a:p>
            <a:r>
              <a:rPr lang="en-US" altLang="ko-KR" sz="2400" dirty="0"/>
              <a:t>Revised WID in </a:t>
            </a:r>
            <a:r>
              <a:rPr lang="en-US" altLang="ko-KR" dirty="0"/>
              <a:t>RP-241667</a:t>
            </a:r>
            <a:endParaRPr lang="en-US" altLang="ko-KR" sz="2400" dirty="0"/>
          </a:p>
          <a:p>
            <a:pPr lvl="1"/>
            <a:endParaRPr lang="ko-KR" altLang="en-US" dirty="0"/>
          </a:p>
        </p:txBody>
      </p:sp>
      <p:sp>
        <p:nvSpPr>
          <p:cNvPr id="3" name="제목 2">
            <a:extLst>
              <a:ext uri="{FF2B5EF4-FFF2-40B4-BE49-F238E27FC236}">
                <a16:creationId xmlns:a16="http://schemas.microsoft.com/office/drawing/2014/main" id="{DE7DDDC9-805E-4EE0-952C-641573655F3F}"/>
              </a:ext>
            </a:extLst>
          </p:cNvPr>
          <p:cNvSpPr>
            <a:spLocks noGrp="1"/>
          </p:cNvSpPr>
          <p:nvPr>
            <p:ph type="title"/>
          </p:nvPr>
        </p:nvSpPr>
        <p:spPr/>
        <p:txBody>
          <a:bodyPr/>
          <a:lstStyle/>
          <a:p>
            <a:r>
              <a:rPr lang="en-US" altLang="ko-KR" dirty="0"/>
              <a:t>Rel-19 Non-Terrestrial Networks (NTN) for NR Phase 3</a:t>
            </a:r>
            <a:endParaRPr lang="ko-KR" altLang="en-US" dirty="0"/>
          </a:p>
        </p:txBody>
      </p:sp>
    </p:spTree>
    <p:extLst>
      <p:ext uri="{BB962C8B-B14F-4D97-AF65-F5344CB8AC3E}">
        <p14:creationId xmlns:p14="http://schemas.microsoft.com/office/powerpoint/2010/main" val="1305511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7040595C-1B3A-4A4C-8A80-C0EA462EB8DE}"/>
              </a:ext>
            </a:extLst>
          </p:cNvPr>
          <p:cNvSpPr>
            <a:spLocks noGrp="1"/>
          </p:cNvSpPr>
          <p:nvPr>
            <p:ph idx="1"/>
          </p:nvPr>
        </p:nvSpPr>
        <p:spPr/>
        <p:txBody>
          <a:bodyPr/>
          <a:lstStyle/>
          <a:p>
            <a:r>
              <a:rPr lang="en-US" altLang="ko-KR" dirty="0"/>
              <a:t>The following way </a:t>
            </a:r>
            <a:r>
              <a:rPr lang="en-US" altLang="ko-KR" dirty="0" err="1"/>
              <a:t>foward</a:t>
            </a:r>
            <a:r>
              <a:rPr lang="en-US" altLang="ko-KR" dirty="0"/>
              <a:t> in RP-241651 was endorsed</a:t>
            </a:r>
          </a:p>
          <a:p>
            <a:endParaRPr lang="en-US" altLang="ko-KR" dirty="0"/>
          </a:p>
          <a:p>
            <a:endParaRPr lang="en-US" altLang="ko-KR" dirty="0"/>
          </a:p>
          <a:p>
            <a:endParaRPr lang="en-US" altLang="ko-KR" dirty="0"/>
          </a:p>
          <a:p>
            <a:endParaRPr lang="en-US" altLang="ko-KR" dirty="0"/>
          </a:p>
          <a:p>
            <a:endParaRPr lang="en-US" altLang="ko-KR" dirty="0"/>
          </a:p>
          <a:p>
            <a:pPr lvl="1"/>
            <a:endParaRPr lang="en-US" altLang="ko-KR" dirty="0">
              <a:highlight>
                <a:srgbClr val="FFFF00"/>
              </a:highlight>
            </a:endParaRPr>
          </a:p>
        </p:txBody>
      </p:sp>
      <p:sp>
        <p:nvSpPr>
          <p:cNvPr id="3" name="제목 2">
            <a:extLst>
              <a:ext uri="{FF2B5EF4-FFF2-40B4-BE49-F238E27FC236}">
                <a16:creationId xmlns:a16="http://schemas.microsoft.com/office/drawing/2014/main" id="{EA137B66-4B4E-459D-98D7-C2323ACC7441}"/>
              </a:ext>
            </a:extLst>
          </p:cNvPr>
          <p:cNvSpPr>
            <a:spLocks noGrp="1"/>
          </p:cNvSpPr>
          <p:nvPr>
            <p:ph type="title"/>
          </p:nvPr>
        </p:nvSpPr>
        <p:spPr/>
        <p:txBody>
          <a:bodyPr/>
          <a:lstStyle/>
          <a:p>
            <a:r>
              <a:rPr lang="en-US" altLang="ko-KR" dirty="0"/>
              <a:t>Rel-19 XR (</a:t>
            </a:r>
            <a:r>
              <a:rPr lang="en-US" altLang="ko-KR" dirty="0" err="1"/>
              <a:t>eXtended</a:t>
            </a:r>
            <a:r>
              <a:rPr lang="en-US" altLang="ko-KR" dirty="0"/>
              <a:t> Reality) for NR Phase 3 </a:t>
            </a:r>
            <a:endParaRPr lang="ko-KR" altLang="en-US" dirty="0"/>
          </a:p>
        </p:txBody>
      </p:sp>
      <p:graphicFrame>
        <p:nvGraphicFramePr>
          <p:cNvPr id="4" name="표 4">
            <a:extLst>
              <a:ext uri="{FF2B5EF4-FFF2-40B4-BE49-F238E27FC236}">
                <a16:creationId xmlns:a16="http://schemas.microsoft.com/office/drawing/2014/main" id="{1234E736-F449-4302-8D48-E2457ECD395E}"/>
              </a:ext>
            </a:extLst>
          </p:cNvPr>
          <p:cNvGraphicFramePr>
            <a:graphicFrameLocks noGrp="1"/>
          </p:cNvGraphicFramePr>
          <p:nvPr>
            <p:extLst>
              <p:ext uri="{D42A27DB-BD31-4B8C-83A1-F6EECF244321}">
                <p14:modId xmlns:p14="http://schemas.microsoft.com/office/powerpoint/2010/main" val="614718986"/>
              </p:ext>
            </p:extLst>
          </p:nvPr>
        </p:nvGraphicFramePr>
        <p:xfrm>
          <a:off x="828181" y="1709012"/>
          <a:ext cx="10549410" cy="3858668"/>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3858668">
                <a:tc>
                  <a:txBody>
                    <a:bodyPr/>
                    <a:lstStyle/>
                    <a:p>
                      <a:pPr hangingPunct="0">
                        <a:spcBef>
                          <a:spcPts val="600"/>
                        </a:spcBef>
                        <a:spcAft>
                          <a:spcPts val="600"/>
                        </a:spcAft>
                      </a:pPr>
                      <a:r>
                        <a:rPr lang="en-GB" altLang="ko-KR" sz="2000" kern="1200" dirty="0">
                          <a:solidFill>
                            <a:schemeClr val="tx1"/>
                          </a:solidFill>
                          <a:effectLst/>
                          <a:latin typeface="Times New Roman" panose="02020603050405020304" pitchFamily="18" charset="0"/>
                          <a:ea typeface="+mn-ea"/>
                          <a:cs typeface="Times New Roman" panose="02020603050405020304" pitchFamily="18" charset="0"/>
                        </a:rPr>
                        <a:t>According to the discussion in RAN#104, we aim to replace the current note with the WID in the RAN#105  (see below the note), with the objective to address uplink rate control from RAN,</a:t>
                      </a:r>
                      <a:r>
                        <a:rPr lang="en-GB" altLang="ko-KR" sz="2000" u="sng" kern="1200" dirty="0">
                          <a:solidFill>
                            <a:schemeClr val="tx1"/>
                          </a:solidFill>
                          <a:effectLst/>
                          <a:latin typeface="Times New Roman" panose="02020603050405020304" pitchFamily="18" charset="0"/>
                          <a:ea typeface="+mn-ea"/>
                          <a:cs typeface="Times New Roman" panose="02020603050405020304" pitchFamily="18" charset="0"/>
                        </a:rPr>
                        <a:t> </a:t>
                      </a:r>
                      <a:r>
                        <a:rPr lang="en-GB" altLang="ko-KR" sz="2000" kern="1200" dirty="0">
                          <a:solidFill>
                            <a:schemeClr val="tx1"/>
                          </a:solidFill>
                          <a:effectLst/>
                          <a:latin typeface="Times New Roman" panose="02020603050405020304" pitchFamily="18" charset="0"/>
                          <a:ea typeface="+mn-ea"/>
                          <a:cs typeface="Times New Roman" panose="02020603050405020304" pitchFamily="18" charset="0"/>
                        </a:rPr>
                        <a:t>which is complementary to upper layer solutions (e.g. L4S).”. For the RAN#105 we should aim to have also agreement on the which layer the </a:t>
                      </a:r>
                      <a:r>
                        <a:rPr lang="en-GB" altLang="ko-KR" sz="2000" kern="1200" dirty="0" err="1">
                          <a:solidFill>
                            <a:schemeClr val="tx1"/>
                          </a:solidFill>
                          <a:effectLst/>
                          <a:latin typeface="Times New Roman" panose="02020603050405020304" pitchFamily="18" charset="0"/>
                          <a:ea typeface="+mn-ea"/>
                          <a:cs typeface="Times New Roman" panose="02020603050405020304" pitchFamily="18" charset="0"/>
                        </a:rPr>
                        <a:t>gNb</a:t>
                      </a:r>
                      <a:r>
                        <a:rPr lang="en-GB" altLang="ko-KR" sz="2000" kern="1200" dirty="0">
                          <a:solidFill>
                            <a:schemeClr val="tx1"/>
                          </a:solidFill>
                          <a:effectLst/>
                          <a:latin typeface="Times New Roman" panose="02020603050405020304" pitchFamily="18" charset="0"/>
                          <a:ea typeface="+mn-ea"/>
                          <a:cs typeface="Times New Roman" panose="02020603050405020304" pitchFamily="18" charset="0"/>
                        </a:rPr>
                        <a:t> would provide the information in the downlink direction </a:t>
                      </a:r>
                      <a:endParaRPr lang="ko-KR" altLang="ko-KR" sz="2000" kern="1200" dirty="0">
                        <a:solidFill>
                          <a:schemeClr val="tx1"/>
                        </a:solidFill>
                        <a:effectLst/>
                        <a:latin typeface="Times New Roman" panose="02020603050405020304" pitchFamily="18" charset="0"/>
                        <a:ea typeface="+mn-ea"/>
                        <a:cs typeface="Times New Roman" panose="02020603050405020304" pitchFamily="18" charset="0"/>
                      </a:endParaRPr>
                    </a:p>
                    <a:p>
                      <a:pPr hangingPunct="0">
                        <a:spcBef>
                          <a:spcPts val="600"/>
                        </a:spcBef>
                        <a:spcAft>
                          <a:spcPts val="600"/>
                        </a:spcAft>
                      </a:pPr>
                      <a:r>
                        <a:rPr lang="en-GB" altLang="ko-KR" sz="2000" kern="1200" dirty="0">
                          <a:solidFill>
                            <a:schemeClr val="tx1"/>
                          </a:solidFill>
                          <a:effectLst/>
                          <a:latin typeface="Times New Roman" panose="02020603050405020304" pitchFamily="18" charset="0"/>
                          <a:ea typeface="+mn-ea"/>
                          <a:cs typeface="Times New Roman" panose="02020603050405020304" pitchFamily="18" charset="0"/>
                        </a:rPr>
                        <a:t>The RAN2 in August is expected to make conclusions on the other aspects as per current WID, such that we are able to have scope fitting to the time available for XR work going forward after RAN#105.</a:t>
                      </a:r>
                      <a:endParaRPr lang="ko-KR" altLang="ko-KR" sz="2000" kern="1200" dirty="0">
                        <a:solidFill>
                          <a:schemeClr val="tx1"/>
                        </a:solidFill>
                        <a:effectLst/>
                        <a:latin typeface="Times New Roman" panose="02020603050405020304" pitchFamily="18" charset="0"/>
                        <a:ea typeface="+mn-ea"/>
                        <a:cs typeface="Times New Roman" panose="02020603050405020304" pitchFamily="18" charset="0"/>
                      </a:endParaRPr>
                    </a:p>
                    <a:p>
                      <a:pPr hangingPunct="0">
                        <a:spcBef>
                          <a:spcPts val="600"/>
                        </a:spcBef>
                        <a:spcAft>
                          <a:spcPts val="600"/>
                        </a:spcAft>
                      </a:pPr>
                      <a:r>
                        <a:rPr lang="en-GB" altLang="ko-KR" sz="2000" kern="1200" dirty="0">
                          <a:solidFill>
                            <a:schemeClr val="tx1"/>
                          </a:solidFill>
                          <a:effectLst/>
                          <a:latin typeface="Times New Roman" panose="02020603050405020304" pitchFamily="18" charset="0"/>
                          <a:ea typeface="+mn-ea"/>
                          <a:cs typeface="Times New Roman" panose="02020603050405020304" pitchFamily="18" charset="0"/>
                        </a:rPr>
                        <a:t>NOTE from the current WID:  “Whether / to what extent network exposure / RAN awareness / e.g. RAN involved rate control, possibly additional info for DL scheduling, parallel with SA2 work, shall be covered in this WI is TBD. “</a:t>
                      </a:r>
                      <a:endParaRPr lang="ko-KR" altLang="ko-KR"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108918" marR="108918" marT="54459" marB="54459" anchor="ctr"/>
                </a:tc>
                <a:extLst>
                  <a:ext uri="{0D108BD9-81ED-4DB2-BD59-A6C34878D82A}">
                    <a16:rowId xmlns:a16="http://schemas.microsoft.com/office/drawing/2014/main" val="3849046081"/>
                  </a:ext>
                </a:extLst>
              </a:tr>
            </a:tbl>
          </a:graphicData>
        </a:graphic>
      </p:graphicFrame>
    </p:spTree>
    <p:extLst>
      <p:ext uri="{BB962C8B-B14F-4D97-AF65-F5344CB8AC3E}">
        <p14:creationId xmlns:p14="http://schemas.microsoft.com/office/powerpoint/2010/main" val="1363777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7040595C-1B3A-4A4C-8A80-C0EA462EB8DE}"/>
              </a:ext>
            </a:extLst>
          </p:cNvPr>
          <p:cNvSpPr>
            <a:spLocks noGrp="1"/>
          </p:cNvSpPr>
          <p:nvPr>
            <p:ph idx="1"/>
          </p:nvPr>
        </p:nvSpPr>
        <p:spPr/>
        <p:txBody>
          <a:bodyPr/>
          <a:lstStyle/>
          <a:p>
            <a:r>
              <a:rPr lang="en-US" altLang="ko-KR" dirty="0"/>
              <a:t>The following proposals in RP-241621 were endorsed</a:t>
            </a:r>
          </a:p>
          <a:p>
            <a:endParaRPr lang="en-US" altLang="ko-KR" dirty="0"/>
          </a:p>
          <a:p>
            <a:endParaRPr lang="en-US" altLang="ko-KR" dirty="0"/>
          </a:p>
          <a:p>
            <a:endParaRPr lang="en-US" altLang="ko-KR" dirty="0"/>
          </a:p>
          <a:p>
            <a:endParaRPr lang="en-US" altLang="ko-KR" dirty="0"/>
          </a:p>
          <a:p>
            <a:endParaRPr lang="en-US" altLang="ko-KR" dirty="0"/>
          </a:p>
          <a:p>
            <a:r>
              <a:rPr lang="en-US" altLang="ko-KR" dirty="0"/>
              <a:t>Revised WID in RP-241656 (RAN4-led)</a:t>
            </a:r>
          </a:p>
          <a:p>
            <a:pPr lvl="1"/>
            <a:endParaRPr lang="en-US" altLang="ko-KR" dirty="0">
              <a:highlight>
                <a:srgbClr val="FFFF00"/>
              </a:highlight>
            </a:endParaRPr>
          </a:p>
        </p:txBody>
      </p:sp>
      <p:sp>
        <p:nvSpPr>
          <p:cNvPr id="3" name="제목 2">
            <a:extLst>
              <a:ext uri="{FF2B5EF4-FFF2-40B4-BE49-F238E27FC236}">
                <a16:creationId xmlns:a16="http://schemas.microsoft.com/office/drawing/2014/main" id="{EA137B66-4B4E-459D-98D7-C2323ACC7441}"/>
              </a:ext>
            </a:extLst>
          </p:cNvPr>
          <p:cNvSpPr>
            <a:spLocks noGrp="1"/>
          </p:cNvSpPr>
          <p:nvPr>
            <p:ph type="title"/>
          </p:nvPr>
        </p:nvSpPr>
        <p:spPr/>
        <p:txBody>
          <a:bodyPr/>
          <a:lstStyle/>
          <a:p>
            <a:r>
              <a:rPr lang="en-US" altLang="ko-KR" sz="2800" dirty="0"/>
              <a:t>Rel-19 UE RF enhancements for NR FR1/FR2 and EN-DC, Phase 4</a:t>
            </a:r>
            <a:endParaRPr lang="ko-KR" altLang="en-US" sz="2800" dirty="0"/>
          </a:p>
        </p:txBody>
      </p:sp>
      <p:graphicFrame>
        <p:nvGraphicFramePr>
          <p:cNvPr id="4" name="표 4">
            <a:extLst>
              <a:ext uri="{FF2B5EF4-FFF2-40B4-BE49-F238E27FC236}">
                <a16:creationId xmlns:a16="http://schemas.microsoft.com/office/drawing/2014/main" id="{1234E736-F449-4302-8D48-E2457ECD395E}"/>
              </a:ext>
            </a:extLst>
          </p:cNvPr>
          <p:cNvGraphicFramePr>
            <a:graphicFrameLocks noGrp="1"/>
          </p:cNvGraphicFramePr>
          <p:nvPr>
            <p:extLst>
              <p:ext uri="{D42A27DB-BD31-4B8C-83A1-F6EECF244321}">
                <p14:modId xmlns:p14="http://schemas.microsoft.com/office/powerpoint/2010/main" val="4080054477"/>
              </p:ext>
            </p:extLst>
          </p:nvPr>
        </p:nvGraphicFramePr>
        <p:xfrm>
          <a:off x="828181" y="1709013"/>
          <a:ext cx="10549410" cy="1572667"/>
        </p:xfrm>
        <a:graphic>
          <a:graphicData uri="http://schemas.openxmlformats.org/drawingml/2006/table">
            <a:tbl>
              <a:tblPr firstRow="1" bandRow="1">
                <a:tableStyleId>{5940675A-B579-460E-94D1-54222C63F5DA}</a:tableStyleId>
              </a:tblPr>
              <a:tblGrid>
                <a:gridCol w="10549410">
                  <a:extLst>
                    <a:ext uri="{9D8B030D-6E8A-4147-A177-3AD203B41FA5}">
                      <a16:colId xmlns:a16="http://schemas.microsoft.com/office/drawing/2014/main" val="368369493"/>
                    </a:ext>
                  </a:extLst>
                </a:gridCol>
              </a:tblGrid>
              <a:tr h="1572667">
                <a:tc>
                  <a:txBody>
                    <a:bodyPr/>
                    <a:lstStyle/>
                    <a:p>
                      <a:pPr marL="285750" indent="-285750" fontAlgn="ctr" hangingPunct="0">
                        <a:spcBef>
                          <a:spcPts val="0"/>
                        </a:spcBef>
                        <a:spcAft>
                          <a:spcPts val="0"/>
                        </a:spcAft>
                        <a:buFont typeface="Arial" panose="020B0604020202020204" pitchFamily="34" charset="0"/>
                        <a:buChar char="•"/>
                      </a:pPr>
                      <a:r>
                        <a:rPr lang="en-US" altLang="ko-KR" sz="2000" b="0" dirty="0">
                          <a:effectLst/>
                          <a:latin typeface="Times New Roman" panose="02020603050405020304" pitchFamily="18" charset="0"/>
                          <a:ea typeface="맑은 고딕" panose="020B0503020000020004" pitchFamily="50" charset="-127"/>
                        </a:rPr>
                        <a:t>RAN1 to study and specify, if necessary, SRS antenna switching to support 3T6R depending on UE capability.</a:t>
                      </a:r>
                    </a:p>
                    <a:p>
                      <a:pPr marL="285750" indent="-285750" fontAlgn="ctr" hangingPunct="0">
                        <a:spcBef>
                          <a:spcPts val="0"/>
                        </a:spcBef>
                        <a:spcAft>
                          <a:spcPts val="0"/>
                        </a:spcAft>
                        <a:buFont typeface="Arial" panose="020B0604020202020204" pitchFamily="34" charset="0"/>
                        <a:buChar char="•"/>
                      </a:pPr>
                      <a:r>
                        <a:rPr lang="en-US" altLang="ko-KR" sz="2000" b="0" dirty="0">
                          <a:effectLst/>
                          <a:latin typeface="Times New Roman" panose="02020603050405020304" pitchFamily="18" charset="0"/>
                          <a:ea typeface="맑은 고딕" panose="020B0503020000020004" pitchFamily="50" charset="-127"/>
                        </a:rPr>
                        <a:t>Note 1: SRS antenna switching to support 4T6R is precluded.</a:t>
                      </a:r>
                    </a:p>
                    <a:p>
                      <a:pPr marL="285750" indent="-285750" fontAlgn="ctr" hangingPunct="0">
                        <a:spcBef>
                          <a:spcPts val="0"/>
                        </a:spcBef>
                        <a:spcAft>
                          <a:spcPts val="0"/>
                        </a:spcAft>
                        <a:buFont typeface="Arial" panose="020B0604020202020204" pitchFamily="34" charset="0"/>
                        <a:buChar char="•"/>
                      </a:pPr>
                      <a:r>
                        <a:rPr lang="en-US" altLang="ko-KR" sz="2000" b="0" dirty="0">
                          <a:effectLst/>
                          <a:latin typeface="Times New Roman" panose="02020603050405020304" pitchFamily="18" charset="0"/>
                          <a:ea typeface="맑은 고딕" panose="020B0503020000020004" pitchFamily="50" charset="-127"/>
                        </a:rPr>
                        <a:t>Note 2: RAN1 discussion starts from RAN1#118bis (Oct. 2024)</a:t>
                      </a:r>
                    </a:p>
                  </a:txBody>
                  <a:tcPr marL="108918" marR="108918" marT="54459" marB="54459" anchor="ctr"/>
                </a:tc>
                <a:extLst>
                  <a:ext uri="{0D108BD9-81ED-4DB2-BD59-A6C34878D82A}">
                    <a16:rowId xmlns:a16="http://schemas.microsoft.com/office/drawing/2014/main" val="3849046081"/>
                  </a:ext>
                </a:extLst>
              </a:tr>
            </a:tbl>
          </a:graphicData>
        </a:graphic>
      </p:graphicFrame>
    </p:spTree>
    <p:extLst>
      <p:ext uri="{BB962C8B-B14F-4D97-AF65-F5344CB8AC3E}">
        <p14:creationId xmlns:p14="http://schemas.microsoft.com/office/powerpoint/2010/main" val="22848083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32111</TotalTime>
  <Words>997</Words>
  <Application>Microsoft Office PowerPoint</Application>
  <PresentationFormat>와이드스크린</PresentationFormat>
  <Paragraphs>115</Paragraphs>
  <Slides>12</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12</vt:i4>
      </vt:variant>
    </vt:vector>
  </HeadingPairs>
  <TitlesOfParts>
    <vt:vector size="18" baseType="lpstr">
      <vt:lpstr>微软雅黑</vt:lpstr>
      <vt:lpstr>Arial</vt:lpstr>
      <vt:lpstr>Arial Black</vt:lpstr>
      <vt:lpstr>Calibri</vt:lpstr>
      <vt:lpstr>Times New Roman</vt:lpstr>
      <vt:lpstr>3gpp</vt:lpstr>
      <vt:lpstr>Highlights from RAN#104</vt:lpstr>
      <vt:lpstr>LTE and NR CRs / TRs</vt:lpstr>
      <vt:lpstr>Rel-19 Study on solutions for Ambient IoT in NR </vt:lpstr>
      <vt:lpstr>Rel-19 NR MIMO Phase 5</vt:lpstr>
      <vt:lpstr>Rel-19 Evolution of NR duplex operation (SBFD)</vt:lpstr>
      <vt:lpstr>Rel-19 Enhancements of network energy savings for NR</vt:lpstr>
      <vt:lpstr>Rel-19 Non-Terrestrial Networks (NTN) for NR Phase 3</vt:lpstr>
      <vt:lpstr>Rel-19 XR (eXtended Reality) for NR Phase 3 </vt:lpstr>
      <vt:lpstr>Rel-19 UE RF enhancements for NR FR1/FR2 and EN-DC, Phase 4</vt:lpstr>
      <vt:lpstr>Revised Rel-19 WIDs/SIDs without RAN1 impact</vt:lpstr>
      <vt:lpstr>6G Workshop and 5G-Advanced in Rel-20 (1/2)</vt:lpstr>
      <vt:lpstr>6G Workshop and 5G-Advanced in Rel-20 (2/2)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1160</cp:revision>
  <cp:lastPrinted>2016-09-15T08:31:00Z</cp:lastPrinted>
  <dcterms:created xsi:type="dcterms:W3CDTF">2009-11-27T05:15:00Z</dcterms:created>
  <dcterms:modified xsi:type="dcterms:W3CDTF">2024-07-31T21:48:27Z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