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282" r:id="rId2"/>
    <p:sldId id="288" r:id="rId3"/>
    <p:sldId id="287" r:id="rId4"/>
    <p:sldId id="289" r:id="rId5"/>
    <p:sldId id="286" r:id="rId6"/>
  </p:sldIdLst>
  <p:sldSz cx="9144000" cy="6858000" type="screen4x3"/>
  <p:notesSz cx="6807200" cy="9939338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31">
          <p15:clr>
            <a:srgbClr val="A4A3A4"/>
          </p15:clr>
        </p15:guide>
        <p15:guide id="2" pos="2144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5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6274" autoAdjust="0"/>
  </p:normalViewPr>
  <p:slideViewPr>
    <p:cSldViewPr>
      <p:cViewPr varScale="1">
        <p:scale>
          <a:sx n="117" d="100"/>
          <a:sy n="117" d="100"/>
        </p:scale>
        <p:origin x="1482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6" d="100"/>
          <a:sy n="86" d="100"/>
        </p:scale>
        <p:origin x="-3846" y="-78"/>
      </p:cViewPr>
      <p:guideLst>
        <p:guide orient="horz" pos="3131"/>
        <p:guide pos="214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55838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83C879-19C5-415C-80C3-68DD1B28E7CD}" type="datetimeFigureOut">
              <a:rPr lang="zh-CN" altLang="en-US" smtClean="0"/>
              <a:pPr/>
              <a:t>2023-04-13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55838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90B210-C5DA-4FAD-94F1-AF12B25671C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2163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55838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B544D2-1DAF-4E83-B4AD-A714AD8C10A4}" type="datetimeFigureOut">
              <a:rPr lang="zh-CN" altLang="en-US" smtClean="0"/>
              <a:pPr/>
              <a:t>2023-04-13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920750" y="746125"/>
            <a:ext cx="4965700" cy="37258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0720" y="4721186"/>
            <a:ext cx="5445760" cy="44727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55838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1FC909-066C-4B05-9C35-BAA4741A9EA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63082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11FC909-066C-4B05-9C35-BAA4741A9EA4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71577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未标题-2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764" y="0"/>
            <a:ext cx="914047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ppt模板-02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 userDrawn="1"/>
        </p:nvSpPr>
        <p:spPr>
          <a:xfrm>
            <a:off x="8748464" y="6608385"/>
            <a:ext cx="3955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24173ED6-4A69-4FA8-8A09-51FC87ACF5D8}" type="slidenum">
              <a:rPr lang="zh-CN" altLang="en-US" sz="1200" b="1" smtClean="0">
                <a:solidFill>
                  <a:schemeClr val="accent3"/>
                </a:solidFill>
                <a:latin typeface="微软雅黑" pitchFamily="34" charset="-122"/>
                <a:ea typeface="微软雅黑" pitchFamily="34" charset="-122"/>
              </a:rPr>
              <a:pPr algn="r"/>
              <a:t>‹#›</a:t>
            </a:fld>
            <a:endParaRPr lang="zh-CN" altLang="en-US" sz="1200" b="1" dirty="0">
              <a:solidFill>
                <a:schemeClr val="accent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457200" y="963058"/>
            <a:ext cx="8229600" cy="4680520"/>
          </a:xfrm>
          <a:prstGeom prst="rect">
            <a:avLst/>
          </a:prstGeom>
        </p:spPr>
        <p:txBody>
          <a:bodyPr/>
          <a:lstStyle>
            <a:lvl1pPr>
              <a:lnSpc>
                <a:spcPct val="150000"/>
              </a:lnSpc>
              <a:defRPr sz="2400">
                <a:latin typeface="微软雅黑" pitchFamily="34" charset="-122"/>
                <a:ea typeface="微软雅黑" pitchFamily="34" charset="-122"/>
              </a:defRPr>
            </a:lvl1pPr>
            <a:lvl2pPr>
              <a:lnSpc>
                <a:spcPct val="150000"/>
              </a:lnSpc>
              <a:defRPr sz="2000">
                <a:latin typeface="微软雅黑" pitchFamily="34" charset="-122"/>
                <a:ea typeface="微软雅黑" pitchFamily="34" charset="-122"/>
              </a:defRPr>
            </a:lvl2pPr>
            <a:lvl3pPr>
              <a:lnSpc>
                <a:spcPct val="150000"/>
              </a:lnSpc>
              <a:defRPr sz="1700">
                <a:latin typeface="微软雅黑" pitchFamily="34" charset="-122"/>
                <a:ea typeface="微软雅黑" pitchFamily="34" charset="-122"/>
              </a:defRPr>
            </a:lvl3pPr>
            <a:lvl4pPr>
              <a:defRPr>
                <a:latin typeface="微软雅黑" pitchFamily="34" charset="-122"/>
                <a:ea typeface="微软雅黑" pitchFamily="34" charset="-122"/>
              </a:defRPr>
            </a:lvl4pPr>
            <a:lvl5pPr>
              <a:defRPr>
                <a:latin typeface="微软雅黑" pitchFamily="34" charset="-122"/>
                <a:ea typeface="微软雅黑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ppt模板-03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1">
            <a:extLst>
              <a:ext uri="{FF2B5EF4-FFF2-40B4-BE49-F238E27FC236}">
                <a16:creationId xmlns:a16="http://schemas.microsoft.com/office/drawing/2014/main" id="{1365CCCF-8720-C01E-5438-3D2E37389FF6}"/>
              </a:ext>
            </a:extLst>
          </p:cNvPr>
          <p:cNvSpPr txBox="1">
            <a:spLocks/>
          </p:cNvSpPr>
          <p:nvPr/>
        </p:nvSpPr>
        <p:spPr>
          <a:xfrm>
            <a:off x="107504" y="116632"/>
            <a:ext cx="8136904" cy="493183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RAN#112bis-e Online schedule for GTW2 </a:t>
            </a:r>
            <a:r>
              <a:rPr 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April.17</a:t>
            </a:r>
            <a:r>
              <a:rPr lang="en-US" altLang="zh-CN" sz="20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~ </a:t>
            </a:r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April</a:t>
            </a:r>
            <a:r>
              <a:rPr 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.21</a:t>
            </a:r>
            <a:r>
              <a:rPr lang="en-US" sz="20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</a:t>
            </a:r>
            <a:r>
              <a:rPr 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B4B95FB3-679A-A7DC-1827-39FF5C668A8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501558"/>
            <a:ext cx="9144000" cy="18548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98023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1">
            <a:extLst>
              <a:ext uri="{FF2B5EF4-FFF2-40B4-BE49-F238E27FC236}">
                <a16:creationId xmlns:a16="http://schemas.microsoft.com/office/drawing/2014/main" id="{1365CCCF-8720-C01E-5438-3D2E37389FF6}"/>
              </a:ext>
            </a:extLst>
          </p:cNvPr>
          <p:cNvSpPr txBox="1">
            <a:spLocks/>
          </p:cNvSpPr>
          <p:nvPr/>
        </p:nvSpPr>
        <p:spPr>
          <a:xfrm>
            <a:off x="107504" y="116632"/>
            <a:ext cx="8136904" cy="493183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RAN#112bis-e Detailed Online schedule </a:t>
            </a:r>
            <a:r>
              <a:rPr 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 Week1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F254DA63-2EDA-40F8-1565-E6ED1B1A93D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48062"/>
            <a:ext cx="9144000" cy="43618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57106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1">
            <a:extLst>
              <a:ext uri="{FF2B5EF4-FFF2-40B4-BE49-F238E27FC236}">
                <a16:creationId xmlns:a16="http://schemas.microsoft.com/office/drawing/2014/main" id="{1365CCCF-8720-C01E-5438-3D2E37389FF6}"/>
              </a:ext>
            </a:extLst>
          </p:cNvPr>
          <p:cNvSpPr txBox="1">
            <a:spLocks/>
          </p:cNvSpPr>
          <p:nvPr/>
        </p:nvSpPr>
        <p:spPr>
          <a:xfrm>
            <a:off x="107504" y="116632"/>
            <a:ext cx="8136904" cy="493183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RAN#112bis-e Online schedule for GTW2 </a:t>
            </a:r>
            <a:r>
              <a:rPr 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April.24</a:t>
            </a:r>
            <a:r>
              <a:rPr lang="en-US" altLang="zh-CN" sz="20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~ </a:t>
            </a:r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April</a:t>
            </a:r>
            <a:r>
              <a:rPr 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.26</a:t>
            </a:r>
            <a:r>
              <a:rPr lang="en-US" sz="20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7CC7C41E-2CDF-2F0F-5A67-CC75E4322DB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499143"/>
            <a:ext cx="9144000" cy="1859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47286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1">
            <a:extLst>
              <a:ext uri="{FF2B5EF4-FFF2-40B4-BE49-F238E27FC236}">
                <a16:creationId xmlns:a16="http://schemas.microsoft.com/office/drawing/2014/main" id="{1365CCCF-8720-C01E-5438-3D2E37389FF6}"/>
              </a:ext>
            </a:extLst>
          </p:cNvPr>
          <p:cNvSpPr txBox="1">
            <a:spLocks/>
          </p:cNvSpPr>
          <p:nvPr/>
        </p:nvSpPr>
        <p:spPr>
          <a:xfrm>
            <a:off x="107504" y="116632"/>
            <a:ext cx="8136904" cy="493183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RAN#112bis-e Detailed Online schedule </a:t>
            </a:r>
            <a:r>
              <a:rPr 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 Week2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27F25EDE-92B9-F1A3-CD34-32DB8EA9C44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48062"/>
            <a:ext cx="9144000" cy="43618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36293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FD8D732-876A-A91F-7BC3-0AFFB01F655A}"/>
              </a:ext>
            </a:extLst>
          </p:cNvPr>
          <p:cNvSpPr txBox="1">
            <a:spLocks/>
          </p:cNvSpPr>
          <p:nvPr/>
        </p:nvSpPr>
        <p:spPr>
          <a:xfrm>
            <a:off x="107504" y="116632"/>
            <a:ext cx="8136904" cy="493183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RAN#112bis-e Offline schedule for Week1&amp;2</a:t>
            </a:r>
            <a:endParaRPr lang="en-US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633DCFFA-D063-2EFC-4593-7FCAAAF9F75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9868063"/>
              </p:ext>
            </p:extLst>
          </p:nvPr>
        </p:nvGraphicFramePr>
        <p:xfrm>
          <a:off x="107504" y="1291203"/>
          <a:ext cx="8928990" cy="482453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89400">
                  <a:extLst>
                    <a:ext uri="{9D8B030D-6E8A-4147-A177-3AD203B41FA5}">
                      <a16:colId xmlns:a16="http://schemas.microsoft.com/office/drawing/2014/main" val="4085457339"/>
                    </a:ext>
                  </a:extLst>
                </a:gridCol>
                <a:gridCol w="989954">
                  <a:extLst>
                    <a:ext uri="{9D8B030D-6E8A-4147-A177-3AD203B41FA5}">
                      <a16:colId xmlns:a16="http://schemas.microsoft.com/office/drawing/2014/main" val="559996389"/>
                    </a:ext>
                  </a:extLst>
                </a:gridCol>
                <a:gridCol w="991617">
                  <a:extLst>
                    <a:ext uri="{9D8B030D-6E8A-4147-A177-3AD203B41FA5}">
                      <a16:colId xmlns:a16="http://schemas.microsoft.com/office/drawing/2014/main" val="906936405"/>
                    </a:ext>
                  </a:extLst>
                </a:gridCol>
                <a:gridCol w="991617">
                  <a:extLst>
                    <a:ext uri="{9D8B030D-6E8A-4147-A177-3AD203B41FA5}">
                      <a16:colId xmlns:a16="http://schemas.microsoft.com/office/drawing/2014/main" val="2336875715"/>
                    </a:ext>
                  </a:extLst>
                </a:gridCol>
                <a:gridCol w="990510">
                  <a:extLst>
                    <a:ext uri="{9D8B030D-6E8A-4147-A177-3AD203B41FA5}">
                      <a16:colId xmlns:a16="http://schemas.microsoft.com/office/drawing/2014/main" val="3109512677"/>
                    </a:ext>
                  </a:extLst>
                </a:gridCol>
                <a:gridCol w="990510">
                  <a:extLst>
                    <a:ext uri="{9D8B030D-6E8A-4147-A177-3AD203B41FA5}">
                      <a16:colId xmlns:a16="http://schemas.microsoft.com/office/drawing/2014/main" val="161416955"/>
                    </a:ext>
                  </a:extLst>
                </a:gridCol>
                <a:gridCol w="989954">
                  <a:extLst>
                    <a:ext uri="{9D8B030D-6E8A-4147-A177-3AD203B41FA5}">
                      <a16:colId xmlns:a16="http://schemas.microsoft.com/office/drawing/2014/main" val="1202516576"/>
                    </a:ext>
                  </a:extLst>
                </a:gridCol>
                <a:gridCol w="997714">
                  <a:extLst>
                    <a:ext uri="{9D8B030D-6E8A-4147-A177-3AD203B41FA5}">
                      <a16:colId xmlns:a16="http://schemas.microsoft.com/office/drawing/2014/main" val="1382019094"/>
                    </a:ext>
                  </a:extLst>
                </a:gridCol>
                <a:gridCol w="997714">
                  <a:extLst>
                    <a:ext uri="{9D8B030D-6E8A-4147-A177-3AD203B41FA5}">
                      <a16:colId xmlns:a16="http://schemas.microsoft.com/office/drawing/2014/main" val="746176781"/>
                    </a:ext>
                  </a:extLst>
                </a:gridCol>
              </a:tblGrid>
              <a:tr h="249752">
                <a:tc rowSpan="2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 anchor="ctr"/>
                </a:tc>
                <a:tc gridSpan="5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 dirty="0">
                          <a:effectLst/>
                        </a:rPr>
                        <a:t>Week 1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>
                          <a:effectLst/>
                        </a:rPr>
                        <a:t>Week 2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73543242"/>
                  </a:ext>
                </a:extLst>
              </a:tr>
              <a:tr h="49446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20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>
                          <a:effectLst/>
                        </a:rPr>
                        <a:t>Monday </a:t>
                      </a:r>
                      <a:endParaRPr lang="zh-CN" sz="1000" kern="100">
                        <a:effectLst/>
                      </a:endParaRPr>
                    </a:p>
                    <a:p>
                      <a:pPr algn="ctr" latinLnBrk="1">
                        <a:lnSpc>
                          <a:spcPct val="120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</a:rPr>
                        <a:t>UTC 20:30~23:30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20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>
                          <a:effectLst/>
                        </a:rPr>
                        <a:t>Tuesday</a:t>
                      </a:r>
                      <a:endParaRPr lang="zh-CN" sz="1000" kern="100">
                        <a:effectLst/>
                      </a:endParaRPr>
                    </a:p>
                    <a:p>
                      <a:pPr algn="ctr" latinLnBrk="1">
                        <a:lnSpc>
                          <a:spcPct val="120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</a:rPr>
                        <a:t>UTC 20:30~23:30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20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>
                          <a:effectLst/>
                        </a:rPr>
                        <a:t>Wednesday</a:t>
                      </a:r>
                      <a:endParaRPr lang="zh-CN" sz="1000" kern="100">
                        <a:effectLst/>
                      </a:endParaRPr>
                    </a:p>
                    <a:p>
                      <a:pPr algn="ctr" latinLnBrk="1">
                        <a:lnSpc>
                          <a:spcPct val="120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</a:rPr>
                        <a:t>UTC 20:30~23:30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20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>
                          <a:effectLst/>
                        </a:rPr>
                        <a:t>Thursday</a:t>
                      </a:r>
                      <a:endParaRPr lang="zh-CN" sz="1000" kern="100">
                        <a:effectLst/>
                      </a:endParaRPr>
                    </a:p>
                    <a:p>
                      <a:pPr algn="ctr" latinLnBrk="1">
                        <a:lnSpc>
                          <a:spcPct val="120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</a:rPr>
                        <a:t>UTC 20:30~23:30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20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>
                          <a:effectLst/>
                        </a:rPr>
                        <a:t>Friday</a:t>
                      </a:r>
                      <a:endParaRPr lang="zh-CN" sz="1000" kern="100">
                        <a:effectLst/>
                      </a:endParaRPr>
                    </a:p>
                    <a:p>
                      <a:pPr algn="ctr" latinLnBrk="1">
                        <a:lnSpc>
                          <a:spcPct val="120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</a:rPr>
                        <a:t>UTC 20:30~23:30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20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>
                          <a:effectLst/>
                        </a:rPr>
                        <a:t>Monday</a:t>
                      </a:r>
                      <a:endParaRPr lang="zh-CN" sz="1000" kern="100">
                        <a:effectLst/>
                      </a:endParaRPr>
                    </a:p>
                    <a:p>
                      <a:pPr algn="ctr" latinLnBrk="1">
                        <a:lnSpc>
                          <a:spcPct val="120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</a:rPr>
                        <a:t>UTC 12:00~15:00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20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>
                          <a:effectLst/>
                        </a:rPr>
                        <a:t>Tuesday</a:t>
                      </a:r>
                      <a:endParaRPr lang="zh-CN" sz="1000" kern="100">
                        <a:effectLst/>
                      </a:endParaRPr>
                    </a:p>
                    <a:p>
                      <a:pPr algn="ctr" latinLnBrk="1">
                        <a:lnSpc>
                          <a:spcPct val="120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</a:rPr>
                        <a:t>UTC 12:00~15:00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20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>
                          <a:effectLst/>
                        </a:rPr>
                        <a:t>Wednesday</a:t>
                      </a:r>
                      <a:endParaRPr lang="zh-CN" sz="1000" kern="100">
                        <a:effectLst/>
                      </a:endParaRPr>
                    </a:p>
                    <a:p>
                      <a:pPr algn="ctr" latinLnBrk="1">
                        <a:lnSpc>
                          <a:spcPct val="120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</a:rPr>
                        <a:t>UTC 12:00~15:00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 anchor="ctr"/>
                </a:tc>
                <a:extLst>
                  <a:ext uri="{0D108BD9-81ED-4DB2-BD59-A6C34878D82A}">
                    <a16:rowId xmlns:a16="http://schemas.microsoft.com/office/drawing/2014/main" val="4072940210"/>
                  </a:ext>
                </a:extLst>
              </a:tr>
              <a:tr h="680053">
                <a:tc rowSpan="3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</a:rPr>
                        <a:t>Offline#1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  <a:highlight>
                            <a:srgbClr val="00FFFF"/>
                          </a:highlight>
                        </a:rPr>
                        <a:t>20:30~21:30</a:t>
                      </a:r>
                      <a:endParaRPr lang="zh-CN" sz="1000" kern="100">
                        <a:effectLst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  <a:highlight>
                            <a:srgbClr val="FFFF00"/>
                          </a:highlight>
                        </a:rPr>
                        <a:t>20:30~21:30</a:t>
                      </a:r>
                      <a:endParaRPr lang="zh-CN" sz="1000" kern="100">
                        <a:effectLst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highlight>
                            <a:srgbClr val="D3D3D3"/>
                          </a:highlight>
                        </a:rPr>
                        <a:t>20:30~21:30</a:t>
                      </a:r>
                    </a:p>
                  </a:txBody>
                  <a:tcPr marL="52875" marR="52875" marT="0" marB="0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  <a:highlight>
                            <a:srgbClr val="00FFFF"/>
                          </a:highlight>
                        </a:rPr>
                        <a:t>20:30~21:30</a:t>
                      </a:r>
                      <a:endParaRPr lang="zh-CN" sz="1000" kern="100">
                        <a:effectLst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  <a:highlight>
                            <a:srgbClr val="FFFF00"/>
                          </a:highlight>
                        </a:rPr>
                        <a:t>20:30~21:30</a:t>
                      </a:r>
                      <a:endParaRPr lang="zh-CN" sz="1000" kern="100">
                        <a:effectLst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effectLst/>
                          <a:highlight>
                            <a:srgbClr val="D3D3D3"/>
                          </a:highlight>
                        </a:rPr>
                        <a:t>12:00~13:00</a:t>
                      </a:r>
                      <a:endParaRPr lang="zh-CN" sz="1000" kern="100" dirty="0">
                        <a:effectLst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  <a:highlight>
                            <a:srgbClr val="00FFFF"/>
                          </a:highlight>
                        </a:rPr>
                        <a:t>12:00~13:00</a:t>
                      </a:r>
                      <a:endParaRPr lang="zh-CN" sz="1000" kern="100">
                        <a:effectLst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effectLst/>
                          <a:highlight>
                            <a:srgbClr val="FFFF00"/>
                          </a:highlight>
                        </a:rPr>
                        <a:t>12:00~13:00</a:t>
                      </a:r>
                      <a:endParaRPr lang="zh-CN" sz="1000" kern="100" dirty="0">
                        <a:effectLst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/>
                </a:tc>
                <a:extLst>
                  <a:ext uri="{0D108BD9-81ED-4DB2-BD59-A6C34878D82A}">
                    <a16:rowId xmlns:a16="http://schemas.microsoft.com/office/drawing/2014/main" val="3699137279"/>
                  </a:ext>
                </a:extLst>
              </a:tr>
              <a:tr h="68005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  <a:highlight>
                            <a:srgbClr val="00FFFF"/>
                          </a:highlight>
                        </a:rPr>
                        <a:t>21:30~22:30</a:t>
                      </a:r>
                      <a:endParaRPr lang="zh-CN" sz="1000" kern="100">
                        <a:effectLst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  <a:highlight>
                            <a:srgbClr val="FFFF00"/>
                          </a:highlight>
                        </a:rPr>
                        <a:t>21:30~22:30</a:t>
                      </a:r>
                      <a:endParaRPr lang="zh-CN" sz="1000" kern="100">
                        <a:effectLst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  <a:highlight>
                            <a:srgbClr val="00FFFF"/>
                          </a:highlight>
                        </a:rPr>
                        <a:t>21:30~22:30</a:t>
                      </a:r>
                      <a:endParaRPr lang="zh-CN" sz="1000" kern="100">
                        <a:effectLst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  <a:highlight>
                            <a:srgbClr val="FFFF00"/>
                          </a:highlight>
                        </a:rPr>
                        <a:t>21:30~22:30</a:t>
                      </a:r>
                      <a:endParaRPr lang="zh-CN" sz="1000" kern="100">
                        <a:effectLst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  <a:highlight>
                            <a:srgbClr val="D3D3D3"/>
                          </a:highlight>
                        </a:rPr>
                        <a:t>13:00~14:00</a:t>
                      </a:r>
                      <a:endParaRPr lang="zh-CN" sz="1000" kern="100">
                        <a:effectLst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  <a:highlight>
                            <a:srgbClr val="00FFFF"/>
                          </a:highlight>
                        </a:rPr>
                        <a:t>13:00~14:00</a:t>
                      </a:r>
                      <a:endParaRPr lang="zh-CN" sz="1000" kern="100">
                        <a:effectLst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  <a:highlight>
                            <a:srgbClr val="FFFF00"/>
                          </a:highlight>
                        </a:rPr>
                        <a:t>13:00~14:00</a:t>
                      </a:r>
                      <a:endParaRPr lang="zh-CN" sz="1000" kern="100">
                        <a:effectLst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/>
                </a:tc>
                <a:extLst>
                  <a:ext uri="{0D108BD9-81ED-4DB2-BD59-A6C34878D82A}">
                    <a16:rowId xmlns:a16="http://schemas.microsoft.com/office/drawing/2014/main" val="2870818979"/>
                  </a:ext>
                </a:extLst>
              </a:tr>
              <a:tr h="68005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highlight>
                            <a:srgbClr val="C0C0C0"/>
                          </a:highlight>
                        </a:rPr>
                        <a:t>22:30~23:30</a:t>
                      </a:r>
                      <a:endParaRPr lang="zh-CN" sz="1000" kern="100" dirty="0">
                        <a:effectLst/>
                        <a:highlight>
                          <a:srgbClr val="C0C0C0"/>
                        </a:highlight>
                      </a:endParaRPr>
                    </a:p>
                  </a:txBody>
                  <a:tcPr marL="52875" marR="52875" marT="0" marB="0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  <a:highlight>
                            <a:srgbClr val="00FFFF"/>
                          </a:highlight>
                        </a:rPr>
                        <a:t>22:30~23:30</a:t>
                      </a:r>
                      <a:endParaRPr lang="zh-CN" sz="1000" kern="100">
                        <a:effectLst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  <a:highlight>
                            <a:srgbClr val="FFFF00"/>
                          </a:highlight>
                        </a:rPr>
                        <a:t>22:30~23:30</a:t>
                      </a:r>
                      <a:endParaRPr lang="zh-CN" sz="1000" kern="100">
                        <a:effectLst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  <a:highlight>
                            <a:srgbClr val="D3D3D3"/>
                          </a:highlight>
                        </a:rPr>
                        <a:t>22:30~23:30</a:t>
                      </a:r>
                      <a:endParaRPr lang="zh-CN" sz="1000" kern="100">
                        <a:effectLst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  <a:highlight>
                            <a:srgbClr val="00FFFF"/>
                          </a:highlight>
                        </a:rPr>
                        <a:t>22:30~23:30</a:t>
                      </a:r>
                      <a:endParaRPr lang="zh-CN" sz="1000" kern="100">
                        <a:effectLst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  <a:highlight>
                            <a:srgbClr val="FFFF00"/>
                          </a:highlight>
                        </a:rPr>
                        <a:t>14:00~15:00</a:t>
                      </a:r>
                      <a:endParaRPr lang="zh-CN" sz="1000" kern="100">
                        <a:effectLst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  <a:highlight>
                            <a:srgbClr val="D3D3D3"/>
                          </a:highlight>
                        </a:rPr>
                        <a:t>14:00~15:00</a:t>
                      </a:r>
                      <a:endParaRPr lang="zh-CN" sz="1000" kern="100">
                        <a:effectLst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  <a:highlight>
                            <a:srgbClr val="00FFFF"/>
                          </a:highlight>
                        </a:rPr>
                        <a:t>14:00~15:00</a:t>
                      </a:r>
                      <a:endParaRPr lang="zh-CN" sz="1000" kern="100">
                        <a:effectLst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/>
                </a:tc>
                <a:extLst>
                  <a:ext uri="{0D108BD9-81ED-4DB2-BD59-A6C34878D82A}">
                    <a16:rowId xmlns:a16="http://schemas.microsoft.com/office/drawing/2014/main" val="586137059"/>
                  </a:ext>
                </a:extLst>
              </a:tr>
              <a:tr h="680053">
                <a:tc rowSpan="3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</a:rPr>
                        <a:t>Offline#2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1" hangingPunct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chemeClr val="dk1"/>
                          </a:solidFill>
                          <a:effectLst/>
                          <a:highlight>
                            <a:srgbClr val="C0C0C0"/>
                          </a:highlight>
                          <a:latin typeface="+mn-lt"/>
                          <a:ea typeface="+mn-ea"/>
                          <a:cs typeface="+mn-cs"/>
                        </a:rPr>
                        <a:t>20:30~21:30</a:t>
                      </a:r>
                    </a:p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effectLst/>
                          <a:highlight>
                            <a:srgbClr val="00FFFF"/>
                          </a:highlight>
                        </a:rPr>
                        <a:t>20:30~21:30</a:t>
                      </a:r>
                      <a:endParaRPr lang="zh-CN" sz="1000" kern="100" dirty="0">
                        <a:effectLst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  <a:highlight>
                            <a:srgbClr val="FFFF00"/>
                          </a:highlight>
                        </a:rPr>
                        <a:t>20:30~21:30</a:t>
                      </a:r>
                      <a:endParaRPr lang="zh-CN" sz="1000" kern="100">
                        <a:effectLst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highlight>
                            <a:srgbClr val="C0C0C0"/>
                          </a:highlight>
                        </a:rPr>
                        <a:t>20:30~21:30</a:t>
                      </a:r>
                    </a:p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  <a:highlight>
                            <a:srgbClr val="00FFFF"/>
                          </a:highlight>
                        </a:rPr>
                        <a:t>20:30~21:30</a:t>
                      </a:r>
                      <a:endParaRPr lang="zh-CN" sz="1000" kern="100">
                        <a:effectLst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  <a:highlight>
                            <a:srgbClr val="FFFF00"/>
                          </a:highlight>
                        </a:rPr>
                        <a:t>12:00~13:00</a:t>
                      </a:r>
                      <a:endParaRPr lang="zh-CN" sz="1000" kern="100">
                        <a:effectLst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  <a:highlight>
                            <a:srgbClr val="D3D3D3"/>
                          </a:highlight>
                        </a:rPr>
                        <a:t>12:00~13:00</a:t>
                      </a:r>
                      <a:endParaRPr lang="zh-CN" sz="1000" kern="100">
                        <a:effectLst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  <a:highlight>
                            <a:srgbClr val="00FFFF"/>
                          </a:highlight>
                        </a:rPr>
                        <a:t>12:00~13:00</a:t>
                      </a:r>
                      <a:endParaRPr lang="zh-CN" sz="1000" kern="100">
                        <a:effectLst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/>
                </a:tc>
                <a:extLst>
                  <a:ext uri="{0D108BD9-81ED-4DB2-BD59-A6C34878D82A}">
                    <a16:rowId xmlns:a16="http://schemas.microsoft.com/office/drawing/2014/main" val="3906284845"/>
                  </a:ext>
                </a:extLst>
              </a:tr>
              <a:tr h="68005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effectLst/>
                          <a:highlight>
                            <a:srgbClr val="FFFF00"/>
                          </a:highlight>
                        </a:rPr>
                        <a:t>21:30~22:30</a:t>
                      </a:r>
                      <a:endParaRPr lang="zh-CN" sz="1000" kern="100" dirty="0">
                        <a:effectLst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highlight>
                            <a:srgbClr val="C0C0C0"/>
                          </a:highlight>
                        </a:rPr>
                        <a:t>21:30~22:30</a:t>
                      </a:r>
                    </a:p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  <a:highlight>
                            <a:srgbClr val="00FFFF"/>
                          </a:highlight>
                        </a:rPr>
                        <a:t>21:30~22:30</a:t>
                      </a:r>
                      <a:endParaRPr lang="zh-CN" sz="1000" kern="100">
                        <a:effectLst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  <a:highlight>
                            <a:srgbClr val="FFFF00"/>
                          </a:highlight>
                        </a:rPr>
                        <a:t>21:30~22:30</a:t>
                      </a:r>
                      <a:endParaRPr lang="zh-CN" sz="1000" kern="100">
                        <a:effectLst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  <a:highlight>
                            <a:srgbClr val="D3D3D3"/>
                          </a:highlight>
                        </a:rPr>
                        <a:t>21:30~22:30</a:t>
                      </a:r>
                      <a:endParaRPr lang="zh-CN" sz="1000" kern="100">
                        <a:effectLst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  <a:highlight>
                            <a:srgbClr val="00FFFF"/>
                          </a:highlight>
                        </a:rPr>
                        <a:t>13:00~14:00</a:t>
                      </a:r>
                      <a:endParaRPr lang="zh-CN" sz="1000" kern="100">
                        <a:effectLst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  <a:highlight>
                            <a:srgbClr val="FFFF00"/>
                          </a:highlight>
                        </a:rPr>
                        <a:t>13:00~14:00</a:t>
                      </a:r>
                      <a:endParaRPr lang="zh-CN" sz="1000" kern="100">
                        <a:effectLst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  <a:highlight>
                            <a:srgbClr val="D3D3D3"/>
                          </a:highlight>
                        </a:rPr>
                        <a:t>13:00~14:00</a:t>
                      </a:r>
                      <a:endParaRPr lang="zh-CN" sz="1000" kern="100">
                        <a:effectLst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/>
                </a:tc>
                <a:extLst>
                  <a:ext uri="{0D108BD9-81ED-4DB2-BD59-A6C34878D82A}">
                    <a16:rowId xmlns:a16="http://schemas.microsoft.com/office/drawing/2014/main" val="3383824964"/>
                  </a:ext>
                </a:extLst>
              </a:tr>
              <a:tr h="68005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  <a:highlight>
                            <a:srgbClr val="FFFF00"/>
                          </a:highlight>
                        </a:rPr>
                        <a:t>22:30~23:30</a:t>
                      </a:r>
                      <a:endParaRPr lang="zh-CN" sz="1000" kern="100">
                        <a:effectLst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highlight>
                            <a:srgbClr val="D3D3D3"/>
                          </a:highlight>
                        </a:rPr>
                        <a:t>22:30~23:30</a:t>
                      </a:r>
                    </a:p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  <a:highlight>
                            <a:srgbClr val="00FFFF"/>
                          </a:highlight>
                        </a:rPr>
                        <a:t>22:30~23:30</a:t>
                      </a:r>
                      <a:endParaRPr lang="zh-CN" sz="1000" kern="100">
                        <a:effectLst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  <a:highlight>
                            <a:srgbClr val="FFFF00"/>
                          </a:highlight>
                        </a:rPr>
                        <a:t>22:30~23:30</a:t>
                      </a:r>
                      <a:endParaRPr lang="zh-CN" sz="1000" kern="100">
                        <a:effectLst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  <a:highlight>
                            <a:srgbClr val="D3D3D3"/>
                          </a:highlight>
                        </a:rPr>
                        <a:t>22:30~23:30</a:t>
                      </a:r>
                      <a:endParaRPr lang="zh-CN" sz="1000" kern="100">
                        <a:effectLst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  <a:highlight>
                            <a:srgbClr val="00FFFF"/>
                          </a:highlight>
                        </a:rPr>
                        <a:t>14:00~15:00</a:t>
                      </a:r>
                      <a:endParaRPr lang="zh-CN" sz="1000" kern="100">
                        <a:effectLst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  <a:highlight>
                            <a:srgbClr val="FFFF00"/>
                          </a:highlight>
                        </a:rPr>
                        <a:t>14:00~15:00</a:t>
                      </a:r>
                      <a:endParaRPr lang="zh-CN" sz="1000" kern="100">
                        <a:effectLst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effectLst/>
                          <a:highlight>
                            <a:srgbClr val="D3D3D3"/>
                          </a:highlight>
                        </a:rPr>
                        <a:t>14:00~15:00</a:t>
                      </a:r>
                      <a:endParaRPr lang="zh-CN" sz="1000" kern="100" dirty="0">
                        <a:effectLst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/>
                </a:tc>
                <a:extLst>
                  <a:ext uri="{0D108BD9-81ED-4DB2-BD59-A6C34878D82A}">
                    <a16:rowId xmlns:a16="http://schemas.microsoft.com/office/drawing/2014/main" val="649899719"/>
                  </a:ext>
                </a:extLst>
              </a:tr>
            </a:tbl>
          </a:graphicData>
        </a:graphic>
      </p:graphicFrame>
      <p:sp>
        <p:nvSpPr>
          <p:cNvPr id="9" name="文本框 8">
            <a:extLst>
              <a:ext uri="{FF2B5EF4-FFF2-40B4-BE49-F238E27FC236}">
                <a16:creationId xmlns:a16="http://schemas.microsoft.com/office/drawing/2014/main" id="{A06F73E9-5A41-2AA8-F4E1-788D93892F73}"/>
              </a:ext>
            </a:extLst>
          </p:cNvPr>
          <p:cNvSpPr txBox="1"/>
          <p:nvPr/>
        </p:nvSpPr>
        <p:spPr>
          <a:xfrm>
            <a:off x="177282" y="691039"/>
            <a:ext cx="8949071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latinLnBrk="1">
              <a:spcAft>
                <a:spcPts val="0"/>
              </a:spcAft>
            </a:pPr>
            <a:r>
              <a:rPr lang="en-US" altLang="zh-CN" sz="1100" b="0" i="0" dirty="0">
                <a:solidFill>
                  <a:srgbClr val="000000"/>
                </a:solidFill>
                <a:effectLst/>
                <a:highlight>
                  <a:srgbClr val="00FFFF"/>
                </a:highlight>
                <a:latin typeface="Arial" panose="020B0604020202020204" pitchFamily="34" charset="0"/>
                <a:ea typeface="Malgun Gothic" panose="020B0503020000020004" pitchFamily="34" charset="-127"/>
              </a:rPr>
              <a:t>Blue</a:t>
            </a:r>
            <a:r>
              <a:rPr lang="en-US" altLang="zh-CN" sz="11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Malgun Gothic" panose="020B0503020000020004" pitchFamily="34" charset="-127"/>
              </a:rPr>
              <a:t> time slots: </a:t>
            </a:r>
            <a:r>
              <a:rPr lang="en-US" altLang="zh-CN" sz="11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Malgun Gothic" panose="020B0503020000020004" pitchFamily="34" charset="-127"/>
              </a:rPr>
              <a:t>Younsun</a:t>
            </a:r>
            <a:r>
              <a:rPr lang="en-US" altLang="zh-CN" sz="11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Malgun Gothic" panose="020B0503020000020004" pitchFamily="34" charset="-127"/>
              </a:rPr>
              <a:t>       </a:t>
            </a:r>
            <a:r>
              <a:rPr lang="en-US" altLang="zh-CN" sz="1100" b="0" i="0" dirty="0">
                <a:solidFill>
                  <a:srgbClr val="000000"/>
                </a:solidFill>
                <a:effectLst/>
                <a:highlight>
                  <a:srgbClr val="C0C0C0"/>
                </a:highlight>
                <a:latin typeface="Arial" panose="020B0604020202020204" pitchFamily="34" charset="0"/>
                <a:ea typeface="Malgun Gothic" panose="020B0503020000020004" pitchFamily="34" charset="-127"/>
              </a:rPr>
              <a:t>Gray</a:t>
            </a:r>
            <a:r>
              <a:rPr lang="en-US" altLang="zh-CN" sz="11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Malgun Gothic" panose="020B0503020000020004" pitchFamily="34" charset="-127"/>
              </a:rPr>
              <a:t> time slots: </a:t>
            </a:r>
            <a:r>
              <a:rPr lang="en-US" altLang="zh-CN" sz="11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Malgun Gothic" panose="020B0503020000020004" pitchFamily="34" charset="-127"/>
              </a:rPr>
              <a:t>Xiaodong</a:t>
            </a:r>
            <a:r>
              <a:rPr lang="en-US" altLang="zh-CN" sz="11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Malgun Gothic" panose="020B0503020000020004" pitchFamily="34" charset="-127"/>
              </a:rPr>
              <a:t>        </a:t>
            </a:r>
            <a:r>
              <a:rPr lang="en-US" altLang="zh-CN" sz="1100" b="0" i="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Arial" panose="020B0604020202020204" pitchFamily="34" charset="0"/>
                <a:ea typeface="Malgun Gothic" panose="020B0503020000020004" pitchFamily="34" charset="-127"/>
              </a:rPr>
              <a:t>Yellow</a:t>
            </a:r>
            <a:r>
              <a:rPr lang="en-US" altLang="zh-CN" sz="11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Malgun Gothic" panose="020B0503020000020004" pitchFamily="34" charset="-127"/>
              </a:rPr>
              <a:t> time slots: David</a:t>
            </a:r>
          </a:p>
          <a:p>
            <a:pPr algn="just" latinLnBrk="1">
              <a:spcAft>
                <a:spcPts val="0"/>
              </a:spcAft>
            </a:pPr>
            <a:endParaRPr lang="en-US" altLang="zh-CN" sz="1100" b="0" i="0" dirty="0">
              <a:solidFill>
                <a:srgbClr val="000000"/>
              </a:solidFill>
              <a:effectLst/>
              <a:latin typeface="Arial" panose="020B0604020202020204" pitchFamily="34" charset="0"/>
              <a:ea typeface="Malgun Gothic" panose="020B0503020000020004" pitchFamily="34" charset="-127"/>
            </a:endParaRPr>
          </a:p>
          <a:p>
            <a:pPr algn="just" latinLnBrk="1">
              <a:spcAft>
                <a:spcPts val="0"/>
              </a:spcAft>
            </a:pPr>
            <a:r>
              <a:rPr lang="en-US" altLang="zh-CN" sz="1100" b="0" i="0" dirty="0"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Silent period</a:t>
            </a:r>
            <a:r>
              <a:rPr lang="zh-CN" altLang="en-US" sz="1100" dirty="0">
                <a:solidFill>
                  <a:srgbClr val="000000"/>
                </a:solidFill>
                <a:latin typeface="Arial" panose="020B0604020202020204" pitchFamily="34" charset="0"/>
              </a:rPr>
              <a:t>：</a:t>
            </a:r>
            <a:r>
              <a:rPr lang="en-US" altLang="zh-CN" sz="11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starts 12 hours before the offline session start time and ends 12 hours after the offline session start time</a:t>
            </a:r>
            <a:endParaRPr lang="en-US" altLang="zh-CN" sz="1100" b="0" i="0" dirty="0">
              <a:solidFill>
                <a:srgbClr val="000000"/>
              </a:solidFill>
              <a:effectLst/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07599372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3172</TotalTime>
  <Words>221</Words>
  <Application>Microsoft Office PowerPoint</Application>
  <PresentationFormat>全屏显示(4:3)</PresentationFormat>
  <Paragraphs>124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0" baseType="lpstr">
      <vt:lpstr>Malgun Gothic</vt:lpstr>
      <vt:lpstr>微软雅黑</vt:lpstr>
      <vt:lpstr>Arial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cmcc</dc:creator>
  <cp:lastModifiedBy>cmcc</cp:lastModifiedBy>
  <cp:revision>191</cp:revision>
  <dcterms:created xsi:type="dcterms:W3CDTF">2013-11-22T10:39:44Z</dcterms:created>
  <dcterms:modified xsi:type="dcterms:W3CDTF">2023-04-13T03:11:01Z</dcterms:modified>
</cp:coreProperties>
</file>