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82" r:id="rId2"/>
    <p:sldId id="286" r:id="rId3"/>
  </p:sldIdLst>
  <p:sldSz cx="9144000" cy="6858000" type="screen4x3"/>
  <p:notesSz cx="6807200" cy="9939338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1">
          <p15:clr>
            <a:srgbClr val="A4A3A4"/>
          </p15:clr>
        </p15:guide>
        <p15:guide id="2" pos="214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5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274" autoAdjust="0"/>
  </p:normalViewPr>
  <p:slideViewPr>
    <p:cSldViewPr>
      <p:cViewPr varScale="1">
        <p:scale>
          <a:sx n="110" d="100"/>
          <a:sy n="110" d="100"/>
        </p:scale>
        <p:origin x="1644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3846" y="-78"/>
      </p:cViewPr>
      <p:guideLst>
        <p:guide orient="horz" pos="3131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83C879-19C5-415C-80C3-68DD1B28E7CD}" type="datetimeFigureOut">
              <a:rPr lang="zh-CN" altLang="en-US" smtClean="0"/>
              <a:pPr/>
              <a:t>2023-02-27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90B210-C5DA-4FAD-94F1-AF12B25671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16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B544D2-1DAF-4E83-B4AD-A714AD8C10A4}" type="datetimeFigureOut">
              <a:rPr lang="zh-CN" altLang="en-US" smtClean="0"/>
              <a:pPr/>
              <a:t>2023-02-27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0720" y="4721186"/>
            <a:ext cx="5445760" cy="44727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1FC909-066C-4B05-9C35-BAA4741A9E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3082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1FC909-066C-4B05-9C35-BAA4741A9EA4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71577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未标题-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64" y="0"/>
            <a:ext cx="914047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8748464" y="6608385"/>
            <a:ext cx="3955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200" b="1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pPr algn="r"/>
              <a:t>‹#›</a:t>
            </a:fld>
            <a:endParaRPr lang="zh-CN" altLang="en-US" sz="1200" b="1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457200" y="963058"/>
            <a:ext cx="8229600" cy="4680520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2400">
                <a:latin typeface="微软雅黑" pitchFamily="34" charset="-122"/>
                <a:ea typeface="微软雅黑" pitchFamily="34" charset="-122"/>
              </a:defRPr>
            </a:lvl1pPr>
            <a:lvl2pPr>
              <a:lnSpc>
                <a:spcPct val="150000"/>
              </a:lnSpc>
              <a:defRPr sz="2000">
                <a:latin typeface="微软雅黑" pitchFamily="34" charset="-122"/>
                <a:ea typeface="微软雅黑" pitchFamily="34" charset="-122"/>
              </a:defRPr>
            </a:lvl2pPr>
            <a:lvl3pPr>
              <a:lnSpc>
                <a:spcPct val="150000"/>
              </a:lnSpc>
              <a:defRPr sz="1700">
                <a:latin typeface="微软雅黑" pitchFamily="34" charset="-122"/>
                <a:ea typeface="微软雅黑" pitchFamily="34" charset="-122"/>
              </a:defRPr>
            </a:lvl3pPr>
            <a:lvl4pPr>
              <a:defRPr>
                <a:latin typeface="微软雅黑" pitchFamily="34" charset="-122"/>
                <a:ea typeface="微软雅黑" pitchFamily="34" charset="-122"/>
              </a:defRPr>
            </a:lvl4pPr>
            <a:lvl5pPr>
              <a:defRPr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3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>
            <a:extLst>
              <a:ext uri="{FF2B5EF4-FFF2-40B4-BE49-F238E27FC236}">
                <a16:creationId xmlns:a16="http://schemas.microsoft.com/office/drawing/2014/main" id="{1365CCCF-8720-C01E-5438-3D2E37389FF6}"/>
              </a:ext>
            </a:extLst>
          </p:cNvPr>
          <p:cNvSpPr txBox="1">
            <a:spLocks/>
          </p:cNvSpPr>
          <p:nvPr/>
        </p:nvSpPr>
        <p:spPr>
          <a:xfrm>
            <a:off x="107504" y="116632"/>
            <a:ext cx="8136904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RAN#112 Online schedule for AIs of </a:t>
            </a:r>
            <a:r>
              <a:rPr lang="en-US" altLang="zh-CN" sz="2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Brk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 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Feb.26</a:t>
            </a:r>
            <a:r>
              <a:rPr lang="en-US" altLang="zh-CN" sz="20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~ Mar.3</a:t>
            </a:r>
            <a:r>
              <a:rPr lang="en-US" sz="20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rd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41" name="图片 40">
            <a:extLst>
              <a:ext uri="{FF2B5EF4-FFF2-40B4-BE49-F238E27FC236}">
                <a16:creationId xmlns:a16="http://schemas.microsoft.com/office/drawing/2014/main" id="{B0DAB238-A37F-7562-B01E-72FA4C65B9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582" y="953809"/>
            <a:ext cx="8894835" cy="4950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802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텍스트 상자 2">
            <a:extLst>
              <a:ext uri="{FF2B5EF4-FFF2-40B4-BE49-F238E27FC236}">
                <a16:creationId xmlns:a16="http://schemas.microsoft.com/office/drawing/2014/main" id="{24F1D689-707C-ADE6-E963-EA1941BCDD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8185" y="700860"/>
            <a:ext cx="1312634" cy="21310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ctr" anchorCtr="0">
            <a:noAutofit/>
          </a:bodyPr>
          <a:lstStyle/>
          <a:p>
            <a:pPr algn="ctr" latinLnBrk="1">
              <a:lnSpc>
                <a:spcPct val="107000"/>
              </a:lnSpc>
              <a:spcAft>
                <a:spcPts val="800"/>
              </a:spcAft>
            </a:pPr>
            <a:r>
              <a:rPr lang="en-US" sz="1100" b="1" kern="100" dirty="0">
                <a:effectLst/>
                <a:latin typeface="Arial Narrow" panose="020B0606020202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VIP/</a:t>
            </a:r>
            <a:r>
              <a:rPr lang="en-US" sz="1100" b="1" kern="100" dirty="0" err="1">
                <a:effectLst/>
                <a:latin typeface="Arial Narrow" panose="020B0606020202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Lamda</a:t>
            </a:r>
            <a:r>
              <a:rPr lang="en-US" sz="1100" b="1" kern="100" dirty="0">
                <a:effectLst/>
                <a:latin typeface="Arial Narrow" panose="020B0606020202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(100)</a:t>
            </a:r>
            <a:endParaRPr lang="zh-CN" sz="1000" kern="100" dirty="0">
              <a:effectLst/>
              <a:latin typeface="Malgun Gothic" panose="020B0503020000020004" pitchFamily="34" charset="-127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sp>
        <p:nvSpPr>
          <p:cNvPr id="8" name="텍스트 상자 2">
            <a:extLst>
              <a:ext uri="{FF2B5EF4-FFF2-40B4-BE49-F238E27FC236}">
                <a16:creationId xmlns:a16="http://schemas.microsoft.com/office/drawing/2014/main" id="{9F6325F2-F687-AD42-5322-3A49D4BC82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60833" y="692696"/>
            <a:ext cx="1231647" cy="21310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ctr" anchorCtr="0">
            <a:noAutofit/>
          </a:bodyPr>
          <a:lstStyle/>
          <a:p>
            <a:pPr algn="ctr" latinLnBrk="1">
              <a:lnSpc>
                <a:spcPct val="107000"/>
              </a:lnSpc>
              <a:spcAft>
                <a:spcPts val="800"/>
              </a:spcAft>
            </a:pPr>
            <a:r>
              <a:rPr lang="en-US" sz="1100" b="1" kern="100" dirty="0">
                <a:effectLst/>
                <a:latin typeface="Arial Narrow" panose="020B0606020202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Omega (50)</a:t>
            </a:r>
            <a:endParaRPr lang="zh-CN" sz="1000" kern="100" dirty="0">
              <a:effectLst/>
              <a:latin typeface="Malgun Gothic" panose="020B0503020000020004" pitchFamily="34" charset="-127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7FD8D732-876A-A91F-7BC3-0AFFB01F655A}"/>
              </a:ext>
            </a:extLst>
          </p:cNvPr>
          <p:cNvSpPr txBox="1">
            <a:spLocks/>
          </p:cNvSpPr>
          <p:nvPr/>
        </p:nvSpPr>
        <p:spPr>
          <a:xfrm>
            <a:off x="107504" y="116632"/>
            <a:ext cx="8136904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RAN#112 </a:t>
            </a:r>
            <a:r>
              <a:rPr lang="en-US" altLang="zh-CN" sz="2000" b="1" dirty="0">
                <a:highlight>
                  <a:srgbClr val="00FFFF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Offline schedule for AIs of </a:t>
            </a:r>
            <a:r>
              <a:rPr lang="en-US" altLang="zh-CN" sz="2000" b="1" dirty="0" err="1">
                <a:highlight>
                  <a:srgbClr val="00FFFF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Brk</a:t>
            </a:r>
            <a:r>
              <a:rPr lang="en-US" altLang="zh-CN" sz="2000" b="1" dirty="0">
                <a:highlight>
                  <a:srgbClr val="00FFFF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 1 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Feb.26</a:t>
            </a:r>
            <a:r>
              <a:rPr lang="en-US" altLang="zh-CN" sz="20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~ Mar.3</a:t>
            </a:r>
            <a:r>
              <a:rPr lang="en-US" sz="20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rd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8C32BCBC-A875-04CA-FB87-22CD20D64D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09210"/>
              </p:ext>
            </p:extLst>
          </p:nvPr>
        </p:nvGraphicFramePr>
        <p:xfrm>
          <a:off x="179512" y="930991"/>
          <a:ext cx="8856985" cy="573837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52625">
                  <a:extLst>
                    <a:ext uri="{9D8B030D-6E8A-4147-A177-3AD203B41FA5}">
                      <a16:colId xmlns:a16="http://schemas.microsoft.com/office/drawing/2014/main" val="1916205381"/>
                    </a:ext>
                  </a:extLst>
                </a:gridCol>
                <a:gridCol w="829225">
                  <a:extLst>
                    <a:ext uri="{9D8B030D-6E8A-4147-A177-3AD203B41FA5}">
                      <a16:colId xmlns:a16="http://schemas.microsoft.com/office/drawing/2014/main" val="213618586"/>
                    </a:ext>
                  </a:extLst>
                </a:gridCol>
                <a:gridCol w="829803">
                  <a:extLst>
                    <a:ext uri="{9D8B030D-6E8A-4147-A177-3AD203B41FA5}">
                      <a16:colId xmlns:a16="http://schemas.microsoft.com/office/drawing/2014/main" val="1209154667"/>
                    </a:ext>
                  </a:extLst>
                </a:gridCol>
                <a:gridCol w="830377">
                  <a:extLst>
                    <a:ext uri="{9D8B030D-6E8A-4147-A177-3AD203B41FA5}">
                      <a16:colId xmlns:a16="http://schemas.microsoft.com/office/drawing/2014/main" val="385704630"/>
                    </a:ext>
                  </a:extLst>
                </a:gridCol>
                <a:gridCol w="830956">
                  <a:extLst>
                    <a:ext uri="{9D8B030D-6E8A-4147-A177-3AD203B41FA5}">
                      <a16:colId xmlns:a16="http://schemas.microsoft.com/office/drawing/2014/main" val="74957395"/>
                    </a:ext>
                  </a:extLst>
                </a:gridCol>
                <a:gridCol w="830377">
                  <a:extLst>
                    <a:ext uri="{9D8B030D-6E8A-4147-A177-3AD203B41FA5}">
                      <a16:colId xmlns:a16="http://schemas.microsoft.com/office/drawing/2014/main" val="2292475296"/>
                    </a:ext>
                  </a:extLst>
                </a:gridCol>
                <a:gridCol w="830956">
                  <a:extLst>
                    <a:ext uri="{9D8B030D-6E8A-4147-A177-3AD203B41FA5}">
                      <a16:colId xmlns:a16="http://schemas.microsoft.com/office/drawing/2014/main" val="2607604315"/>
                    </a:ext>
                  </a:extLst>
                </a:gridCol>
                <a:gridCol w="830377">
                  <a:extLst>
                    <a:ext uri="{9D8B030D-6E8A-4147-A177-3AD203B41FA5}">
                      <a16:colId xmlns:a16="http://schemas.microsoft.com/office/drawing/2014/main" val="2088956653"/>
                    </a:ext>
                  </a:extLst>
                </a:gridCol>
                <a:gridCol w="830956">
                  <a:extLst>
                    <a:ext uri="{9D8B030D-6E8A-4147-A177-3AD203B41FA5}">
                      <a16:colId xmlns:a16="http://schemas.microsoft.com/office/drawing/2014/main" val="1579517551"/>
                    </a:ext>
                  </a:extLst>
                </a:gridCol>
                <a:gridCol w="830377">
                  <a:extLst>
                    <a:ext uri="{9D8B030D-6E8A-4147-A177-3AD203B41FA5}">
                      <a16:colId xmlns:a16="http://schemas.microsoft.com/office/drawing/2014/main" val="2147856301"/>
                    </a:ext>
                  </a:extLst>
                </a:gridCol>
                <a:gridCol w="830956">
                  <a:extLst>
                    <a:ext uri="{9D8B030D-6E8A-4147-A177-3AD203B41FA5}">
                      <a16:colId xmlns:a16="http://schemas.microsoft.com/office/drawing/2014/main" val="2748779852"/>
                    </a:ext>
                  </a:extLst>
                </a:gridCol>
              </a:tblGrid>
              <a:tr h="240587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Monday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Tuesday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Wednesday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Thursday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Friday (TBC)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5629886"/>
                  </a:ext>
                </a:extLst>
              </a:tr>
              <a:tr h="58420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08:00 ~ 09:30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rowSpan="2" gridSpan="2"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buClrTx/>
                        <a:buNone/>
                      </a:pPr>
                      <a:r>
                        <a:rPr lang="en-US" altLang="zh-CN" sz="800" b="1" dirty="0">
                          <a:highlight>
                            <a:srgbClr val="00FFFF"/>
                          </a:highlight>
                        </a:rPr>
                        <a:t>R18 Coverage </a:t>
                      </a:r>
                    </a:p>
                    <a:p>
                      <a:pPr>
                        <a:spcBef>
                          <a:spcPts val="0"/>
                        </a:spcBef>
                        <a:buClrTx/>
                        <a:buNone/>
                      </a:pPr>
                      <a:r>
                        <a:rPr lang="en-US" altLang="zh-CN" sz="800" b="1" dirty="0">
                          <a:highlight>
                            <a:srgbClr val="00FFFF"/>
                          </a:highlight>
                        </a:rPr>
                        <a:t>. 9.14.1 (45 min)</a:t>
                      </a:r>
                    </a:p>
                    <a:p>
                      <a:pPr>
                        <a:spcBef>
                          <a:spcPts val="0"/>
                        </a:spcBef>
                        <a:buClrTx/>
                        <a:buNone/>
                      </a:pPr>
                      <a:r>
                        <a:rPr lang="en-US" altLang="zh-CN" sz="800" b="1" dirty="0">
                          <a:highlight>
                            <a:srgbClr val="00FFFF"/>
                          </a:highlight>
                        </a:rPr>
                        <a:t>. 9.14.3 (45 min)</a:t>
                      </a: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7370532"/>
                  </a:ext>
                </a:extLst>
              </a:tr>
              <a:tr h="58420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09:30 ~ 10:30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buClrTx/>
                        <a:buNone/>
                      </a:pPr>
                      <a:r>
                        <a:rPr lang="en-US" altLang="zh-CN" sz="800" b="1" dirty="0">
                          <a:highlight>
                            <a:srgbClr val="00FFFF"/>
                          </a:highlight>
                        </a:rPr>
                        <a:t>R18 Coverage </a:t>
                      </a:r>
                    </a:p>
                    <a:p>
                      <a:pPr>
                        <a:spcBef>
                          <a:spcPts val="0"/>
                        </a:spcBef>
                        <a:buClrTx/>
                        <a:buNone/>
                      </a:pPr>
                      <a:r>
                        <a:rPr lang="en-US" altLang="zh-CN" sz="800" b="1" dirty="0">
                          <a:highlight>
                            <a:srgbClr val="00FFFF"/>
                          </a:highlight>
                        </a:rPr>
                        <a:t>. 9.14.2 (60 min)</a:t>
                      </a: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800" b="1" dirty="0">
                          <a:highlight>
                            <a:srgbClr val="00FFFF"/>
                          </a:highlight>
                        </a:rPr>
                        <a:t>R18 Redcap</a:t>
                      </a:r>
                    </a:p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800" b="1" dirty="0">
                          <a:highlight>
                            <a:srgbClr val="00FFFF"/>
                          </a:highlight>
                        </a:rPr>
                        <a:t>. 9.6.1 (60 min)</a:t>
                      </a: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9097508"/>
                  </a:ext>
                </a:extLst>
              </a:tr>
              <a:tr h="206046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 dirty="0">
                          <a:effectLst/>
                        </a:rPr>
                        <a:t>Morning coffee break: 10:30 ~ 11:00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90390723"/>
                  </a:ext>
                </a:extLst>
              </a:tr>
              <a:tr h="58420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11:00 ~ 12:00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800" b="1" dirty="0">
                          <a:highlight>
                            <a:srgbClr val="00FFFF"/>
                          </a:highlight>
                        </a:rPr>
                        <a:t>R18 AI/ML</a:t>
                      </a:r>
                    </a:p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800" b="1" dirty="0">
                          <a:highlight>
                            <a:srgbClr val="00FFFF"/>
                          </a:highlight>
                        </a:rPr>
                        <a:t>. 9.2.3 (60 min)</a:t>
                      </a: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buClrTx/>
                        <a:buNone/>
                      </a:pPr>
                      <a:r>
                        <a:rPr lang="en-US" altLang="zh-CN" sz="800" b="1" dirty="0">
                          <a:highlight>
                            <a:srgbClr val="00FFFF"/>
                          </a:highlight>
                        </a:rPr>
                        <a:t>R18 Coverage </a:t>
                      </a:r>
                    </a:p>
                    <a:p>
                      <a:pPr>
                        <a:spcBef>
                          <a:spcPts val="0"/>
                        </a:spcBef>
                        <a:buClrTx/>
                        <a:buNone/>
                      </a:pPr>
                      <a:r>
                        <a:rPr lang="en-US" altLang="zh-CN" sz="800" b="1" dirty="0">
                          <a:highlight>
                            <a:srgbClr val="00FFFF"/>
                          </a:highlight>
                        </a:rPr>
                        <a:t>. 9.14.1 (30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1" dirty="0">
                          <a:highlight>
                            <a:srgbClr val="00FFFF"/>
                          </a:highlight>
                        </a:rPr>
                        <a:t>. </a:t>
                      </a:r>
                      <a:r>
                        <a:rPr lang="en-US" altLang="zh-CN" sz="800" b="1">
                          <a:highlight>
                            <a:srgbClr val="00FFFF"/>
                          </a:highlight>
                        </a:rPr>
                        <a:t>9.14.2 </a:t>
                      </a:r>
                      <a:r>
                        <a:rPr lang="en-US" altLang="zh-CN" sz="800" b="1" dirty="0">
                          <a:highlight>
                            <a:srgbClr val="00FFFF"/>
                          </a:highlight>
                        </a:rPr>
                        <a:t>(30 min)</a:t>
                      </a: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800" b="1" dirty="0">
                          <a:highlight>
                            <a:srgbClr val="00FFFF"/>
                          </a:highlight>
                        </a:rPr>
                        <a:t>R18 AI/ML</a:t>
                      </a:r>
                    </a:p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800" b="1" dirty="0">
                          <a:highlight>
                            <a:srgbClr val="00FFFF"/>
                          </a:highlight>
                        </a:rPr>
                        <a:t>. 9.2.1 (60 min)</a:t>
                      </a: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3905622"/>
                  </a:ext>
                </a:extLst>
              </a:tr>
              <a:tr h="58420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12:00 ~ 13:00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800" b="1" dirty="0">
                          <a:highlight>
                            <a:srgbClr val="00FFFF"/>
                          </a:highlight>
                        </a:rPr>
                        <a:t>R18 AI/ML</a:t>
                      </a:r>
                    </a:p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800" b="1" dirty="0">
                          <a:highlight>
                            <a:srgbClr val="00FFFF"/>
                          </a:highlight>
                        </a:rPr>
                        <a:t>. 9.2.1 (60 min)</a:t>
                      </a: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ja-JP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800" b="1" dirty="0">
                          <a:highlight>
                            <a:srgbClr val="00FFFF"/>
                          </a:highlight>
                        </a:rPr>
                        <a:t>R18  &lt;5MHz 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800" b="1" dirty="0">
                          <a:highlight>
                            <a:srgbClr val="00FFFF"/>
                          </a:highlight>
                        </a:rPr>
                        <a:t>. 9.16.1 (60 min) </a:t>
                      </a: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4481828"/>
                  </a:ext>
                </a:extLst>
              </a:tr>
              <a:tr h="206046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 dirty="0">
                          <a:effectLst/>
                        </a:rPr>
                        <a:t>Lunch break: 13:00 ~ 14:30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4954044"/>
                  </a:ext>
                </a:extLst>
              </a:tr>
              <a:tr h="58420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14:30 ~ </a:t>
                      </a:r>
                      <a:endParaRPr lang="zh-CN" sz="1000" kern="100">
                        <a:effectLst/>
                      </a:endParaRPr>
                    </a:p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15:30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800" b="1" dirty="0">
                          <a:highlight>
                            <a:srgbClr val="00FFFF"/>
                          </a:highlight>
                        </a:rPr>
                        <a:t>R18 AI/ML</a:t>
                      </a:r>
                    </a:p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800" b="1" dirty="0">
                          <a:highlight>
                            <a:srgbClr val="00FFFF"/>
                          </a:highlight>
                        </a:rPr>
                        <a:t>. 9.2.4 (60min)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ja-JP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buClrTx/>
                        <a:buNone/>
                      </a:pPr>
                      <a:r>
                        <a:rPr lang="en-US" altLang="zh-CN" sz="800" b="1" dirty="0">
                          <a:highlight>
                            <a:srgbClr val="00FFFF"/>
                          </a:highlight>
                        </a:rPr>
                        <a:t>TBD</a:t>
                      </a: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rowSpan="5" gridSpan="2"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rowSpan="5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3253031"/>
                  </a:ext>
                </a:extLst>
              </a:tr>
              <a:tr h="58420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15:30 ~ </a:t>
                      </a:r>
                      <a:endParaRPr lang="zh-CN" sz="1000" kern="100">
                        <a:effectLst/>
                      </a:endParaRPr>
                    </a:p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16:30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800" b="1" dirty="0">
                          <a:highlight>
                            <a:srgbClr val="00FFFF"/>
                          </a:highlight>
                        </a:rPr>
                        <a:t>R18 AI/ML</a:t>
                      </a:r>
                    </a:p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800" b="1" dirty="0">
                          <a:highlight>
                            <a:srgbClr val="00FFFF"/>
                          </a:highlight>
                        </a:rPr>
                        <a:t>. 9.2.2 (60 min)</a:t>
                      </a: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ja-JP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800" b="1" dirty="0">
                          <a:highlight>
                            <a:srgbClr val="00FFFF"/>
                          </a:highlight>
                        </a:rPr>
                        <a:t>R18 Redcap</a:t>
                      </a:r>
                    </a:p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800" b="1" dirty="0">
                          <a:highlight>
                            <a:srgbClr val="00FFFF"/>
                          </a:highlight>
                        </a:rPr>
                        <a:t>. 9.6.1 (60 min)</a:t>
                      </a:r>
                    </a:p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ja-JP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800" b="1" dirty="0">
                          <a:highlight>
                            <a:srgbClr val="00FFFF"/>
                          </a:highlight>
                        </a:rPr>
                        <a:t>R18  &lt;5MHz 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800" b="1" dirty="0">
                          <a:highlight>
                            <a:srgbClr val="00FFFF"/>
                          </a:highlight>
                        </a:rPr>
                        <a:t>. 9.16.1 (60 min) </a:t>
                      </a: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endParaRPr lang="en-US" altLang="zh-CN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3834250"/>
                  </a:ext>
                </a:extLst>
              </a:tr>
              <a:tr h="206046">
                <a:tc gridSpan="9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 dirty="0">
                          <a:effectLst/>
                        </a:rPr>
                        <a:t>                        Afternoon coffee break: 16:30 ~ 17:00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1553419"/>
                  </a:ext>
                </a:extLst>
              </a:tr>
              <a:tr h="58420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17:00 ~ 18:00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800" b="1" dirty="0">
                          <a:highlight>
                            <a:srgbClr val="00FFFF"/>
                          </a:highlight>
                        </a:rPr>
                        <a:t>R18 AI/ML</a:t>
                      </a:r>
                    </a:p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800" b="1" dirty="0">
                          <a:highlight>
                            <a:srgbClr val="00FFFF"/>
                          </a:highlight>
                        </a:rPr>
                        <a:t>. 9.2.1 (60 min)</a:t>
                      </a: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4465129"/>
                  </a:ext>
                </a:extLst>
              </a:tr>
              <a:tr h="58420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18:00 ~ 19:30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800" b="1">
                          <a:highlight>
                            <a:srgbClr val="00FFFF"/>
                          </a:highlight>
                        </a:rPr>
                        <a:t>R18 Mobility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800" b="1">
                          <a:highlight>
                            <a:srgbClr val="00FFFF"/>
                          </a:highlight>
                        </a:rPr>
                        <a:t>. 9.12.1 (45 min)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800" b="1">
                          <a:highlight>
                            <a:srgbClr val="00FFFF"/>
                          </a:highlight>
                        </a:rPr>
                        <a:t>. 9.12.2 (45 min)</a:t>
                      </a:r>
                      <a:endParaRPr lang="en-US" altLang="zh-CN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800" b="1" dirty="0">
                          <a:highlight>
                            <a:srgbClr val="00FFFF"/>
                          </a:highlight>
                        </a:rPr>
                        <a:t>R18 Mobility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800" b="1" dirty="0">
                          <a:highlight>
                            <a:srgbClr val="00FFFF"/>
                          </a:highlight>
                        </a:rPr>
                        <a:t>. 9.12.1 (45 min)</a:t>
                      </a:r>
                    </a:p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800" b="1" dirty="0">
                          <a:highlight>
                            <a:srgbClr val="00FFFF"/>
                          </a:highlight>
                        </a:rPr>
                        <a:t>. 9.12.2 (45 min)</a:t>
                      </a: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5218480"/>
                  </a:ext>
                </a:extLst>
              </a:tr>
              <a:tr h="206046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 dirty="0">
                          <a:effectLst/>
                        </a:rPr>
                        <a:t>All sessions end at 19:30 – no exceptions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166229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759937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2871</TotalTime>
  <Words>279</Words>
  <Application>Microsoft Office PowerPoint</Application>
  <PresentationFormat>全屏显示(4:3)</PresentationFormat>
  <Paragraphs>70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8" baseType="lpstr">
      <vt:lpstr>Malgun Gothic</vt:lpstr>
      <vt:lpstr>微软雅黑</vt:lpstr>
      <vt:lpstr>Arial</vt:lpstr>
      <vt:lpstr>Arial Narrow</vt:lpstr>
      <vt:lpstr>Calibri</vt:lpstr>
      <vt:lpstr>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cmcc</dc:creator>
  <cp:lastModifiedBy>cmcc</cp:lastModifiedBy>
  <cp:revision>175</cp:revision>
  <dcterms:created xsi:type="dcterms:W3CDTF">2013-11-22T10:39:44Z</dcterms:created>
  <dcterms:modified xsi:type="dcterms:W3CDTF">2023-02-26T16:50:51Z</dcterms:modified>
</cp:coreProperties>
</file>