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bookmarkIdSeed="3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981" r:id="rId2"/>
    <p:sldId id="994" r:id="rId3"/>
    <p:sldId id="997" r:id="rId4"/>
    <p:sldId id="1006" r:id="rId5"/>
    <p:sldId id="993" r:id="rId6"/>
    <p:sldId id="1007" r:id="rId7"/>
    <p:sldId id="1009" r:id="rId8"/>
    <p:sldId id="1008" r:id="rId9"/>
    <p:sldId id="1010" r:id="rId10"/>
    <p:sldId id="1005" r:id="rId11"/>
    <p:sldId id="1003" r:id="rId12"/>
    <p:sldId id="998" r:id="rId13"/>
  </p:sldIdLst>
  <p:sldSz cx="12192000" cy="6858000"/>
  <p:notesSz cx="6797675" cy="9926638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y2" initials="C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CC00"/>
    <a:srgbClr val="FF3300"/>
    <a:srgbClr val="72AF2F"/>
    <a:srgbClr val="CC00CC"/>
    <a:srgbClr val="B1D254"/>
    <a:srgbClr val="72732F"/>
    <a:srgbClr val="C6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373" autoAdjust="0"/>
    <p:restoredTop sz="95801" autoAdjust="0"/>
  </p:normalViewPr>
  <p:slideViewPr>
    <p:cSldViewPr snapToGrid="0">
      <p:cViewPr varScale="1">
        <p:scale>
          <a:sx n="111" d="100"/>
          <a:sy n="111" d="100"/>
        </p:scale>
        <p:origin x="258" y="114"/>
      </p:cViewPr>
      <p:guideLst>
        <p:guide orient="horz" pos="2160"/>
        <p:guide pos="38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5980" cy="4972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698" y="0"/>
            <a:ext cx="2945979" cy="4972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29347"/>
            <a:ext cx="2945980" cy="49729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698" y="9429347"/>
            <a:ext cx="2945979" cy="49729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867FF36F-819D-4D2B-A8BB-AF91032F0C08}" type="slidenum">
              <a:rPr lang="en-GB" altLang="en-US"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5980" cy="4972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698" y="0"/>
            <a:ext cx="2945979" cy="4972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488" y="742950"/>
            <a:ext cx="6616700" cy="37226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5717" y="4715475"/>
            <a:ext cx="4986242" cy="44676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29347"/>
            <a:ext cx="2945980" cy="49729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698" y="9429347"/>
            <a:ext cx="2945979" cy="49729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459FDB58-73C4-413E-BB6C-BBE882DFCE1B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3440"/>
            <a:ext cx="4865996" cy="4867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4618" y="2301355"/>
            <a:ext cx="8602766" cy="1826265"/>
          </a:xfrm>
        </p:spPr>
        <p:txBody>
          <a:bodyPr/>
          <a:lstStyle>
            <a:lvl1pPr>
              <a:defRPr sz="4000" b="1">
                <a:latin typeface="+mn-lt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398950"/>
            <a:ext cx="8534400" cy="1412192"/>
          </a:xfrm>
        </p:spPr>
        <p:txBody>
          <a:bodyPr anchor="ctr"/>
          <a:lstStyle>
            <a:lvl1pPr marL="0" indent="0" algn="ctr">
              <a:buNone/>
              <a:defRPr b="1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  <p:pic>
        <p:nvPicPr>
          <p:cNvPr id="7" name="Picture 6" descr="3GPP_TM_RD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3200" y="559033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4380" y="1093862"/>
            <a:ext cx="11314633" cy="5281301"/>
          </a:xfrm>
        </p:spPr>
        <p:txBody>
          <a:bodyPr/>
          <a:lstStyle>
            <a:lvl1pPr marL="358775" indent="-358775">
              <a:defRPr sz="20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628650" indent="-184150">
              <a:defRPr sz="18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 marL="982663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3pPr>
            <a:lvl4pPr marL="1255713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4pPr>
            <a:lvl5pPr marL="1520825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46759" y="172086"/>
            <a:ext cx="11312254" cy="716674"/>
          </a:xfrm>
        </p:spPr>
        <p:txBody>
          <a:bodyPr/>
          <a:lstStyle>
            <a:lvl1pPr algn="l">
              <a:defRPr b="1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직사각형 8"/>
          <p:cNvSpPr/>
          <p:nvPr userDrawn="1"/>
        </p:nvSpPr>
        <p:spPr>
          <a:xfrm>
            <a:off x="0" y="895827"/>
            <a:ext cx="12191999" cy="62116"/>
          </a:xfrm>
          <a:prstGeom prst="rect">
            <a:avLst/>
          </a:prstGeom>
          <a:solidFill>
            <a:srgbClr val="72AF2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1881428"/>
            <a:ext cx="10363200" cy="1362075"/>
          </a:xfrm>
        </p:spPr>
        <p:txBody>
          <a:bodyPr anchor="ctr"/>
          <a:lstStyle>
            <a:lvl1pPr algn="l">
              <a:defRPr sz="4000" b="1" cap="all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3243503"/>
            <a:ext cx="10363200" cy="1500187"/>
          </a:xfrm>
        </p:spPr>
        <p:txBody>
          <a:bodyPr anchor="ctr"/>
          <a:lstStyle>
            <a:lvl1pPr marL="0" indent="0">
              <a:buNone/>
              <a:defRPr sz="20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0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 WG1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RAN/WG1_RL1/TSGR1_111/Inbox/drafts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WG1_mm-cc-sm_ex-CN1/TSGC1_139_Toulouse/Invitation" TargetMode="External"/><Relationship Id="rId2" Type="http://schemas.openxmlformats.org/officeDocument/2006/relationships/hyperlink" Target="https://www.3gpp.org/ftp/Op/OP_F2F/F2f_003_DM/Docs/OPf220026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794618" y="2301356"/>
            <a:ext cx="8602766" cy="1450030"/>
          </a:xfrm>
        </p:spPr>
        <p:txBody>
          <a:bodyPr/>
          <a:lstStyle/>
          <a:p>
            <a:r>
              <a:rPr lang="en-US" sz="36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RAN1#111 </a:t>
            </a:r>
            <a:r>
              <a:rPr lang="en-US" sz="3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Meeting Management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828801" y="4269996"/>
            <a:ext cx="8534400" cy="1412192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dirty="0"/>
              <a:t>RAN1 Chair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46434" y="503081"/>
            <a:ext cx="14911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1" dirty="0" smtClean="0"/>
              <a:t>R1-221XXXX</a:t>
            </a:r>
            <a:endParaRPr lang="en-US" sz="2000" b="1" i="1" dirty="0"/>
          </a:p>
        </p:txBody>
      </p:sp>
      <p:sp>
        <p:nvSpPr>
          <p:cNvPr id="7" name="직사각형 6"/>
          <p:cNvSpPr/>
          <p:nvPr/>
        </p:nvSpPr>
        <p:spPr>
          <a:xfrm>
            <a:off x="7008133" y="399569"/>
            <a:ext cx="484650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GB" sz="2000" b="1" i="1" dirty="0"/>
              <a:t>3GPP TSG RAN WG1 #</a:t>
            </a:r>
            <a:r>
              <a:rPr lang="en-GB" sz="2000" b="1" i="1" dirty="0" smtClean="0"/>
              <a:t>111</a:t>
            </a:r>
            <a:endParaRPr lang="en-GB" sz="2000" b="1" i="1" dirty="0"/>
          </a:p>
          <a:p>
            <a:pPr algn="r"/>
            <a:r>
              <a:rPr lang="en-US" sz="2000" b="1" i="1" dirty="0" smtClean="0"/>
              <a:t>November 14</a:t>
            </a:r>
            <a:r>
              <a:rPr lang="en-US" sz="2000" b="1" i="1" baseline="30000" dirty="0" smtClean="0"/>
              <a:t>th</a:t>
            </a:r>
            <a:r>
              <a:rPr lang="en-US" sz="2000" b="1" i="1" dirty="0" smtClean="0"/>
              <a:t> </a:t>
            </a:r>
            <a:r>
              <a:rPr lang="en-US" sz="2000" b="1" i="1" dirty="0"/>
              <a:t>– November </a:t>
            </a:r>
            <a:r>
              <a:rPr lang="en-US" sz="2000" b="1" i="1" dirty="0" smtClean="0"/>
              <a:t>18</a:t>
            </a:r>
            <a:r>
              <a:rPr lang="en-US" sz="2000" b="1" i="1" baseline="30000" dirty="0" smtClean="0"/>
              <a:t>th</a:t>
            </a:r>
            <a:r>
              <a:rPr lang="en-US" sz="2000" b="1" i="1" dirty="0"/>
              <a:t>, 2022</a:t>
            </a:r>
          </a:p>
        </p:txBody>
      </p:sp>
    </p:spTree>
    <p:extLst>
      <p:ext uri="{BB962C8B-B14F-4D97-AF65-F5344CB8AC3E}">
        <p14:creationId xmlns:p14="http://schemas.microsoft.com/office/powerpoint/2010/main" val="34754717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For </a:t>
            </a:r>
            <a:r>
              <a:rPr lang="en-US" sz="1800" dirty="0" smtClean="0"/>
              <a:t>Rel-17 </a:t>
            </a:r>
            <a:r>
              <a:rPr lang="en-US" sz="1800" dirty="0"/>
              <a:t>and Rel-18, FLs are requested to provide initial summaries by </a:t>
            </a:r>
            <a:r>
              <a:rPr lang="en-US" sz="1800" dirty="0" smtClean="0"/>
              <a:t>3:00 pm </a:t>
            </a:r>
            <a:r>
              <a:rPr lang="en-US" sz="1800" dirty="0"/>
              <a:t>(UTC) on Friday </a:t>
            </a:r>
            <a:r>
              <a:rPr lang="en-US" sz="1800" dirty="0" smtClean="0"/>
              <a:t>November 11</a:t>
            </a:r>
            <a:r>
              <a:rPr lang="en-US" sz="1800" baseline="30000" dirty="0" smtClean="0"/>
              <a:t>th</a:t>
            </a:r>
            <a:r>
              <a:rPr lang="en-US" sz="1800" dirty="0" smtClean="0"/>
              <a:t> </a:t>
            </a:r>
            <a:r>
              <a:rPr lang="en-US" sz="1800" dirty="0"/>
              <a:t>if possible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600" dirty="0" smtClean="0"/>
              <a:t>FLs </a:t>
            </a:r>
            <a:r>
              <a:rPr lang="en-US" sz="1600" dirty="0"/>
              <a:t>are same as in </a:t>
            </a:r>
            <a:r>
              <a:rPr lang="en-US" sz="1600" dirty="0" smtClean="0"/>
              <a:t>RAN1#110bis-e </a:t>
            </a:r>
            <a:r>
              <a:rPr lang="en-US" sz="1600" dirty="0"/>
              <a:t>unless announced </a:t>
            </a:r>
            <a:r>
              <a:rPr lang="en-US" sz="1600" dirty="0" smtClean="0"/>
              <a:t>otherwise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600" dirty="0" smtClean="0">
                <a:solidFill>
                  <a:srgbClr val="FF0000"/>
                </a:solidFill>
              </a:rPr>
              <a:t>For the uploading of these summaries on Nov 11, please use the draft folder on </a:t>
            </a:r>
            <a:r>
              <a:rPr lang="en-US" sz="1600" dirty="0">
                <a:solidFill>
                  <a:srgbClr val="FF0000"/>
                </a:solidFill>
              </a:rPr>
              <a:t>3GPP </a:t>
            </a:r>
            <a:r>
              <a:rPr lang="en-US" sz="1600" dirty="0" smtClean="0">
                <a:solidFill>
                  <a:srgbClr val="FF0000"/>
                </a:solidFill>
              </a:rPr>
              <a:t>portal:</a:t>
            </a:r>
            <a:r>
              <a:rPr lang="en-US" sz="1600" dirty="0">
                <a:solidFill>
                  <a:srgbClr val="FF0000"/>
                </a:solidFill>
              </a:rPr>
              <a:t/>
            </a:r>
            <a:br>
              <a:rPr lang="en-US" sz="1600" dirty="0">
                <a:solidFill>
                  <a:srgbClr val="FF0000"/>
                </a:solidFill>
              </a:rPr>
            </a:br>
            <a:r>
              <a:rPr lang="en-US" sz="1600" dirty="0">
                <a:solidFill>
                  <a:srgbClr val="FF0000"/>
                </a:solidFill>
                <a:hlinkClick r:id="rId2"/>
              </a:rPr>
              <a:t>https://</a:t>
            </a:r>
            <a:r>
              <a:rPr lang="en-US" sz="1600" dirty="0" smtClean="0">
                <a:solidFill>
                  <a:srgbClr val="FF0000"/>
                </a:solidFill>
                <a:hlinkClick r:id="rId2"/>
              </a:rPr>
              <a:t>www.3gpp.org/ftp/TSG_RAN/WG1_RL1/TSGR1_111/Inbox/drafts</a:t>
            </a:r>
            <a:r>
              <a:rPr lang="en-US" sz="1600" dirty="0" smtClean="0">
                <a:solidFill>
                  <a:srgbClr val="FF0000"/>
                </a:solidFill>
              </a:rPr>
              <a:t> </a:t>
            </a:r>
            <a:endParaRPr lang="en-US" sz="1600" dirty="0">
              <a:solidFill>
                <a:srgbClr val="FF0000"/>
              </a:solidFill>
            </a:endParaRP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800" dirty="0" smtClean="0"/>
              <a:t>For Rel-15 and Rel-16 </a:t>
            </a:r>
            <a:r>
              <a:rPr lang="en-US" sz="1800" dirty="0"/>
              <a:t>and earlier releases, moderators for specific maintenance topics will be assigned during the online session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sz="1800" dirty="0"/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Companies may provide their views using the draft folders to supplement online/offline discussions for a more productive meeting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For Rel-17 maintenance topics, it is recommended that companies provide their initial views by 15:00 (local time) on the first day of </a:t>
            </a:r>
            <a:r>
              <a:rPr lang="en-US" sz="1600" dirty="0" smtClean="0"/>
              <a:t>RAN1#111 </a:t>
            </a:r>
            <a:r>
              <a:rPr lang="en-US" sz="1600" dirty="0"/>
              <a:t>to help prioritize essential issues</a:t>
            </a:r>
            <a:endParaRPr lang="en-US" dirty="0"/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sz="18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FL Summaries and Company Inputs to Draft Folder</a:t>
            </a:r>
          </a:p>
        </p:txBody>
      </p:sp>
    </p:spTree>
    <p:extLst>
      <p:ext uri="{BB962C8B-B14F-4D97-AF65-F5344CB8AC3E}">
        <p14:creationId xmlns:p14="http://schemas.microsoft.com/office/powerpoint/2010/main" val="29803416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b="1" dirty="0"/>
              <a:t>ONLY ESSENTIAL CORRECTIONS</a:t>
            </a:r>
          </a:p>
          <a:p>
            <a:pPr lvl="1"/>
            <a:endParaRPr lang="en-US" sz="1600" dirty="0" smtClean="0"/>
          </a:p>
          <a:p>
            <a:r>
              <a:rPr lang="en-US" sz="1800" dirty="0" smtClean="0"/>
              <a:t>Individual CRs to be used for all releases with following reminders</a:t>
            </a:r>
            <a:endParaRPr lang="en-US" sz="1800" dirty="0"/>
          </a:p>
          <a:p>
            <a:pPr lvl="1"/>
            <a:r>
              <a:rPr lang="en-US" sz="1600" dirty="0"/>
              <a:t>Final </a:t>
            </a:r>
            <a:r>
              <a:rPr lang="en-US" sz="1600" dirty="0" smtClean="0"/>
              <a:t>CR </a:t>
            </a:r>
            <a:r>
              <a:rPr lang="en-US" sz="1600" dirty="0"/>
              <a:t>will be sourced by Moderator (company name) and other co-sourcing companies</a:t>
            </a:r>
          </a:p>
          <a:p>
            <a:pPr lvl="1"/>
            <a:r>
              <a:rPr lang="en-US" sz="1600" dirty="0"/>
              <a:t>Final CR is to be uploaded only after companies had a chance to review the draft CR (e.g. contents of cover page)</a:t>
            </a:r>
          </a:p>
          <a:p>
            <a:pPr lvl="1"/>
            <a:endParaRPr lang="en-US" sz="1600" dirty="0"/>
          </a:p>
          <a:p>
            <a:r>
              <a:rPr lang="en-US" sz="1800" dirty="0" smtClean="0"/>
              <a:t>For Rel-17, FLs </a:t>
            </a:r>
            <a:r>
              <a:rPr lang="en-US" sz="1800" dirty="0"/>
              <a:t>will provide the initial </a:t>
            </a:r>
            <a:r>
              <a:rPr lang="en-US" sz="1800" dirty="0" err="1"/>
              <a:t>tdoc</a:t>
            </a:r>
            <a:r>
              <a:rPr lang="en-US" sz="1800" dirty="0"/>
              <a:t> summaries – preferably by </a:t>
            </a:r>
            <a:r>
              <a:rPr lang="en-US" sz="1800" dirty="0" smtClean="0"/>
              <a:t>3:00 pm </a:t>
            </a:r>
            <a:r>
              <a:rPr lang="en-US" sz="1800" dirty="0"/>
              <a:t>(UTC) on </a:t>
            </a:r>
            <a:r>
              <a:rPr lang="en-US" sz="1800" dirty="0" smtClean="0"/>
              <a:t>Friday, Nov 11</a:t>
            </a:r>
            <a:r>
              <a:rPr lang="en-US" sz="1800" baseline="30000" dirty="0" smtClean="0"/>
              <a:t>th</a:t>
            </a:r>
            <a:endParaRPr lang="en-US" sz="1800" dirty="0"/>
          </a:p>
          <a:p>
            <a:pPr lvl="1"/>
            <a:r>
              <a:rPr lang="en-US" sz="1600" dirty="0"/>
              <a:t>FLs are same as in </a:t>
            </a:r>
            <a:r>
              <a:rPr lang="en-US" sz="1600" dirty="0" smtClean="0"/>
              <a:t>RAN1#110bis-e </a:t>
            </a:r>
            <a:r>
              <a:rPr lang="en-US" sz="1600" dirty="0"/>
              <a:t>unless announced otherwise</a:t>
            </a:r>
          </a:p>
          <a:p>
            <a:pPr lvl="1"/>
            <a:r>
              <a:rPr lang="en-US" sz="1600" dirty="0"/>
              <a:t>Companies are recommended to provide their initial views by </a:t>
            </a:r>
            <a:r>
              <a:rPr lang="en-US" sz="1600" dirty="0" smtClean="0"/>
              <a:t>3:00 pm </a:t>
            </a:r>
            <a:r>
              <a:rPr lang="en-US" sz="1600" dirty="0"/>
              <a:t>(local time) on the first day of </a:t>
            </a:r>
            <a:r>
              <a:rPr lang="en-US" sz="1600" dirty="0" smtClean="0"/>
              <a:t>RAN1#111</a:t>
            </a:r>
            <a:endParaRPr lang="en-US" sz="1600" dirty="0"/>
          </a:p>
          <a:p>
            <a:endParaRPr lang="en-US" sz="1800" dirty="0" smtClean="0"/>
          </a:p>
          <a:p>
            <a:r>
              <a:rPr lang="en-US" sz="1800" dirty="0" smtClean="0"/>
              <a:t>For all releases other than Rel-17, </a:t>
            </a:r>
            <a:r>
              <a:rPr lang="en-US" sz="1800" dirty="0">
                <a:sym typeface="Wingdings" panose="05000000000000000000" pitchFamily="2" charset="2"/>
              </a:rPr>
              <a:t>chair will provide further guidance after initial review of </a:t>
            </a:r>
            <a:r>
              <a:rPr lang="en-US" sz="1800" dirty="0" err="1">
                <a:sym typeface="Wingdings" panose="05000000000000000000" pitchFamily="2" charset="2"/>
              </a:rPr>
              <a:t>tdocs</a:t>
            </a:r>
            <a:endParaRPr lang="en-US" sz="1800" dirty="0"/>
          </a:p>
          <a:p>
            <a:endParaRPr lang="en-US" sz="18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Maintenance Handling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06454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800" dirty="0" smtClean="0"/>
              <a:t>All </a:t>
            </a:r>
            <a:r>
              <a:rPr lang="en-US" sz="1800" dirty="0"/>
              <a:t>online/offline session start time and end time will be strictly observed – no exceptions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600" dirty="0" smtClean="0"/>
              <a:t>No </a:t>
            </a:r>
            <a:r>
              <a:rPr lang="en-US" sz="1600" dirty="0"/>
              <a:t>online/offline sessions past </a:t>
            </a:r>
            <a:r>
              <a:rPr lang="en-US" sz="1600" dirty="0" smtClean="0"/>
              <a:t>7:00 pm </a:t>
            </a:r>
            <a:r>
              <a:rPr lang="en-US" sz="1600" dirty="0"/>
              <a:t>– no </a:t>
            </a:r>
            <a:r>
              <a:rPr lang="en-US" sz="1600" dirty="0" smtClean="0"/>
              <a:t>exceptions (MEETT closes at 7:30 pm)</a:t>
            </a:r>
            <a:endParaRPr lang="en-US" sz="1600" dirty="0"/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altLang="zh-CN" sz="1800" dirty="0"/>
              <a:t>U</a:t>
            </a:r>
            <a:r>
              <a:rPr lang="en-US" altLang="zh-CN" sz="1800" dirty="0" smtClean="0"/>
              <a:t>pdates </a:t>
            </a:r>
            <a:r>
              <a:rPr lang="en-US" altLang="zh-CN" sz="1800" dirty="0"/>
              <a:t>to the draft folders will be possible only during the following designated time slots (local time)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zh-CN" sz="1600" dirty="0" smtClean="0"/>
              <a:t>Monday: from 9:00 am </a:t>
            </a:r>
            <a:r>
              <a:rPr lang="en-US" altLang="zh-CN" sz="1600" dirty="0"/>
              <a:t>to </a:t>
            </a:r>
            <a:r>
              <a:rPr lang="en-US" altLang="zh-CN" sz="1600" dirty="0" smtClean="0"/>
              <a:t>7:15 pm</a:t>
            </a:r>
            <a:endParaRPr lang="en-US" altLang="zh-CN" sz="1600" dirty="0"/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zh-CN" sz="1600" dirty="0"/>
              <a:t>Tuesday ~ Thursday: from </a:t>
            </a:r>
            <a:r>
              <a:rPr lang="en-US" altLang="zh-CN" sz="1600" dirty="0" smtClean="0"/>
              <a:t>7:30 am to 7:15 pm</a:t>
            </a:r>
            <a:endParaRPr lang="en-US" altLang="zh-CN" sz="1600" dirty="0"/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zh-CN" sz="1600" dirty="0"/>
              <a:t>Friday: from </a:t>
            </a:r>
            <a:r>
              <a:rPr lang="en-US" altLang="zh-CN" sz="1600" dirty="0" smtClean="0"/>
              <a:t>7:30 am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zh-CN" sz="1600" dirty="0" smtClean="0"/>
              <a:t>The draft folders will be changed to </a:t>
            </a:r>
            <a:r>
              <a:rPr lang="en-US" altLang="zh-CN" sz="1600" i="1" dirty="0" smtClean="0">
                <a:solidFill>
                  <a:srgbClr val="FF0000"/>
                </a:solidFill>
              </a:rPr>
              <a:t>read-only</a:t>
            </a:r>
            <a:r>
              <a:rPr lang="en-US" altLang="zh-CN" sz="1600" dirty="0" smtClean="0"/>
              <a:t> when outside the above designated time slots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endParaRPr lang="en-US" sz="1600" dirty="0"/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As usual, the detailed topics (sub-agenda level) for online/offline sessions will be shared in advance (at least 12 hours before) via the schedule document in the inbox and/or email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sz="1800" dirty="0"/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All documents to be presented in online/offline sessions should be uploaded </a:t>
            </a:r>
            <a:r>
              <a:rPr lang="en-US" sz="1800" u="sng" dirty="0">
                <a:solidFill>
                  <a:srgbClr val="FF0000"/>
                </a:solidFill>
              </a:rPr>
              <a:t>at least 30 minutes</a:t>
            </a:r>
            <a:r>
              <a:rPr lang="en-US" sz="1800" dirty="0">
                <a:solidFill>
                  <a:srgbClr val="FF0000"/>
                </a:solidFill>
              </a:rPr>
              <a:t> </a:t>
            </a:r>
            <a:r>
              <a:rPr lang="en-US" sz="1800" dirty="0"/>
              <a:t>in advance</a:t>
            </a: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Time Management During </a:t>
            </a:r>
            <a:r>
              <a:rPr lang="en-US" dirty="0" smtClean="0"/>
              <a:t>RAN1#111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24302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800" dirty="0" smtClean="0"/>
              <a:t>RAN1#111 </a:t>
            </a:r>
            <a:r>
              <a:rPr lang="en-US" sz="1800" dirty="0"/>
              <a:t>will be held from </a:t>
            </a:r>
            <a:r>
              <a:rPr lang="en-US" sz="1800" dirty="0" smtClean="0"/>
              <a:t>November 14</a:t>
            </a:r>
            <a:r>
              <a:rPr lang="en-US" sz="1800" baseline="30000" dirty="0" smtClean="0"/>
              <a:t>th</a:t>
            </a:r>
            <a:r>
              <a:rPr lang="en-US" sz="1800" dirty="0" smtClean="0"/>
              <a:t> </a:t>
            </a:r>
            <a:r>
              <a:rPr lang="en-US" sz="1800" dirty="0"/>
              <a:t>to November </a:t>
            </a:r>
            <a:r>
              <a:rPr lang="en-US" sz="1800" dirty="0" smtClean="0"/>
              <a:t>18</a:t>
            </a:r>
            <a:r>
              <a:rPr lang="en-US" sz="1800" baseline="30000" dirty="0" smtClean="0"/>
              <a:t>th</a:t>
            </a:r>
            <a:r>
              <a:rPr lang="en-US" sz="1800" dirty="0" smtClean="0"/>
              <a:t> </a:t>
            </a:r>
            <a:r>
              <a:rPr lang="en-US" sz="1800" dirty="0"/>
              <a:t>in Toulouse, France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600" dirty="0" smtClean="0"/>
              <a:t>Meeting on Monday starts at 9:00 am </a:t>
            </a:r>
            <a:r>
              <a:rPr lang="en-US" sz="1600" dirty="0"/>
              <a:t>(local time) </a:t>
            </a:r>
            <a:r>
              <a:rPr lang="en-US" sz="1600" dirty="0" smtClean="0"/>
              <a:t>– All delegates are encouraged to arrive </a:t>
            </a:r>
            <a:r>
              <a:rPr lang="en-US" sz="1600" u="sng" dirty="0" smtClean="0">
                <a:solidFill>
                  <a:srgbClr val="FF0000"/>
                </a:solidFill>
              </a:rPr>
              <a:t>at least</a:t>
            </a:r>
            <a:r>
              <a:rPr lang="en-US" sz="1600" dirty="0" smtClean="0"/>
              <a:t> by 8:30 am</a:t>
            </a:r>
            <a:br>
              <a:rPr lang="en-US" sz="1600" dirty="0" smtClean="0"/>
            </a:br>
            <a:r>
              <a:rPr lang="en-US" sz="1600" dirty="0" smtClean="0"/>
              <a:t>(to set up their personal audio </a:t>
            </a:r>
            <a:r>
              <a:rPr lang="en-US" sz="1600" dirty="0" smtClean="0"/>
              <a:t>devices – slide 5 </a:t>
            </a:r>
            <a:r>
              <a:rPr lang="en-US" sz="1600" dirty="0" smtClean="0"/>
              <a:t>for </a:t>
            </a:r>
            <a:r>
              <a:rPr lang="en-US" sz="1600" dirty="0" smtClean="0"/>
              <a:t>details, badge printouts, </a:t>
            </a:r>
            <a:r>
              <a:rPr lang="en-US" sz="1600" dirty="0" err="1" smtClean="0"/>
              <a:t>etc</a:t>
            </a:r>
            <a:r>
              <a:rPr lang="en-US" sz="1600" dirty="0" smtClean="0"/>
              <a:t>)</a:t>
            </a:r>
            <a:endParaRPr lang="en-US" sz="1600" dirty="0"/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sz="1800" dirty="0"/>
          </a:p>
          <a:p>
            <a:pPr lvl="0">
              <a:spcBef>
                <a:spcPts val="300"/>
              </a:spcBef>
              <a:spcAft>
                <a:spcPts val="300"/>
              </a:spcAft>
            </a:pPr>
            <a:r>
              <a:rPr lang="en-US" sz="1800" dirty="0" smtClean="0"/>
              <a:t>RAN1#111 </a:t>
            </a:r>
            <a:r>
              <a:rPr lang="en-US" sz="1800" dirty="0"/>
              <a:t>will be a F2F meeting with two-way remote participation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Note: per </a:t>
            </a:r>
            <a:r>
              <a:rPr lang="en-US" sz="1600" u="sng" dirty="0">
                <a:hlinkClick r:id="rId2"/>
              </a:rPr>
              <a:t>OPf220026</a:t>
            </a:r>
            <a:r>
              <a:rPr lang="en-US" sz="1600" dirty="0"/>
              <a:t>, the commitment of two-way remote participation is strictly temporary and exceptional 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sz="1800" dirty="0"/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800" dirty="0" smtClean="0"/>
              <a:t>RAN1#111 </a:t>
            </a:r>
            <a:r>
              <a:rPr lang="en-US" sz="1800" dirty="0"/>
              <a:t>will handle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Critical issues for LS 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Maintenance for Rel-17 &amp; earlier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Rel-18 work/study items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sz="1800" dirty="0" smtClean="0"/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Please also check “The guide for a smooth 3GPP WGs November 2022 in Toulouse” from MCC</a:t>
            </a:r>
            <a:endParaRPr lang="en-GB" sz="1800" dirty="0">
              <a:hlinkClick r:id="rId3" tooltip="https://www.3gpp.org/ftp/tsg_ct/WG1_mm-cc-sm_ex-CN1/TSGC1_139_Toulouse/Invitation"/>
            </a:endParaRP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GB" sz="1600" dirty="0" smtClean="0">
                <a:hlinkClick r:id="rId3" tooltip="https://www.3gpp.org/ftp/tsg_ct/WG1_mm-cc-sm_ex-CN1/TSGC1_139_Toulouse/Invitation"/>
              </a:rPr>
              <a:t>https</a:t>
            </a:r>
            <a:r>
              <a:rPr lang="en-GB" sz="1600" dirty="0">
                <a:hlinkClick r:id="rId3" tooltip="https://www.3gpp.org/ftp/tsg_ct/WG1_mm-cc-sm_ex-CN1/TSGC1_139_Toulouse/Invitation"/>
              </a:rPr>
              <a:t>://</a:t>
            </a:r>
            <a:r>
              <a:rPr lang="en-GB" sz="1600" dirty="0" smtClean="0">
                <a:hlinkClick r:id="rId3" tooltip="https://www.3gpp.org/ftp/tsg_ct/WG1_mm-cc-sm_ex-CN1/TSGC1_139_Toulouse/Invitation"/>
              </a:rPr>
              <a:t>www.3gpp.org/ftp/tsg_ct/WG1_mm-cc-sm_ex-CN1/TSGC1_139_Toulouse/Invitation</a:t>
            </a:r>
            <a:endParaRPr lang="en-GB" sz="1600" dirty="0" smtClean="0"/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GB" sz="1600" dirty="0" smtClean="0"/>
              <a:t>Includes lots of helpful details on meeting venue, transportation, meeting access control, </a:t>
            </a:r>
            <a:r>
              <a:rPr lang="en-GB" sz="1600" dirty="0" err="1" smtClean="0"/>
              <a:t>etc</a:t>
            </a:r>
            <a:endParaRPr lang="en-US" sz="1600" dirty="0" smtClean="0"/>
          </a:p>
          <a:p>
            <a:pPr lvl="2">
              <a:spcBef>
                <a:spcPts val="300"/>
              </a:spcBef>
              <a:spcAft>
                <a:spcPts val="300"/>
              </a:spcAft>
            </a:pPr>
            <a:endParaRPr lang="en-US" sz="1400" dirty="0"/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sz="18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ja-JP" dirty="0"/>
              <a:t>General Aspects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06312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1800" dirty="0">
                <a:ea typeface="ＭＳ Ｐゴシック" panose="020B0600070205080204" pitchFamily="34" charset="-128"/>
              </a:rPr>
              <a:t>Meeting </a:t>
            </a:r>
            <a:r>
              <a:rPr lang="en-GB" sz="1800" dirty="0" smtClean="0">
                <a:ea typeface="ＭＳ Ｐゴシック" panose="020B0600070205080204" pitchFamily="34" charset="-128"/>
              </a:rPr>
              <a:t>registration by November 7</a:t>
            </a:r>
            <a:r>
              <a:rPr lang="en-GB" sz="1800" baseline="30000" dirty="0" smtClean="0">
                <a:ea typeface="ＭＳ Ｐゴシック" panose="020B0600070205080204" pitchFamily="34" charset="-128"/>
              </a:rPr>
              <a:t>th</a:t>
            </a:r>
            <a:r>
              <a:rPr lang="en-GB" sz="1800" dirty="0" smtClean="0">
                <a:ea typeface="ＭＳ Ｐゴシック" panose="020B0600070205080204" pitchFamily="34" charset="-128"/>
              </a:rPr>
              <a:t> (Monday), </a:t>
            </a:r>
            <a:r>
              <a:rPr lang="en-GB" sz="1800" dirty="0">
                <a:ea typeface="ＭＳ Ｐゴシック" panose="020B0600070205080204" pitchFamily="34" charset="-128"/>
              </a:rPr>
              <a:t>8:00 am UTC</a:t>
            </a:r>
            <a:endParaRPr lang="en-US" sz="1800" dirty="0">
              <a:ea typeface="ＭＳ Ｐゴシック" panose="020B0600070205080204" pitchFamily="34" charset="-128"/>
            </a:endParaRPr>
          </a:p>
          <a:p>
            <a:r>
              <a:rPr lang="en-US" altLang="en-US" sz="1800" dirty="0" err="1" smtClean="0">
                <a:ea typeface="ＭＳ Ｐゴシック" panose="020B0600070205080204" pitchFamily="34" charset="-128"/>
              </a:rPr>
              <a:t>Tdoc</a:t>
            </a:r>
            <a:r>
              <a:rPr lang="en-US" altLang="en-US" sz="1800" dirty="0" smtClean="0">
                <a:ea typeface="ＭＳ Ｐゴシック" panose="020B0600070205080204" pitchFamily="34" charset="-128"/>
              </a:rPr>
              <a:t> </a:t>
            </a:r>
            <a:r>
              <a:rPr lang="en-US" altLang="en-US" sz="1800" dirty="0">
                <a:ea typeface="ＭＳ Ｐゴシック" panose="020B0600070205080204" pitchFamily="34" charset="-128"/>
              </a:rPr>
              <a:t>number request by </a:t>
            </a:r>
            <a:r>
              <a:rPr lang="en-US" altLang="ko-KR" sz="1800" dirty="0" smtClean="0">
                <a:ea typeface="ＭＳ Ｐゴシック" panose="020B0600070205080204" pitchFamily="34" charset="-128"/>
              </a:rPr>
              <a:t>November 4</a:t>
            </a:r>
            <a:r>
              <a:rPr lang="en-US" altLang="ko-KR" sz="1800" baseline="30000" dirty="0" smtClean="0">
                <a:ea typeface="ＭＳ Ｐゴシック" panose="020B0600070205080204" pitchFamily="34" charset="-128"/>
              </a:rPr>
              <a:t>th</a:t>
            </a:r>
            <a:r>
              <a:rPr lang="en-US" altLang="ko-KR" sz="1800" dirty="0" smtClean="0">
                <a:ea typeface="ＭＳ Ｐゴシック" panose="020B0600070205080204" pitchFamily="34" charset="-128"/>
              </a:rPr>
              <a:t> </a:t>
            </a:r>
            <a:r>
              <a:rPr lang="en-US" altLang="ko-KR" sz="1800" dirty="0">
                <a:ea typeface="ＭＳ Ｐゴシック" panose="020B0600070205080204" pitchFamily="34" charset="-128"/>
              </a:rPr>
              <a:t>(Friday)</a:t>
            </a:r>
            <a:r>
              <a:rPr lang="en-US" altLang="en-US" sz="1800" dirty="0">
                <a:ea typeface="ＭＳ Ｐゴシック" panose="020B0600070205080204" pitchFamily="34" charset="-128"/>
              </a:rPr>
              <a:t>, </a:t>
            </a:r>
            <a:r>
              <a:rPr lang="en-US" altLang="en-US" sz="1800" dirty="0" smtClean="0">
                <a:ea typeface="ＭＳ Ｐゴシック" panose="020B0600070205080204" pitchFamily="34" charset="-128"/>
              </a:rPr>
              <a:t>3:00 pm </a:t>
            </a:r>
            <a:r>
              <a:rPr lang="en-US" altLang="en-US" sz="1800" dirty="0">
                <a:ea typeface="ＭＳ Ｐゴシック" panose="020B0600070205080204" pitchFamily="34" charset="-128"/>
              </a:rPr>
              <a:t>UTC</a:t>
            </a:r>
          </a:p>
          <a:p>
            <a:r>
              <a:rPr lang="en-US" altLang="en-US" sz="1800" dirty="0" err="1">
                <a:ea typeface="ＭＳ Ｐゴシック" panose="020B0600070205080204" pitchFamily="34" charset="-128"/>
              </a:rPr>
              <a:t>Tdoc</a:t>
            </a:r>
            <a:r>
              <a:rPr lang="en-US" altLang="en-US" sz="1800" dirty="0">
                <a:ea typeface="ＭＳ Ｐゴシック" panose="020B0600070205080204" pitchFamily="34" charset="-128"/>
              </a:rPr>
              <a:t> submission by </a:t>
            </a:r>
            <a:r>
              <a:rPr lang="en-US" altLang="ko-KR" sz="1800" dirty="0">
                <a:ea typeface="ＭＳ Ｐゴシック" panose="020B0600070205080204" pitchFamily="34" charset="-128"/>
              </a:rPr>
              <a:t>November </a:t>
            </a:r>
            <a:r>
              <a:rPr lang="en-US" altLang="ko-KR" sz="1800" dirty="0" smtClean="0">
                <a:ea typeface="ＭＳ Ｐゴシック" panose="020B0600070205080204" pitchFamily="34" charset="-128"/>
              </a:rPr>
              <a:t>7</a:t>
            </a:r>
            <a:r>
              <a:rPr lang="en-US" altLang="ko-KR" sz="1800" baseline="30000" dirty="0" smtClean="0">
                <a:ea typeface="ＭＳ Ｐゴシック" panose="020B0600070205080204" pitchFamily="34" charset="-128"/>
              </a:rPr>
              <a:t>th</a:t>
            </a:r>
            <a:r>
              <a:rPr lang="en-US" altLang="ko-KR" sz="1800" dirty="0" smtClean="0">
                <a:ea typeface="ＭＳ Ｐゴシック" panose="020B0600070205080204" pitchFamily="34" charset="-128"/>
              </a:rPr>
              <a:t> (Monday)</a:t>
            </a:r>
            <a:r>
              <a:rPr lang="en-US" altLang="en-US" sz="1800" dirty="0" smtClean="0">
                <a:ea typeface="ＭＳ Ｐゴシック" panose="020B0600070205080204" pitchFamily="34" charset="-128"/>
              </a:rPr>
              <a:t>, 3:00 pm UTC</a:t>
            </a:r>
          </a:p>
          <a:p>
            <a:pPr lvl="1"/>
            <a:endParaRPr lang="en-US" altLang="en-US" sz="1400" dirty="0">
              <a:ea typeface="ＭＳ Ｐゴシック" panose="020B0600070205080204" pitchFamily="34" charset="-128"/>
            </a:endParaRPr>
          </a:p>
          <a:p>
            <a:r>
              <a:rPr lang="en-US" sz="1800" dirty="0"/>
              <a:t>Link to draft agenda: TBD</a:t>
            </a:r>
            <a:endParaRPr 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ja-JP" dirty="0"/>
              <a:t>Contribution Submission Deadlines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18732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All remote participants have to be registered – no exceptions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sz="1800" dirty="0"/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Remote participation will be possible for all online sessions (up to 3 parallel sessions) and organized offline sessions (up to 2 parallel sessions) throughout the meeting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Remote participants cannot check in to </a:t>
            </a:r>
            <a:r>
              <a:rPr lang="en-US" sz="1600" dirty="0" smtClean="0"/>
              <a:t>RAN1#111 </a:t>
            </a:r>
            <a:r>
              <a:rPr lang="en-US" sz="1600" dirty="0"/>
              <a:t>and therefore cannot be official participants of </a:t>
            </a:r>
            <a:r>
              <a:rPr lang="en-US" sz="1600" dirty="0" smtClean="0"/>
              <a:t>RAN1#111</a:t>
            </a:r>
            <a:endParaRPr lang="en-US" sz="1600" dirty="0"/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Remote participants cannot formally object to decisions taken in the meeting</a:t>
            </a:r>
          </a:p>
          <a:p>
            <a:pPr lvl="2">
              <a:spcBef>
                <a:spcPts val="300"/>
              </a:spcBef>
              <a:spcAft>
                <a:spcPts val="300"/>
              </a:spcAft>
            </a:pPr>
            <a:r>
              <a:rPr lang="en-US" dirty="0"/>
              <a:t>Note that this restriction does not prevent remote participants from participating in a show of </a:t>
            </a:r>
            <a:r>
              <a:rPr lang="en-US" dirty="0" smtClean="0"/>
              <a:t>hands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sz="1800" dirty="0" smtClean="0"/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In case the online/offline session chair (VCs or FLs) cannot be physically present in </a:t>
            </a:r>
            <a:r>
              <a:rPr lang="en-US" sz="1800" dirty="0" smtClean="0"/>
              <a:t>RAN1#111, </a:t>
            </a:r>
            <a:r>
              <a:rPr lang="en-US" sz="1800" dirty="0"/>
              <a:t>he or she will chair the online or offline session </a:t>
            </a:r>
            <a:r>
              <a:rPr lang="en-US" sz="1800" dirty="0" smtClean="0"/>
              <a:t>remotely</a:t>
            </a: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Remote </a:t>
            </a:r>
            <a:r>
              <a:rPr lang="en-US" dirty="0" smtClean="0"/>
              <a:t>Participation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23135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300"/>
              </a:spcBef>
            </a:pPr>
            <a:r>
              <a:rPr lang="en-US" sz="1800" dirty="0" smtClean="0"/>
              <a:t>Audio support for </a:t>
            </a:r>
            <a:r>
              <a:rPr lang="en-US" sz="1800" b="1" dirty="0" smtClean="0">
                <a:solidFill>
                  <a:srgbClr val="FF0000"/>
                </a:solidFill>
              </a:rPr>
              <a:t>F2F participants</a:t>
            </a:r>
          </a:p>
          <a:p>
            <a:pPr lvl="1">
              <a:spcBef>
                <a:spcPts val="300"/>
              </a:spcBef>
            </a:pPr>
            <a:r>
              <a:rPr lang="en-US" sz="1600" dirty="0" smtClean="0"/>
              <a:t>Personal audio devices will be provided for listening – NO loud </a:t>
            </a:r>
            <a:r>
              <a:rPr lang="en-US" sz="1600" dirty="0"/>
              <a:t>speakers in </a:t>
            </a:r>
            <a:r>
              <a:rPr lang="en-US" sz="1600" dirty="0" smtClean="0"/>
              <a:t>meeting rooms</a:t>
            </a:r>
          </a:p>
          <a:p>
            <a:pPr lvl="1">
              <a:spcBef>
                <a:spcPts val="300"/>
              </a:spcBef>
            </a:pPr>
            <a:r>
              <a:rPr lang="en-US" sz="1600" dirty="0" smtClean="0"/>
              <a:t>Each meeting room will be assigned an audio channel (TBD: details on channel assignment)</a:t>
            </a:r>
          </a:p>
          <a:p>
            <a:pPr lvl="1">
              <a:spcBef>
                <a:spcPts val="300"/>
              </a:spcBef>
            </a:pPr>
            <a:r>
              <a:rPr lang="en-US" sz="1600" dirty="0" smtClean="0"/>
              <a:t>If your audio device does not work, please check with Patrick – there will be spares</a:t>
            </a:r>
          </a:p>
          <a:p>
            <a:pPr>
              <a:spcBef>
                <a:spcPts val="300"/>
              </a:spcBef>
            </a:pPr>
            <a:endParaRPr lang="en-US" sz="2400" dirty="0" smtClean="0"/>
          </a:p>
          <a:p>
            <a:pPr>
              <a:spcBef>
                <a:spcPts val="300"/>
              </a:spcBef>
            </a:pPr>
            <a:r>
              <a:rPr lang="en-US" sz="1800" dirty="0"/>
              <a:t>Audio support </a:t>
            </a:r>
            <a:r>
              <a:rPr lang="en-US" sz="1800" dirty="0" smtClean="0"/>
              <a:t>and screening sharing for </a:t>
            </a:r>
            <a:r>
              <a:rPr lang="en-US" sz="1800" b="1" dirty="0" smtClean="0">
                <a:solidFill>
                  <a:srgbClr val="FF0000"/>
                </a:solidFill>
              </a:rPr>
              <a:t>remote participants</a:t>
            </a:r>
            <a:endParaRPr lang="en-US" sz="1800" b="1" dirty="0">
              <a:solidFill>
                <a:srgbClr val="FF0000"/>
              </a:solidFill>
            </a:endParaRPr>
          </a:p>
          <a:p>
            <a:pPr lvl="1">
              <a:spcBef>
                <a:spcPts val="300"/>
              </a:spcBef>
            </a:pPr>
            <a:r>
              <a:rPr lang="en-US" sz="1600" dirty="0" smtClean="0"/>
              <a:t>For online sessions, GTW will be used</a:t>
            </a:r>
          </a:p>
          <a:p>
            <a:pPr lvl="1">
              <a:spcBef>
                <a:spcPts val="300"/>
              </a:spcBef>
            </a:pPr>
            <a:r>
              <a:rPr lang="en-US" sz="1600" dirty="0" smtClean="0"/>
              <a:t>For offline sessions, MS teams will be used</a:t>
            </a:r>
            <a:endParaRPr lang="en-US" sz="1600" dirty="0"/>
          </a:p>
          <a:p>
            <a:pPr lvl="1">
              <a:spcBef>
                <a:spcPts val="300"/>
              </a:spcBef>
            </a:pPr>
            <a:r>
              <a:rPr lang="en-US" sz="1600" dirty="0" smtClean="0"/>
              <a:t>Documents </a:t>
            </a:r>
            <a:r>
              <a:rPr lang="en-US" sz="1600" dirty="0"/>
              <a:t>being projected in the meeting room will be shared </a:t>
            </a:r>
            <a:r>
              <a:rPr lang="en-US" sz="1600" dirty="0" smtClean="0"/>
              <a:t>(GTW or MS teams)</a:t>
            </a:r>
            <a:endParaRPr lang="en-US" sz="1600" dirty="0"/>
          </a:p>
          <a:p>
            <a:pPr lvl="1">
              <a:spcBef>
                <a:spcPts val="300"/>
              </a:spcBef>
            </a:pPr>
            <a:r>
              <a:rPr lang="en-US" sz="1600" dirty="0" smtClean="0"/>
              <a:t>Note</a:t>
            </a:r>
            <a:r>
              <a:rPr lang="en-US" sz="1600" dirty="0"/>
              <a:t>: </a:t>
            </a:r>
            <a:r>
              <a:rPr lang="en-US" sz="1600" dirty="0" smtClean="0"/>
              <a:t>F2F </a:t>
            </a:r>
            <a:r>
              <a:rPr lang="en-US" sz="1600" dirty="0"/>
              <a:t>participants in the meeting room </a:t>
            </a:r>
            <a:r>
              <a:rPr lang="en-US" sz="1600" b="1" dirty="0">
                <a:solidFill>
                  <a:srgbClr val="FF0000"/>
                </a:solidFill>
              </a:rPr>
              <a:t>MUST</a:t>
            </a:r>
            <a:r>
              <a:rPr lang="en-US" sz="1600" b="1" dirty="0"/>
              <a:t> </a:t>
            </a:r>
            <a:r>
              <a:rPr lang="en-US" sz="1600" b="1" dirty="0">
                <a:solidFill>
                  <a:srgbClr val="FF0000"/>
                </a:solidFill>
              </a:rPr>
              <a:t>NOT</a:t>
            </a:r>
            <a:r>
              <a:rPr lang="en-US" sz="1600" dirty="0"/>
              <a:t> use GTW </a:t>
            </a:r>
            <a:r>
              <a:rPr lang="en-US" sz="1600" dirty="0" smtClean="0"/>
              <a:t>or MS teams </a:t>
            </a:r>
            <a:br>
              <a:rPr lang="en-US" sz="1600" dirty="0" smtClean="0"/>
            </a:br>
            <a:r>
              <a:rPr lang="en-US" sz="1600" dirty="0" smtClean="0"/>
              <a:t>(to avoid </a:t>
            </a:r>
            <a:r>
              <a:rPr lang="en-US" sz="1600" dirty="0"/>
              <a:t>unnecessary WLAN bandwidth </a:t>
            </a:r>
            <a:r>
              <a:rPr lang="en-US" sz="1600" dirty="0" smtClean="0"/>
              <a:t>consumptions)</a:t>
            </a:r>
            <a:endParaRPr lang="en-US" sz="1600" dirty="0"/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sz="2400" dirty="0" smtClean="0"/>
          </a:p>
          <a:p>
            <a:pPr>
              <a:spcBef>
                <a:spcPts val="300"/>
              </a:spcBef>
            </a:pPr>
            <a:r>
              <a:rPr lang="en-US" sz="1800" dirty="0"/>
              <a:t>Maintaining good audio quality will be </a:t>
            </a:r>
            <a:r>
              <a:rPr lang="en-US" sz="1800" dirty="0" smtClean="0"/>
              <a:t>critical for </a:t>
            </a:r>
            <a:r>
              <a:rPr lang="en-US" sz="1800" b="1" dirty="0" smtClean="0">
                <a:solidFill>
                  <a:srgbClr val="FF0000"/>
                </a:solidFill>
              </a:rPr>
              <a:t>remote participants</a:t>
            </a:r>
            <a:endParaRPr lang="en-US" sz="1800" b="1" dirty="0">
              <a:solidFill>
                <a:srgbClr val="FF0000"/>
              </a:solidFill>
            </a:endParaRPr>
          </a:p>
          <a:p>
            <a:pPr lvl="1">
              <a:spcBef>
                <a:spcPts val="300"/>
              </a:spcBef>
            </a:pPr>
            <a:r>
              <a:rPr lang="en-US" sz="1600" dirty="0" smtClean="0"/>
              <a:t>Please </a:t>
            </a:r>
            <a:r>
              <a:rPr lang="en-US" sz="1600" b="1" dirty="0">
                <a:solidFill>
                  <a:srgbClr val="FF0000"/>
                </a:solidFill>
              </a:rPr>
              <a:t>use a headset </a:t>
            </a:r>
            <a:r>
              <a:rPr lang="en-US" sz="1600" dirty="0"/>
              <a:t>to ensure good audio quality and </a:t>
            </a:r>
            <a:r>
              <a:rPr lang="en-US" sz="1600" b="1" dirty="0">
                <a:solidFill>
                  <a:srgbClr val="FF0000"/>
                </a:solidFill>
              </a:rPr>
              <a:t>mute yourself </a:t>
            </a:r>
            <a:r>
              <a:rPr lang="en-US" sz="1600" dirty="0"/>
              <a:t>when not commenting</a:t>
            </a:r>
          </a:p>
          <a:p>
            <a:pPr lvl="1">
              <a:spcBef>
                <a:spcPts val="300"/>
              </a:spcBef>
            </a:pPr>
            <a:r>
              <a:rPr lang="en-US" sz="1600" dirty="0" smtClean="0"/>
              <a:t>Please </a:t>
            </a:r>
            <a:r>
              <a:rPr lang="en-US" sz="1600" dirty="0"/>
              <a:t>join GTW </a:t>
            </a:r>
            <a:r>
              <a:rPr lang="en-US" sz="1600" dirty="0" smtClean="0"/>
              <a:t>or MS teams using </a:t>
            </a:r>
            <a:r>
              <a:rPr lang="en-US" sz="1600" dirty="0"/>
              <a:t>the computer audio option and not the telephone option</a:t>
            </a:r>
          </a:p>
          <a:p>
            <a:pPr lvl="2">
              <a:spcBef>
                <a:spcPts val="300"/>
              </a:spcBef>
            </a:pPr>
            <a:r>
              <a:rPr lang="en-US" dirty="0"/>
              <a:t>The telephone option is prone to noise &amp; </a:t>
            </a:r>
            <a:r>
              <a:rPr lang="en-US" dirty="0" smtClean="0"/>
              <a:t>echo</a:t>
            </a:r>
            <a:endParaRPr 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Audio/Screen Sharing</a:t>
            </a:r>
            <a:endParaRPr lang="en-US" dirty="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6860" y="1188753"/>
            <a:ext cx="1942153" cy="1835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23252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For hand raising, </a:t>
            </a:r>
            <a:r>
              <a:rPr lang="en-US" sz="1800" dirty="0" err="1" smtClean="0"/>
              <a:t>Tohru</a:t>
            </a:r>
            <a:r>
              <a:rPr lang="en-US" sz="1800" dirty="0"/>
              <a:t> (https://tohru.3gpp.org/) will be used by </a:t>
            </a:r>
            <a:r>
              <a:rPr lang="en-US" sz="1800" b="1" dirty="0">
                <a:solidFill>
                  <a:srgbClr val="FF0000"/>
                </a:solidFill>
              </a:rPr>
              <a:t>BOTH</a:t>
            </a:r>
            <a:r>
              <a:rPr lang="en-US" sz="1800" dirty="0"/>
              <a:t> F2F </a:t>
            </a:r>
            <a:r>
              <a:rPr lang="en-US" sz="1800" dirty="0" smtClean="0"/>
              <a:t>and </a:t>
            </a:r>
            <a:r>
              <a:rPr lang="en-US" sz="1800" dirty="0"/>
              <a:t>remote participants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600" dirty="0" smtClean="0"/>
              <a:t>Further details such as meeting name will </a:t>
            </a:r>
            <a:r>
              <a:rPr lang="en-US" sz="1600" dirty="0"/>
              <a:t>be provided by Patrick before the start of </a:t>
            </a:r>
            <a:r>
              <a:rPr lang="en-US" sz="1600" dirty="0" smtClean="0"/>
              <a:t>RAN1#111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600" dirty="0" smtClean="0"/>
              <a:t>Cross-talk when moving from one meeting room to another </a:t>
            </a:r>
            <a:r>
              <a:rPr lang="en-US" sz="1600" dirty="0" smtClean="0">
                <a:sym typeface="Wingdings" panose="05000000000000000000" pitchFamily="2" charset="2"/>
              </a:rPr>
              <a:t></a:t>
            </a:r>
            <a:r>
              <a:rPr lang="en-US" sz="1600" dirty="0" smtClean="0"/>
              <a:t> Clear browser cache</a:t>
            </a:r>
            <a:endParaRPr lang="en-US" sz="1600" dirty="0"/>
          </a:p>
          <a:p>
            <a:endParaRPr 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Hand </a:t>
            </a:r>
            <a:r>
              <a:rPr lang="en-US" dirty="0"/>
              <a:t>Raising</a:t>
            </a:r>
          </a:p>
        </p:txBody>
      </p:sp>
    </p:spTree>
    <p:extLst>
      <p:ext uri="{BB962C8B-B14F-4D97-AF65-F5344CB8AC3E}">
        <p14:creationId xmlns:p14="http://schemas.microsoft.com/office/powerpoint/2010/main" val="24911288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For each Rel-17 WI and Rel-18 WI/SI, an email thread will be created 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The email threads will be used by chair/vice-chairs/rapporteurs/FLs to share updates on online/offline schedule, details on what is to be discussed, to share the </a:t>
            </a:r>
            <a:r>
              <a:rPr lang="en-US" sz="1600" dirty="0" err="1"/>
              <a:t>Tdoc</a:t>
            </a:r>
            <a:r>
              <a:rPr lang="en-US" sz="1600" dirty="0"/>
              <a:t> number of the FL summary to be treated in online session, </a:t>
            </a:r>
            <a:r>
              <a:rPr lang="en-US" sz="1600" dirty="0" err="1"/>
              <a:t>etc</a:t>
            </a:r>
            <a:endParaRPr lang="en-US" sz="1600" dirty="0"/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The email threads are not intended for any technical discussions and there will not be any endorsements via email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Additional email threads may be created for handling of LSs and other maintenance issues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800" dirty="0" smtClean="0"/>
              <a:t>Do not send out unnecessary emails (e.g. to announce that input has been provided to the draft folder)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Email </a:t>
            </a:r>
            <a:r>
              <a:rPr lang="en-US" dirty="0" smtClean="0"/>
              <a:t>Discussions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10433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800" dirty="0" smtClean="0"/>
              <a:t>For RAN1#111</a:t>
            </a:r>
            <a:r>
              <a:rPr lang="en-US" sz="1800" dirty="0"/>
              <a:t>, </a:t>
            </a:r>
            <a:r>
              <a:rPr lang="en-US" sz="1800" dirty="0" smtClean="0"/>
              <a:t>folders/files in 10.10.10.10 will be accessible to remote participants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F2F participants: Use the draft folder on 10.10.10.10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Remote participants: </a:t>
            </a:r>
            <a:r>
              <a:rPr lang="en-US" sz="1600" dirty="0" smtClean="0"/>
              <a:t>Link and credential to access the folders/files will be shared on Sunday (Nov 13)</a:t>
            </a:r>
            <a:endParaRPr lang="en-US" sz="1600" dirty="0"/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altLang="zh-CN" sz="1800" dirty="0" smtClean="0"/>
              <a:t>Updates </a:t>
            </a:r>
            <a:r>
              <a:rPr lang="en-US" altLang="zh-CN" sz="1800" dirty="0"/>
              <a:t>to the draft folders </a:t>
            </a:r>
            <a:r>
              <a:rPr lang="en-US" altLang="zh-CN" sz="1800" dirty="0" smtClean="0"/>
              <a:t>will NOT be possible outside the designated time slots </a:t>
            </a:r>
            <a:r>
              <a:rPr lang="en-US" sz="1800" dirty="0" smtClean="0"/>
              <a:t>(i.e</a:t>
            </a:r>
            <a:r>
              <a:rPr lang="en-US" sz="1800" dirty="0"/>
              <a:t>. </a:t>
            </a:r>
            <a:r>
              <a:rPr lang="en-US" sz="1800" dirty="0" smtClean="0"/>
              <a:t>the folders will be changed to ‘read only’ from 7:15 pm </a:t>
            </a:r>
            <a:r>
              <a:rPr lang="en-US" sz="1800" dirty="0"/>
              <a:t>until </a:t>
            </a:r>
            <a:r>
              <a:rPr lang="en-US" sz="1800" dirty="0" smtClean="0"/>
              <a:t>7:30 am </a:t>
            </a:r>
            <a:r>
              <a:rPr lang="en-US" sz="1800" dirty="0"/>
              <a:t>next day)</a:t>
            </a:r>
            <a:endParaRPr lang="en-US" altLang="zh-CN" sz="1800" dirty="0" smtClean="0"/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sz="1800" dirty="0" smtClean="0"/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Chair/session notes and online/offline schedules will be updated regularly and shared on the </a:t>
            </a:r>
            <a:r>
              <a:rPr lang="en-US" sz="1800" dirty="0" smtClean="0"/>
              <a:t>inbox</a:t>
            </a:r>
            <a:br>
              <a:rPr lang="en-US" sz="1800" dirty="0" smtClean="0"/>
            </a:br>
            <a:r>
              <a:rPr lang="en-US" sz="1800" dirty="0" smtClean="0"/>
              <a:t>(e.g</a:t>
            </a:r>
            <a:r>
              <a:rPr lang="en-US" sz="1800" dirty="0"/>
              <a:t>. during </a:t>
            </a:r>
            <a:r>
              <a:rPr lang="en-US" sz="1800" dirty="0" smtClean="0"/>
              <a:t>lunch/coffee </a:t>
            </a:r>
            <a:r>
              <a:rPr lang="en-US" sz="1800" dirty="0"/>
              <a:t>break, at the end of each day) 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sz="1800" dirty="0"/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File Sharing (Inbox)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64482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Maintaining adequate </a:t>
            </a:r>
            <a:r>
              <a:rPr lang="en-US" dirty="0" err="1" smtClean="0"/>
              <a:t>WiFi</a:t>
            </a:r>
            <a:r>
              <a:rPr lang="en-US" dirty="0" smtClean="0"/>
              <a:t> quality will be critical – especially for remote participants</a:t>
            </a:r>
          </a:p>
          <a:p>
            <a:endParaRPr lang="en-US" dirty="0"/>
          </a:p>
          <a:p>
            <a:r>
              <a:rPr lang="en-US" dirty="0" smtClean="0"/>
              <a:t>Important requests to all F2F participants</a:t>
            </a:r>
          </a:p>
          <a:p>
            <a:pPr lvl="1"/>
            <a:r>
              <a:rPr lang="en-US" dirty="0" smtClean="0"/>
              <a:t>DO NOT use GTW </a:t>
            </a:r>
            <a:r>
              <a:rPr lang="en-US" dirty="0"/>
              <a:t>or MS </a:t>
            </a:r>
            <a:r>
              <a:rPr lang="en-US" dirty="0" smtClean="0"/>
              <a:t>teams</a:t>
            </a:r>
          </a:p>
          <a:p>
            <a:pPr lvl="1"/>
            <a:r>
              <a:rPr lang="en-US" dirty="0" smtClean="0"/>
              <a:t>DO NOT </a:t>
            </a:r>
            <a:r>
              <a:rPr lang="en-US" dirty="0"/>
              <a:t>place your </a:t>
            </a:r>
            <a:r>
              <a:rPr lang="en-US" dirty="0" err="1"/>
              <a:t>WiFi</a:t>
            </a:r>
            <a:r>
              <a:rPr lang="en-US" dirty="0"/>
              <a:t> device in ad-hoc mode </a:t>
            </a:r>
          </a:p>
          <a:p>
            <a:pPr lvl="1"/>
            <a:r>
              <a:rPr lang="en-US" dirty="0" smtClean="0"/>
              <a:t>DO NOT </a:t>
            </a:r>
            <a:r>
              <a:rPr lang="en-US" dirty="0"/>
              <a:t>set up a personal hotspot in the meeting room </a:t>
            </a:r>
          </a:p>
          <a:p>
            <a:pPr lvl="1"/>
            <a:r>
              <a:rPr lang="en-US" dirty="0" smtClean="0"/>
              <a:t>PLEASE download the </a:t>
            </a:r>
            <a:r>
              <a:rPr lang="en-US" dirty="0" err="1" smtClean="0"/>
              <a:t>tdocs</a:t>
            </a:r>
            <a:r>
              <a:rPr lang="en-US" dirty="0" smtClean="0"/>
              <a:t> before RAN1#111 and avoid doing a re-download on Monday morning (i.e. with ‘overwrite’ option)</a:t>
            </a:r>
            <a:endParaRPr 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WiFi</a:t>
            </a:r>
            <a:r>
              <a:rPr lang="en-US" dirty="0" smtClean="0"/>
              <a:t> Congestion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171073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rtlCol="0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14822</TotalTime>
  <Words>1225</Words>
  <Application>Microsoft Office PowerPoint</Application>
  <PresentationFormat>와이드스크린</PresentationFormat>
  <Paragraphs>108</Paragraphs>
  <Slides>12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12</vt:i4>
      </vt:variant>
    </vt:vector>
  </HeadingPairs>
  <TitlesOfParts>
    <vt:vector size="23" baseType="lpstr">
      <vt:lpstr>微软雅黑</vt:lpstr>
      <vt:lpstr>ＭＳ ゴシック</vt:lpstr>
      <vt:lpstr>ＭＳ Ｐゴシック</vt:lpstr>
      <vt:lpstr>宋体</vt:lpstr>
      <vt:lpstr>굴림</vt:lpstr>
      <vt:lpstr>Arial</vt:lpstr>
      <vt:lpstr>Arial Black</vt:lpstr>
      <vt:lpstr>Calibri</vt:lpstr>
      <vt:lpstr>Times New Roman</vt:lpstr>
      <vt:lpstr>Wingdings</vt:lpstr>
      <vt:lpstr>3gpp</vt:lpstr>
      <vt:lpstr>RAN1#111 Meeting Management</vt:lpstr>
      <vt:lpstr>General Aspects</vt:lpstr>
      <vt:lpstr>Contribution Submission Deadlines</vt:lpstr>
      <vt:lpstr>Remote Participation</vt:lpstr>
      <vt:lpstr>Audio/Screen Sharing</vt:lpstr>
      <vt:lpstr>Hand Raising</vt:lpstr>
      <vt:lpstr>Email Discussions</vt:lpstr>
      <vt:lpstr>File Sharing (Inbox)</vt:lpstr>
      <vt:lpstr>WiFi Congestion</vt:lpstr>
      <vt:lpstr>FL Summaries and Company Inputs to Draft Folder</vt:lpstr>
      <vt:lpstr>Maintenance Handling</vt:lpstr>
      <vt:lpstr>Time Management During RAN1#111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dc:creator>Administrator</dc:creator>
  <cp:keywords>CTPClassification=CTP_NT</cp:keywords>
  <cp:lastModifiedBy>김윤선/표준연구팀(SR)/Master/삼성전자</cp:lastModifiedBy>
  <cp:revision>917</cp:revision>
  <cp:lastPrinted>2022-06-23T23:13:33Z</cp:lastPrinted>
  <dcterms:created xsi:type="dcterms:W3CDTF">2009-11-27T05:15:00Z</dcterms:created>
  <dcterms:modified xsi:type="dcterms:W3CDTF">2022-10-26T03:52:54Z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_readonly">
    <vt:lpwstr/>
  </property>
  <property fmtid="{D5CDD505-2E9C-101B-9397-08002B2CF9AE}" pid="4" name="_change">
    <vt:lpwstr/>
  </property>
  <property fmtid="{D5CDD505-2E9C-101B-9397-08002B2CF9AE}" pid="5" name="_full-control">
    <vt:lpwstr/>
  </property>
  <property fmtid="{D5CDD505-2E9C-101B-9397-08002B2CF9AE}" pid="6" name="sflag">
    <vt:lpwstr>1552620126</vt:lpwstr>
  </property>
  <property fmtid="{D5CDD505-2E9C-101B-9397-08002B2CF9AE}" pid="7" name="TitusGUID">
    <vt:lpwstr>6f9c0495-a83c-462b-8664-67016d5bf2d5</vt:lpwstr>
  </property>
  <property fmtid="{D5CDD505-2E9C-101B-9397-08002B2CF9AE}" pid="8" name="CTP_TimeStamp">
    <vt:lpwstr>2020-06-04 10:01:06Z</vt:lpwstr>
  </property>
  <property fmtid="{D5CDD505-2E9C-101B-9397-08002B2CF9AE}" pid="9" name="CTP_BU">
    <vt:lpwstr>NA</vt:lpwstr>
  </property>
  <property fmtid="{D5CDD505-2E9C-101B-9397-08002B2CF9AE}" pid="10" name="CTP_IDSID">
    <vt:lpwstr>NA</vt:lpwstr>
  </property>
  <property fmtid="{D5CDD505-2E9C-101B-9397-08002B2CF9AE}" pid="11" name="CTP_WWID">
    <vt:lpwstr>NA</vt:lpwstr>
  </property>
  <property fmtid="{D5CDD505-2E9C-101B-9397-08002B2CF9AE}" pid="12" name="CTPClassification">
    <vt:lpwstr>CTP_NT</vt:lpwstr>
  </property>
  <property fmtid="{D5CDD505-2E9C-101B-9397-08002B2CF9AE}" pid="13" name="ContentTypeId">
    <vt:lpwstr>0x010100F2552158F8185D44A8848B98AEA319AF</vt:lpwstr>
  </property>
  <property fmtid="{D5CDD505-2E9C-101B-9397-08002B2CF9AE}" pid="14" name="_2015_ms_pID_725343">
    <vt:lpwstr>(3)8vjm5pb92szl4MjhMZ19cpGb7ba57+DOuTFdn5OE7OFJdRXxXQMWjBuOqAkOL3crVlVUX3a5
uwrPXfhS/DxD1s86GHXpLJMFnvGPyBV0GovZ52OYRgKtr2SmpswVIOIgAHy8JFAF8bPfGY2e
7XczGK1jbi/fS8uksVx8iIF0Z5EBWGY/VuCS8/dUCgiZlGr9MUE2Wq8GKCgbgWtx+9tBhrAn
+9o3Eeyht6piiCWv6n</vt:lpwstr>
  </property>
  <property fmtid="{D5CDD505-2E9C-101B-9397-08002B2CF9AE}" pid="15" name="_2015_ms_pID_7253431">
    <vt:lpwstr>EL0SQq7dp2u4s4153mDHz4y1sof7SvnWCmLbmj4/Ca3DmEhMuqhJvM
syBdBT2djbYKQhCaYqgI/1Fe1xFWGTnIisMqaIeVLJUr6xKxRnqFuxfNwNcmTV/S+xcZpekb
+qfUHzu9z6of2rmoHwuGRCn0UY2XZCyY2TAIrZ3vYW7qb8YpIpCsSqIiSfDCEhUfoILHvUYc
k0mqRfTqGgdzvvqXWfPufsSgUbCHt4AXuYnl</vt:lpwstr>
  </property>
  <property fmtid="{D5CDD505-2E9C-101B-9397-08002B2CF9AE}" pid="16" name="_2015_ms_pID_7253432">
    <vt:lpwstr>AA==</vt:lpwstr>
  </property>
  <property fmtid="{D5CDD505-2E9C-101B-9397-08002B2CF9AE}" pid="17" name="KSOProductBuildVer">
    <vt:lpwstr>2052-11.8.2.9022</vt:lpwstr>
  </property>
</Properties>
</file>