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7">
  <p:sldMasterIdLst>
    <p:sldMasterId id="2147483648" r:id="rId1"/>
  </p:sldMasterIdLst>
  <p:notesMasterIdLst>
    <p:notesMasterId r:id="rId12"/>
  </p:notesMasterIdLst>
  <p:handoutMasterIdLst>
    <p:handoutMasterId r:id="rId13"/>
  </p:handoutMasterIdLst>
  <p:sldIdLst>
    <p:sldId id="981" r:id="rId2"/>
    <p:sldId id="988" r:id="rId3"/>
    <p:sldId id="1024" r:id="rId4"/>
    <p:sldId id="1019" r:id="rId5"/>
    <p:sldId id="1021" r:id="rId6"/>
    <p:sldId id="1022" r:id="rId7"/>
    <p:sldId id="1023" r:id="rId8"/>
    <p:sldId id="1016" r:id="rId9"/>
    <p:sldId id="1025" r:id="rId10"/>
    <p:sldId id="1017" r:id="rId11"/>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CC00CC"/>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0" d="100"/>
          <a:sy n="110" d="100"/>
        </p:scale>
        <p:origin x="30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RAN#97-e</a:t>
            </a:r>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46230" cy="400110"/>
          </a:xfrm>
          <a:prstGeom prst="rect">
            <a:avLst/>
          </a:prstGeom>
          <a:noFill/>
        </p:spPr>
        <p:txBody>
          <a:bodyPr wrap="none" rtlCol="0">
            <a:spAutoFit/>
          </a:bodyPr>
          <a:lstStyle/>
          <a:p>
            <a:r>
              <a:rPr lang="en-US" sz="2000" b="1" i="1" dirty="0"/>
              <a:t>R1-2208322</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GB" sz="1600" dirty="0"/>
              <a:t>Relevant to RAN1 objective</a:t>
            </a:r>
          </a:p>
          <a:p>
            <a:pPr lvl="1">
              <a:spcBef>
                <a:spcPts val="300"/>
              </a:spcBef>
              <a:spcAft>
                <a:spcPts val="300"/>
              </a:spcAft>
            </a:pPr>
            <a:r>
              <a:rPr lang="en-GB" sz="1400" dirty="0"/>
              <a:t>RP-221938: NR </a:t>
            </a:r>
            <a:r>
              <a:rPr lang="en-GB" sz="1400" dirty="0" err="1"/>
              <a:t>sidelink</a:t>
            </a:r>
            <a:r>
              <a:rPr lang="en-GB" sz="1400" dirty="0"/>
              <a:t> evolution (see slide 7)</a:t>
            </a:r>
          </a:p>
          <a:p>
            <a:pPr lvl="1">
              <a:spcBef>
                <a:spcPts val="300"/>
              </a:spcBef>
              <a:spcAft>
                <a:spcPts val="300"/>
              </a:spcAft>
            </a:pPr>
            <a:r>
              <a:rPr lang="en-US" sz="1400" dirty="0"/>
              <a:t>RP-222654</a:t>
            </a:r>
            <a:r>
              <a:rPr lang="en-US" altLang="ko-KR" sz="1400" dirty="0"/>
              <a:t>: NR NTN (Non-Terrestrial Networks) enhancements (see slide 7)</a:t>
            </a:r>
          </a:p>
          <a:p>
            <a:pPr lvl="1">
              <a:spcBef>
                <a:spcPts val="300"/>
              </a:spcBef>
              <a:spcAft>
                <a:spcPts val="300"/>
              </a:spcAft>
            </a:pPr>
            <a:r>
              <a:rPr lang="en-US" sz="1400" dirty="0"/>
              <a:t>RP-222616: Study on expanded and improved NR positioning (see slide 5)</a:t>
            </a:r>
          </a:p>
          <a:p>
            <a:pPr lvl="1">
              <a:spcBef>
                <a:spcPts val="300"/>
              </a:spcBef>
              <a:spcAft>
                <a:spcPts val="300"/>
              </a:spcAft>
            </a:pPr>
            <a:r>
              <a:rPr lang="en-US" sz="1400" dirty="0"/>
              <a:t>RP-222675: Enhanced support of reduced capability NR device (New WID)</a:t>
            </a:r>
          </a:p>
          <a:p>
            <a:pPr lvl="1">
              <a:spcBef>
                <a:spcPts val="300"/>
              </a:spcBef>
              <a:spcAft>
                <a:spcPts val="300"/>
              </a:spcAft>
            </a:pPr>
            <a:r>
              <a:rPr lang="en-US" altLang="ko-KR" sz="1400" dirty="0"/>
              <a:t>RP-222673: NR network-controlled repeaters (New WID)</a:t>
            </a:r>
          </a:p>
          <a:p>
            <a:pPr lvl="1">
              <a:spcBef>
                <a:spcPts val="300"/>
              </a:spcBef>
              <a:spcAft>
                <a:spcPts val="300"/>
              </a:spcAft>
            </a:pPr>
            <a:r>
              <a:rPr lang="en-US" altLang="ko-KR" sz="1400" dirty="0"/>
              <a:t>RP-222251: Multi-carrier enhancements for NR (see slide 6)</a:t>
            </a:r>
          </a:p>
          <a:p>
            <a:pPr>
              <a:spcBef>
                <a:spcPts val="300"/>
              </a:spcBef>
              <a:spcAft>
                <a:spcPts val="300"/>
              </a:spcAft>
            </a:pPr>
            <a:endParaRPr lang="en-US" sz="1600" dirty="0"/>
          </a:p>
          <a:p>
            <a:pPr>
              <a:spcBef>
                <a:spcPts val="300"/>
              </a:spcBef>
              <a:spcAft>
                <a:spcPts val="300"/>
              </a:spcAft>
            </a:pPr>
            <a:r>
              <a:rPr lang="en-US" sz="1600" dirty="0"/>
              <a:t>Relevant to other WGs or miscellaneous updates </a:t>
            </a:r>
            <a:r>
              <a:rPr lang="en-US" sz="1600" spc="-30" dirty="0"/>
              <a:t>(unique identifier, WI/SI acronym, rapporteur, supporting companies, …)</a:t>
            </a:r>
          </a:p>
          <a:p>
            <a:pPr lvl="1">
              <a:spcBef>
                <a:spcPts val="300"/>
              </a:spcBef>
              <a:spcAft>
                <a:spcPts val="300"/>
              </a:spcAft>
            </a:pPr>
            <a:r>
              <a:rPr lang="en-US" sz="1400" dirty="0"/>
              <a:t>RP-222332: Further NR mobility enhancements</a:t>
            </a:r>
          </a:p>
          <a:p>
            <a:pPr lvl="1">
              <a:spcBef>
                <a:spcPts val="300"/>
              </a:spcBef>
              <a:spcAft>
                <a:spcPts val="300"/>
              </a:spcAft>
            </a:pPr>
            <a:r>
              <a:rPr lang="en-US" sz="1400" dirty="0"/>
              <a:t>RP-222644: </a:t>
            </a:r>
            <a:r>
              <a:rPr lang="en-GB" sz="1400" dirty="0"/>
              <a:t>Study on low-power wake-up signal and receiver for NR</a:t>
            </a:r>
          </a:p>
          <a:p>
            <a:pPr lvl="1">
              <a:spcBef>
                <a:spcPts val="300"/>
              </a:spcBef>
              <a:spcAft>
                <a:spcPts val="300"/>
              </a:spcAft>
            </a:pPr>
            <a:r>
              <a:rPr lang="en-US" sz="1400" dirty="0"/>
              <a:t>RP-222110: Study on evolution of NR duplex operation</a:t>
            </a:r>
          </a:p>
        </p:txBody>
      </p:sp>
      <p:sp>
        <p:nvSpPr>
          <p:cNvPr id="3" name="제목 2"/>
          <p:cNvSpPr>
            <a:spLocks noGrp="1"/>
          </p:cNvSpPr>
          <p:nvPr>
            <p:ph type="title"/>
          </p:nvPr>
        </p:nvSpPr>
        <p:spPr/>
        <p:txBody>
          <a:bodyPr/>
          <a:lstStyle/>
          <a:p>
            <a:r>
              <a:rPr lang="en-US" dirty="0"/>
              <a:t>Rel-18 WID/SID Updates</a:t>
            </a:r>
          </a:p>
        </p:txBody>
      </p:sp>
    </p:spTree>
    <p:extLst>
      <p:ext uri="{BB962C8B-B14F-4D97-AF65-F5344CB8AC3E}">
        <p14:creationId xmlns:p14="http://schemas.microsoft.com/office/powerpoint/2010/main" val="1899641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LTE CRs submitted to RAN#97-e were approved</a:t>
            </a:r>
          </a:p>
          <a:p>
            <a:pPr latinLnBrk="0"/>
            <a:r>
              <a:rPr lang="en-GB" dirty="0"/>
              <a:t>All RAN1 endorsed NR CRs submitted to RAN#97-e were approved</a:t>
            </a:r>
          </a:p>
          <a:p>
            <a:pPr lvl="1"/>
            <a:r>
              <a:rPr lang="en-US" dirty="0"/>
              <a:t>Additionally, one company CR in </a:t>
            </a:r>
            <a:r>
              <a:rPr lang="en-GB" dirty="0"/>
              <a:t>RP-222609 was approved for frequency hopping pattern for PUSCH with DMRS bundling</a:t>
            </a:r>
          </a:p>
          <a:p>
            <a:pPr lvl="1"/>
            <a:endParaRPr lang="en-US" dirty="0"/>
          </a:p>
          <a:p>
            <a:pPr lvl="1"/>
            <a:endParaRPr lang="en-US" sz="1600" dirty="0"/>
          </a:p>
          <a:p>
            <a:endParaRPr lang="en-US" sz="1800" dirty="0"/>
          </a:p>
          <a:p>
            <a:pPr marL="444500" lvl="1" indent="0">
              <a:buNone/>
            </a:pPr>
            <a:endParaRPr lang="en-US" sz="1600" dirty="0"/>
          </a:p>
        </p:txBody>
      </p:sp>
      <p:sp>
        <p:nvSpPr>
          <p:cNvPr id="3" name="제목 2"/>
          <p:cNvSpPr>
            <a:spLocks noGrp="1"/>
          </p:cNvSpPr>
          <p:nvPr>
            <p:ph type="title"/>
          </p:nvPr>
        </p:nvSpPr>
        <p:spPr/>
        <p:txBody>
          <a:bodyPr/>
          <a:lstStyle/>
          <a:p>
            <a:r>
              <a:rPr lang="en-US" dirty="0"/>
              <a:t>LTE and NR CRs</a:t>
            </a:r>
          </a:p>
        </p:txBody>
      </p:sp>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내용 개체 틀 380"/>
          <p:cNvSpPr>
            <a:spLocks noGrp="1"/>
          </p:cNvSpPr>
          <p:nvPr>
            <p:ph idx="1"/>
          </p:nvPr>
        </p:nvSpPr>
        <p:spPr>
          <a:xfrm>
            <a:off x="444380" y="1093862"/>
            <a:ext cx="11314633" cy="674553"/>
          </a:xfrm>
        </p:spPr>
        <p:txBody>
          <a:bodyPr/>
          <a:lstStyle/>
          <a:p>
            <a:r>
              <a:rPr lang="en-US" dirty="0"/>
              <a:t>Plan in RP-222604 was endorsed</a:t>
            </a:r>
          </a:p>
        </p:txBody>
      </p:sp>
      <p:sp>
        <p:nvSpPr>
          <p:cNvPr id="380" name="제목 379"/>
          <p:cNvSpPr>
            <a:spLocks noGrp="1"/>
          </p:cNvSpPr>
          <p:nvPr>
            <p:ph type="title"/>
          </p:nvPr>
        </p:nvSpPr>
        <p:spPr/>
        <p:txBody>
          <a:bodyPr/>
          <a:lstStyle/>
          <a:p>
            <a:r>
              <a:rPr lang="en-US" dirty="0"/>
              <a:t>RAN/RAN WG Meeting Planning</a:t>
            </a:r>
          </a:p>
        </p:txBody>
      </p:sp>
      <p:pic>
        <p:nvPicPr>
          <p:cNvPr id="379" name="그림 378"/>
          <p:cNvPicPr>
            <a:picLocks noChangeAspect="1"/>
          </p:cNvPicPr>
          <p:nvPr/>
        </p:nvPicPr>
        <p:blipFill>
          <a:blip r:embed="rId2"/>
          <a:stretch>
            <a:fillRect/>
          </a:stretch>
        </p:blipFill>
        <p:spPr>
          <a:xfrm>
            <a:off x="334853" y="1630395"/>
            <a:ext cx="11536065" cy="4707715"/>
          </a:xfrm>
          <a:prstGeom prst="rect">
            <a:avLst/>
          </a:prstGeom>
        </p:spPr>
      </p:pic>
    </p:spTree>
    <p:extLst>
      <p:ext uri="{BB962C8B-B14F-4D97-AF65-F5344CB8AC3E}">
        <p14:creationId xmlns:p14="http://schemas.microsoft.com/office/powerpoint/2010/main" val="204617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GB" dirty="0"/>
              <a:t>Rel-17 NR coverage enhancement</a:t>
            </a:r>
          </a:p>
          <a:p>
            <a:pPr lvl="1"/>
            <a:r>
              <a:rPr lang="en-US" dirty="0"/>
              <a:t>Support of DMRS bundling in case of UL operation over multiple carriers</a:t>
            </a:r>
          </a:p>
          <a:p>
            <a:pPr lvl="2"/>
            <a:r>
              <a:rPr lang="en-US" dirty="0"/>
              <a:t>On the issue of supporting DMRS bundling in case of UL operation over multiple carriers, WGs are to continue with their work to resolve the issue (for radio configurations included in R4-2211225) before RAN#98 under the assumption of no RAN1 specification change.</a:t>
            </a:r>
          </a:p>
          <a:p>
            <a:pPr lvl="1"/>
            <a:r>
              <a:rPr lang="en-GB" dirty="0"/>
              <a:t>Frequency hopping pattern for PUSCH with DMRS bundling is determined by ONLY the physical slot index and is independent from system frame number (SFN).</a:t>
            </a:r>
            <a:endParaRPr lang="en-US" sz="2800" dirty="0"/>
          </a:p>
          <a:p>
            <a:pPr lvl="2"/>
            <a:r>
              <a:rPr lang="en-GB" dirty="0"/>
              <a:t>Company CR in RP-222609 is approved</a:t>
            </a:r>
          </a:p>
          <a:p>
            <a:pPr lvl="1"/>
            <a:r>
              <a:rPr lang="en-US" dirty="0"/>
              <a:t>Determination of frequency hopping pattern for PUSCH with DMRS bundling </a:t>
            </a:r>
          </a:p>
          <a:p>
            <a:pPr lvl="2"/>
            <a:r>
              <a:rPr lang="en-GB" dirty="0"/>
              <a:t>Regarding UE </a:t>
            </a:r>
            <a:r>
              <a:rPr lang="en-GB" dirty="0" err="1"/>
              <a:t>behavior</a:t>
            </a:r>
            <a:r>
              <a:rPr lang="en-GB" dirty="0"/>
              <a:t> of restarting DMRS bundling, continue discussions in RAN1</a:t>
            </a:r>
            <a:endParaRPr lang="en-US" sz="2600" dirty="0"/>
          </a:p>
          <a:p>
            <a:pPr lvl="1"/>
            <a:endParaRPr lang="en-US" dirty="0"/>
          </a:p>
        </p:txBody>
      </p:sp>
      <p:sp>
        <p:nvSpPr>
          <p:cNvPr id="3" name="제목 2"/>
          <p:cNvSpPr>
            <a:spLocks noGrp="1"/>
          </p:cNvSpPr>
          <p:nvPr>
            <p:ph type="title"/>
          </p:nvPr>
        </p:nvSpPr>
        <p:spPr/>
        <p:txBody>
          <a:bodyPr/>
          <a:lstStyle/>
          <a:p>
            <a:r>
              <a:rPr lang="en-US" dirty="0"/>
              <a:t>RAN1 Related Outcomes – Rel-17</a:t>
            </a:r>
          </a:p>
        </p:txBody>
      </p:sp>
    </p:spTree>
    <p:extLst>
      <p:ext uri="{BB962C8B-B14F-4D97-AF65-F5344CB8AC3E}">
        <p14:creationId xmlns:p14="http://schemas.microsoft.com/office/powerpoint/2010/main" val="2564760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1800" dirty="0"/>
              <a:t>Rel-18 </a:t>
            </a:r>
            <a:r>
              <a:rPr lang="en-GB" sz="1800" dirty="0"/>
              <a:t>Study on expanded and improved NR positioning</a:t>
            </a:r>
            <a:endParaRPr lang="en-US" sz="1800" dirty="0"/>
          </a:p>
          <a:p>
            <a:pPr lvl="1"/>
            <a:r>
              <a:rPr lang="en-US" sz="1600" dirty="0"/>
              <a:t>Agreement 1: Defer checkpoint on unlicensed spectrum to RAN#98 (to be reflected in minor update to SID). No work on SL positioning in unlicensed spectrum is expected in the WGs prior to RAN#98.</a:t>
            </a:r>
          </a:p>
          <a:p>
            <a:pPr lvl="1"/>
            <a:r>
              <a:rPr lang="en-US" sz="1600" dirty="0"/>
              <a:t>Agreement 2: Do not exclude FR2 from the SL positioning study at RAN#97 (no change to SID required)</a:t>
            </a:r>
          </a:p>
          <a:p>
            <a:pPr lvl="1"/>
            <a:endParaRPr lang="en-US" sz="1600" dirty="0"/>
          </a:p>
          <a:p>
            <a:r>
              <a:rPr lang="en-US" sz="1800" dirty="0"/>
              <a:t>Rel-18 Network controlled repeaters</a:t>
            </a:r>
          </a:p>
          <a:p>
            <a:pPr lvl="1"/>
            <a:r>
              <a:rPr lang="en-US" sz="1600" dirty="0"/>
              <a:t>New WID approved in RP-222667</a:t>
            </a:r>
          </a:p>
          <a:p>
            <a:pPr lvl="1"/>
            <a:endParaRPr lang="en-US" sz="1600" dirty="0"/>
          </a:p>
          <a:p>
            <a:r>
              <a:rPr lang="en-US" sz="1800" dirty="0"/>
              <a:t>Rel-18 Study on low-power wake-up signal and receiver for NR</a:t>
            </a:r>
          </a:p>
          <a:p>
            <a:pPr lvl="1"/>
            <a:r>
              <a:rPr lang="en-US" sz="1600" dirty="0"/>
              <a:t>Conclusion: The Rel-18 study on low-power WUS/WUR is for NR only and LTE NB </a:t>
            </a:r>
            <a:r>
              <a:rPr lang="en-US" sz="1600" dirty="0" err="1"/>
              <a:t>IoT</a:t>
            </a:r>
            <a:r>
              <a:rPr lang="en-US" sz="1600" dirty="0"/>
              <a:t>/MTC is not in scope of the SI, no need for a SID update for this</a:t>
            </a:r>
          </a:p>
          <a:p>
            <a:endParaRPr lang="en-US" sz="1800" dirty="0"/>
          </a:p>
          <a:p>
            <a:r>
              <a:rPr lang="en-US" sz="1800" dirty="0"/>
              <a:t>Rel-18 </a:t>
            </a:r>
            <a:r>
              <a:rPr lang="en-GB" sz="1800" dirty="0"/>
              <a:t>Enhanced support of reduced capability NR device</a:t>
            </a:r>
            <a:endParaRPr lang="en-US" sz="1800" dirty="0"/>
          </a:p>
          <a:p>
            <a:pPr lvl="1"/>
            <a:r>
              <a:rPr lang="en-US" sz="1600" dirty="0"/>
              <a:t>New WID approved in RP-222675</a:t>
            </a:r>
          </a:p>
          <a:p>
            <a:pPr lvl="1"/>
            <a:endParaRPr lang="en-US" sz="1600" dirty="0"/>
          </a:p>
          <a:p>
            <a:endParaRPr lang="en-US" sz="1800" dirty="0"/>
          </a:p>
        </p:txBody>
      </p:sp>
      <p:sp>
        <p:nvSpPr>
          <p:cNvPr id="3" name="제목 2"/>
          <p:cNvSpPr>
            <a:spLocks noGrp="1"/>
          </p:cNvSpPr>
          <p:nvPr>
            <p:ph type="title"/>
          </p:nvPr>
        </p:nvSpPr>
        <p:spPr/>
        <p:txBody>
          <a:bodyPr/>
          <a:lstStyle/>
          <a:p>
            <a:r>
              <a:rPr lang="en-US" dirty="0"/>
              <a:t>RAN1 Related Outcomes – Rel-18 (1/3)</a:t>
            </a:r>
          </a:p>
        </p:txBody>
      </p:sp>
    </p:spTree>
    <p:extLst>
      <p:ext uri="{BB962C8B-B14F-4D97-AF65-F5344CB8AC3E}">
        <p14:creationId xmlns:p14="http://schemas.microsoft.com/office/powerpoint/2010/main" val="4174026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400"/>
              </a:spcBef>
              <a:spcAft>
                <a:spcPts val="400"/>
              </a:spcAft>
            </a:pPr>
            <a:r>
              <a:rPr lang="en-US" sz="1600" dirty="0"/>
              <a:t>Rel-18 Multicarrier Enhancement (revised WID RP-222251)</a:t>
            </a:r>
          </a:p>
          <a:p>
            <a:pPr lvl="1">
              <a:spcBef>
                <a:spcPts val="400"/>
              </a:spcBef>
              <a:spcAft>
                <a:spcPts val="400"/>
              </a:spcAft>
            </a:pPr>
            <a:r>
              <a:rPr lang="en-US" sz="1400" dirty="0"/>
              <a:t>Clarify in revised WID RP-222251 that the number of TAGs is limited to up to 2 for both 2 bands switching and more than 2 bands switching cases.</a:t>
            </a:r>
          </a:p>
          <a:p>
            <a:pPr lvl="2">
              <a:spcBef>
                <a:spcPts val="400"/>
              </a:spcBef>
              <a:spcAft>
                <a:spcPts val="400"/>
              </a:spcAft>
            </a:pPr>
            <a:r>
              <a:rPr lang="en-US" sz="1200" dirty="0"/>
              <a:t>For the work on UL </a:t>
            </a:r>
            <a:r>
              <a:rPr lang="en-US" sz="1200" dirty="0" err="1"/>
              <a:t>Tx</a:t>
            </a:r>
            <a:r>
              <a:rPr lang="en-US" sz="1200" dirty="0"/>
              <a:t> switching with 2 TAGs, RAN1/2 discussion can be triggered by RAN4 LS. No RAN1 spec impact is expected.</a:t>
            </a:r>
          </a:p>
          <a:p>
            <a:pPr lvl="1">
              <a:spcBef>
                <a:spcPts val="400"/>
              </a:spcBef>
              <a:spcAft>
                <a:spcPts val="400"/>
              </a:spcAft>
            </a:pPr>
            <a:r>
              <a:rPr lang="en-US" sz="1400" dirty="0"/>
              <a:t>Deprioritize any optimization for unlicensed spectrum operation for designing the multi-cell PUSCH/PDSCH scheduling in Rel-18</a:t>
            </a:r>
          </a:p>
          <a:p>
            <a:pPr lvl="1">
              <a:spcBef>
                <a:spcPts val="400"/>
              </a:spcBef>
              <a:spcAft>
                <a:spcPts val="400"/>
              </a:spcAft>
            </a:pPr>
            <a:r>
              <a:rPr lang="en-US" sz="1400" dirty="0"/>
              <a:t>Enhanced Type-2 HARQ-ACK codebook is not supported for the multi-cell PUSCH/PDSCH scheduling in Rel-18.</a:t>
            </a:r>
          </a:p>
          <a:p>
            <a:pPr lvl="1">
              <a:spcBef>
                <a:spcPts val="400"/>
              </a:spcBef>
              <a:spcAft>
                <a:spcPts val="400"/>
              </a:spcAft>
            </a:pPr>
            <a:r>
              <a:rPr lang="en-US" sz="1400" dirty="0"/>
              <a:t>Type-1 HARQ-ACK codebook is supported only for the case where co-scheduled cells by a DCI format 1_X have same SCS/carrier type/duplex mode in Rel-18. Additional restriction(s) can be discussed in RAN1</a:t>
            </a:r>
          </a:p>
          <a:p>
            <a:pPr lvl="1">
              <a:spcBef>
                <a:spcPts val="400"/>
              </a:spcBef>
              <a:spcAft>
                <a:spcPts val="400"/>
              </a:spcAft>
            </a:pPr>
            <a:r>
              <a:rPr lang="en-US" sz="1400" dirty="0"/>
              <a:t>Configuring more than one scheduling cell for DCI format 0_X/1_X for each scheduled cell is not supported for the multi-cell PUSCH/PDSCH scheduling in Rel-18.</a:t>
            </a:r>
          </a:p>
          <a:p>
            <a:pPr lvl="1">
              <a:spcBef>
                <a:spcPts val="400"/>
              </a:spcBef>
              <a:spcAft>
                <a:spcPts val="400"/>
              </a:spcAft>
            </a:pPr>
            <a:r>
              <a:rPr lang="en-US" sz="1400" dirty="0"/>
              <a:t>Following aspects are excluded from multi-cell PDSCH/PUSCH scheduling in Rel-18:</a:t>
            </a:r>
          </a:p>
          <a:p>
            <a:pPr lvl="2">
              <a:spcBef>
                <a:spcPts val="400"/>
              </a:spcBef>
              <a:spcAft>
                <a:spcPts val="400"/>
              </a:spcAft>
            </a:pPr>
            <a:r>
              <a:rPr lang="en-US" sz="1200" dirty="0" err="1"/>
              <a:t>SCell</a:t>
            </a:r>
            <a:r>
              <a:rPr lang="en-US" sz="1200" dirty="0"/>
              <a:t> schedules multiple cells including P(S)Cell</a:t>
            </a:r>
          </a:p>
          <a:p>
            <a:pPr lvl="2">
              <a:spcBef>
                <a:spcPts val="400"/>
              </a:spcBef>
              <a:spcAft>
                <a:spcPts val="400"/>
              </a:spcAft>
            </a:pPr>
            <a:r>
              <a:rPr lang="en-US" sz="1200" dirty="0"/>
              <a:t>Different SCS among co-scheduled cells</a:t>
            </a:r>
          </a:p>
          <a:p>
            <a:pPr lvl="2">
              <a:spcBef>
                <a:spcPts val="400"/>
              </a:spcBef>
              <a:spcAft>
                <a:spcPts val="400"/>
              </a:spcAft>
            </a:pPr>
            <a:r>
              <a:rPr lang="en-US" sz="1200" dirty="0"/>
              <a:t>Different carrier type (licensed or unlicensed, FR1 or FR2-1 or FR2-2) among co-scheduled cells</a:t>
            </a:r>
          </a:p>
          <a:p>
            <a:pPr lvl="2">
              <a:spcBef>
                <a:spcPts val="400"/>
              </a:spcBef>
              <a:spcAft>
                <a:spcPts val="400"/>
              </a:spcAft>
            </a:pPr>
            <a:r>
              <a:rPr lang="en-US" sz="1200" dirty="0"/>
              <a:t>Configuration of both multi-cell PDSCH/PUSCH scheduling and multi-TRP for a scheduled cell</a:t>
            </a:r>
          </a:p>
          <a:p>
            <a:pPr lvl="2">
              <a:spcBef>
                <a:spcPts val="400"/>
              </a:spcBef>
              <a:spcAft>
                <a:spcPts val="400"/>
              </a:spcAft>
            </a:pPr>
            <a:r>
              <a:rPr lang="en-US" sz="1200" dirty="0"/>
              <a:t>Support for any </a:t>
            </a:r>
            <a:r>
              <a:rPr lang="en-US" sz="1200" dirty="0" err="1"/>
              <a:t>sidelink</a:t>
            </a:r>
            <a:r>
              <a:rPr lang="en-US" sz="1200" dirty="0"/>
              <a:t> scheduling</a:t>
            </a:r>
          </a:p>
          <a:p>
            <a:pPr lvl="2">
              <a:spcBef>
                <a:spcPts val="400"/>
              </a:spcBef>
              <a:spcAft>
                <a:spcPts val="400"/>
              </a:spcAft>
            </a:pPr>
            <a:r>
              <a:rPr lang="en-US" sz="1200" dirty="0" err="1"/>
              <a:t>PCell</a:t>
            </a:r>
            <a:r>
              <a:rPr lang="en-US" sz="1200" dirty="0"/>
              <a:t> schedules multiple cells by DCI format 0_X/1_X when a </a:t>
            </a:r>
            <a:r>
              <a:rPr lang="en-US" sz="1200" dirty="0" err="1"/>
              <a:t>sSCell</a:t>
            </a:r>
            <a:r>
              <a:rPr lang="en-US" sz="1200" dirty="0"/>
              <a:t> is configured to schedule </a:t>
            </a:r>
            <a:r>
              <a:rPr lang="en-US" sz="1200" dirty="0" err="1"/>
              <a:t>PCell</a:t>
            </a:r>
            <a:endParaRPr lang="en-US" sz="1200" dirty="0"/>
          </a:p>
          <a:p>
            <a:pPr lvl="1">
              <a:spcBef>
                <a:spcPts val="400"/>
              </a:spcBef>
              <a:spcAft>
                <a:spcPts val="400"/>
              </a:spcAft>
            </a:pPr>
            <a:endParaRPr lang="en-US" sz="1400" dirty="0"/>
          </a:p>
        </p:txBody>
      </p:sp>
      <p:sp>
        <p:nvSpPr>
          <p:cNvPr id="3" name="제목 2"/>
          <p:cNvSpPr>
            <a:spLocks noGrp="1"/>
          </p:cNvSpPr>
          <p:nvPr>
            <p:ph type="title"/>
          </p:nvPr>
        </p:nvSpPr>
        <p:spPr/>
        <p:txBody>
          <a:bodyPr/>
          <a:lstStyle/>
          <a:p>
            <a:r>
              <a:rPr lang="en-US" dirty="0"/>
              <a:t>RAN1 Related Outcomes – Rel-18 (2/3)</a:t>
            </a:r>
          </a:p>
        </p:txBody>
      </p:sp>
    </p:spTree>
    <p:extLst>
      <p:ext uri="{BB962C8B-B14F-4D97-AF65-F5344CB8AC3E}">
        <p14:creationId xmlns:p14="http://schemas.microsoft.com/office/powerpoint/2010/main" val="2745167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1800" dirty="0"/>
              <a:t>Rel-18 </a:t>
            </a:r>
            <a:r>
              <a:rPr lang="en-US" sz="1800" dirty="0" err="1"/>
              <a:t>Sidelink</a:t>
            </a:r>
            <a:r>
              <a:rPr lang="en-US" sz="1800" dirty="0"/>
              <a:t> Evolution</a:t>
            </a:r>
          </a:p>
          <a:p>
            <a:pPr lvl="1"/>
            <a:r>
              <a:rPr lang="en-US" sz="1600" dirty="0"/>
              <a:t>For the Co-Ex objective, RAN1 continues the work on dynamic resource pool sharing based on existing agreements and WID with high priority for Type A devices and operating combination A.</a:t>
            </a:r>
          </a:p>
          <a:p>
            <a:pPr lvl="1"/>
            <a:r>
              <a:rPr lang="en-US" sz="1600" dirty="0"/>
              <a:t>Start the FR2 objective from RAN#97-e and focus only on updating evaluation methodology in 4Q 2022. Determine in RAN#98-e, whether to continue the study or </a:t>
            </a:r>
            <a:r>
              <a:rPr lang="en-US" sz="1600" dirty="0" err="1"/>
              <a:t>study+specification</a:t>
            </a:r>
            <a:r>
              <a:rPr lang="en-US" sz="1600" dirty="0"/>
              <a:t> work for FR2 until the end of R18.</a:t>
            </a:r>
          </a:p>
          <a:p>
            <a:pPr lvl="1"/>
            <a:r>
              <a:rPr lang="en-US" sz="1600" dirty="0"/>
              <a:t>For the CA objective, continue to put on-hold and determine whether it can be started in RAN#98-e.</a:t>
            </a:r>
          </a:p>
          <a:p>
            <a:pPr lvl="1"/>
            <a:endParaRPr lang="en-US" sz="1600" dirty="0"/>
          </a:p>
          <a:p>
            <a:r>
              <a:rPr lang="en-US" sz="1800" dirty="0"/>
              <a:t>Rel-18 NR NTN enhancements</a:t>
            </a:r>
          </a:p>
          <a:p>
            <a:pPr lvl="1"/>
            <a:r>
              <a:rPr lang="en-US" sz="1600" dirty="0"/>
              <a:t>Revised WID approved in RP-222654</a:t>
            </a:r>
          </a:p>
          <a:p>
            <a:pPr lvl="1"/>
            <a:r>
              <a:rPr lang="en-US" sz="1600" dirty="0"/>
              <a:t>The detailed objectives for coverage enhancement:</a:t>
            </a:r>
          </a:p>
          <a:p>
            <a:pPr lvl="2"/>
            <a:r>
              <a:rPr lang="en-US" sz="1400" dirty="0"/>
              <a:t>To specify PUCCH enhancements for Msg4 HARQ-ACK (e.g. repetition) [RAN1, RAN4]</a:t>
            </a:r>
          </a:p>
          <a:p>
            <a:pPr lvl="2"/>
            <a:r>
              <a:rPr lang="en-US" sz="1400" dirty="0"/>
              <a:t>To study DMRS bundling for PUSCH taking into account NTN-specifics (e.g. time-frequency pre-compensation) and, if necessary, specify enhancements to the Rel-17 procedures [RAN1]</a:t>
            </a:r>
          </a:p>
          <a:p>
            <a:pPr lvl="1"/>
            <a:endParaRPr lang="en-US" sz="1600" dirty="0"/>
          </a:p>
          <a:p>
            <a:pPr lvl="1"/>
            <a:endParaRPr lang="en-US" sz="1600" dirty="0"/>
          </a:p>
        </p:txBody>
      </p:sp>
      <p:sp>
        <p:nvSpPr>
          <p:cNvPr id="3" name="제목 2"/>
          <p:cNvSpPr>
            <a:spLocks noGrp="1"/>
          </p:cNvSpPr>
          <p:nvPr>
            <p:ph type="title"/>
          </p:nvPr>
        </p:nvSpPr>
        <p:spPr/>
        <p:txBody>
          <a:bodyPr/>
          <a:lstStyle/>
          <a:p>
            <a:r>
              <a:rPr lang="en-US" dirty="0"/>
              <a:t>RAN1 Related Outcomes – Rel-18 (3/3)</a:t>
            </a:r>
          </a:p>
        </p:txBody>
      </p:sp>
    </p:spTree>
    <p:extLst>
      <p:ext uri="{BB962C8B-B14F-4D97-AF65-F5344CB8AC3E}">
        <p14:creationId xmlns:p14="http://schemas.microsoft.com/office/powerpoint/2010/main" val="2596764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dirty="0"/>
              <a:t>The following was endorsed</a:t>
            </a:r>
          </a:p>
          <a:p>
            <a:pPr lvl="1">
              <a:spcBef>
                <a:spcPts val="300"/>
              </a:spcBef>
              <a:spcAft>
                <a:spcPts val="300"/>
              </a:spcAft>
            </a:pPr>
            <a:r>
              <a:rPr lang="en-US" dirty="0"/>
              <a:t>No new solution for FG 6-1a shall be added to Rel-17</a:t>
            </a:r>
          </a:p>
          <a:p>
            <a:pPr lvl="1">
              <a:spcBef>
                <a:spcPts val="300"/>
              </a:spcBef>
              <a:spcAft>
                <a:spcPts val="300"/>
              </a:spcAft>
            </a:pPr>
            <a:r>
              <a:rPr lang="en-US" dirty="0"/>
              <a:t>If CSI-RS based RLM/BM/BFD are supported by a UE, FG6-1a can work without any issue. FG1-7 (CSI-RS based RLM) and FG 2-24 (SSB/CSI-RS for beam measurement) are mandatory with capability </a:t>
            </a:r>
            <a:r>
              <a:rPr lang="en-US" dirty="0" err="1"/>
              <a:t>signalling</a:t>
            </a:r>
            <a:r>
              <a:rPr lang="en-US" dirty="0"/>
              <a:t> features.</a:t>
            </a:r>
          </a:p>
          <a:p>
            <a:pPr lvl="1">
              <a:spcBef>
                <a:spcPts val="300"/>
              </a:spcBef>
              <a:spcAft>
                <a:spcPts val="300"/>
              </a:spcAft>
            </a:pPr>
            <a:r>
              <a:rPr lang="en-US" dirty="0"/>
              <a:t>No change to TU allocation for current RAN4 work in Q4 2022. </a:t>
            </a:r>
          </a:p>
          <a:p>
            <a:pPr lvl="1">
              <a:spcBef>
                <a:spcPts val="300"/>
              </a:spcBef>
              <a:spcAft>
                <a:spcPts val="300"/>
              </a:spcAft>
            </a:pPr>
            <a:r>
              <a:rPr lang="en-US" dirty="0"/>
              <a:t>RAN asks RAN4 to do a high level analysis of the options (copied below) in RAN4’s answer to Q2 in RP-221911 and report it to RAN#98 for RAN decision. Options from RP-221911:</a:t>
            </a:r>
          </a:p>
          <a:p>
            <a:pPr marL="1146175" lvl="2" indent="-342900">
              <a:spcBef>
                <a:spcPts val="300"/>
              </a:spcBef>
              <a:spcAft>
                <a:spcPts val="300"/>
              </a:spcAft>
              <a:buFont typeface="+mj-lt"/>
              <a:buAutoNum type="alphaLcParenR"/>
            </a:pPr>
            <a:r>
              <a:rPr lang="en-US" dirty="0"/>
              <a:t>Perform BM/RLM/BFD based on CSI-RS within active BWP</a:t>
            </a:r>
          </a:p>
          <a:p>
            <a:pPr marL="1146175" lvl="2" indent="-342900">
              <a:spcBef>
                <a:spcPts val="300"/>
              </a:spcBef>
              <a:spcAft>
                <a:spcPts val="300"/>
              </a:spcAft>
              <a:buFont typeface="+mj-lt"/>
              <a:buAutoNum type="alphaLcParenR"/>
            </a:pPr>
            <a:r>
              <a:rPr lang="en-US" dirty="0"/>
              <a:t>Perform BM/RLM/BFD based on SSB outside active BWP</a:t>
            </a:r>
          </a:p>
          <a:p>
            <a:pPr marL="1476375" lvl="3" indent="-400050">
              <a:spcBef>
                <a:spcPts val="300"/>
              </a:spcBef>
              <a:spcAft>
                <a:spcPts val="300"/>
              </a:spcAft>
              <a:buFont typeface="+mj-lt"/>
              <a:buAutoNum type="romanLcPeriod"/>
            </a:pPr>
            <a:r>
              <a:rPr lang="en-US" dirty="0"/>
              <a:t>UE’s capability to operate using larger BW covering SSB outside active BWP, or a UE that is equipped with a separate RF chain</a:t>
            </a:r>
          </a:p>
          <a:p>
            <a:pPr marL="1476375" lvl="3" indent="-400050">
              <a:spcBef>
                <a:spcPts val="300"/>
              </a:spcBef>
              <a:spcAft>
                <a:spcPts val="300"/>
              </a:spcAft>
              <a:buFont typeface="+mj-lt"/>
              <a:buAutoNum type="romanLcPeriod"/>
            </a:pPr>
            <a:r>
              <a:rPr lang="en-US" dirty="0"/>
              <a:t>BM/RLM/BFD on SSB outside BWP are performed with shared MG or NCSG for L3 measurement, or dedicated MG or NCSG for RLM/BFD/BM measurements.</a:t>
            </a:r>
          </a:p>
          <a:p>
            <a:pPr marL="1146175" lvl="2" indent="-342900">
              <a:spcBef>
                <a:spcPts val="300"/>
              </a:spcBef>
              <a:spcAft>
                <a:spcPts val="300"/>
              </a:spcAft>
              <a:buFont typeface="+mj-lt"/>
              <a:buAutoNum type="alphaLcParenR"/>
            </a:pPr>
            <a:r>
              <a:rPr lang="en-US" dirty="0"/>
              <a:t>NCD-SSB approach which would work with existing UE hardware architectures (FG6-1) and be compatible 	     with existing RAN4 specifications for BM/RLM/BFD</a:t>
            </a:r>
          </a:p>
          <a:p>
            <a:pPr lvl="1">
              <a:spcBef>
                <a:spcPts val="300"/>
              </a:spcBef>
              <a:spcAft>
                <a:spcPts val="300"/>
              </a:spcAft>
            </a:pPr>
            <a:endParaRPr lang="en-GB" i="1" dirty="0"/>
          </a:p>
          <a:p>
            <a:pPr marL="0" indent="0">
              <a:spcBef>
                <a:spcPts val="300"/>
              </a:spcBef>
              <a:spcAft>
                <a:spcPts val="300"/>
              </a:spcAft>
              <a:buNone/>
            </a:pPr>
            <a:endParaRPr lang="en-US" dirty="0"/>
          </a:p>
        </p:txBody>
      </p:sp>
      <p:sp>
        <p:nvSpPr>
          <p:cNvPr id="3" name="제목 2"/>
          <p:cNvSpPr>
            <a:spLocks noGrp="1"/>
          </p:cNvSpPr>
          <p:nvPr>
            <p:ph type="title"/>
          </p:nvPr>
        </p:nvSpPr>
        <p:spPr/>
        <p:txBody>
          <a:bodyPr/>
          <a:lstStyle/>
          <a:p>
            <a:r>
              <a:rPr lang="en-GB" dirty="0"/>
              <a:t>BWP Operation without Restriction </a:t>
            </a:r>
            <a:r>
              <a:rPr lang="en-GB" sz="2400" dirty="0"/>
              <a:t>(provided for information)</a:t>
            </a:r>
            <a:endParaRPr lang="en-US" dirty="0"/>
          </a:p>
        </p:txBody>
      </p:sp>
    </p:spTree>
    <p:extLst>
      <p:ext uri="{BB962C8B-B14F-4D97-AF65-F5344CB8AC3E}">
        <p14:creationId xmlns:p14="http://schemas.microsoft.com/office/powerpoint/2010/main" val="155416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Rel-17 ASN.1 freeze</a:t>
            </a:r>
          </a:p>
          <a:p>
            <a:pPr lvl="1"/>
            <a:r>
              <a:rPr lang="en-US" dirty="0"/>
              <a:t>No currently remaining Open Issue for which ASN.1 NBC change is foreseen.</a:t>
            </a:r>
          </a:p>
          <a:p>
            <a:pPr lvl="1"/>
            <a:r>
              <a:rPr lang="en-US" dirty="0"/>
              <a:t>Recommend that September TS version shall be regarded the Rel-17 baseline.</a:t>
            </a:r>
          </a:p>
          <a:p>
            <a:endParaRPr lang="en-US" dirty="0"/>
          </a:p>
          <a:p>
            <a:r>
              <a:rPr lang="en-US" dirty="0"/>
              <a:t>New Rel-18 study item</a:t>
            </a:r>
          </a:p>
          <a:p>
            <a:pPr lvl="1"/>
            <a:r>
              <a:rPr lang="en-US" dirty="0"/>
              <a:t>RP-222685: Study on Ambient </a:t>
            </a:r>
            <a:r>
              <a:rPr lang="en-US" dirty="0" err="1"/>
              <a:t>IoT</a:t>
            </a:r>
            <a:r>
              <a:rPr lang="en-US" dirty="0"/>
              <a:t> (RAN-led)</a:t>
            </a:r>
          </a:p>
        </p:txBody>
      </p:sp>
      <p:sp>
        <p:nvSpPr>
          <p:cNvPr id="3" name="제목 2"/>
          <p:cNvSpPr>
            <a:spLocks noGrp="1"/>
          </p:cNvSpPr>
          <p:nvPr>
            <p:ph type="title"/>
          </p:nvPr>
        </p:nvSpPr>
        <p:spPr/>
        <p:txBody>
          <a:bodyPr/>
          <a:lstStyle/>
          <a:p>
            <a:r>
              <a:rPr lang="en-US" dirty="0"/>
              <a:t>Other Information</a:t>
            </a:r>
          </a:p>
        </p:txBody>
      </p:sp>
    </p:spTree>
    <p:extLst>
      <p:ext uri="{BB962C8B-B14F-4D97-AF65-F5344CB8AC3E}">
        <p14:creationId xmlns:p14="http://schemas.microsoft.com/office/powerpoint/2010/main" val="19872906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15357</TotalTime>
  <Words>1180</Words>
  <Application>Microsoft Office PowerPoint</Application>
  <PresentationFormat>Widescreen</PresentationFormat>
  <Paragraphs>89</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微软雅黑</vt:lpstr>
      <vt:lpstr>Arial</vt:lpstr>
      <vt:lpstr>Arial Black</vt:lpstr>
      <vt:lpstr>Calibri</vt:lpstr>
      <vt:lpstr>Times New Roman</vt:lpstr>
      <vt:lpstr>3gpp</vt:lpstr>
      <vt:lpstr>Highlights from RAN#97-e</vt:lpstr>
      <vt:lpstr>LTE and NR CRs</vt:lpstr>
      <vt:lpstr>RAN/RAN WG Meeting Planning</vt:lpstr>
      <vt:lpstr>RAN1 Related Outcomes – Rel-17</vt:lpstr>
      <vt:lpstr>RAN1 Related Outcomes – Rel-18 (1/3)</vt:lpstr>
      <vt:lpstr>RAN1 Related Outcomes – Rel-18 (2/3)</vt:lpstr>
      <vt:lpstr>RAN1 Related Outcomes – Rel-18 (3/3)</vt:lpstr>
      <vt:lpstr>BWP Operation without Restriction (provided for information)</vt:lpstr>
      <vt:lpstr>Other Information</vt:lpstr>
      <vt:lpstr>Rel-18 WID/SID Updates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MCC: 5870</cp:lastModifiedBy>
  <cp:revision>825</cp:revision>
  <cp:lastPrinted>2016-09-15T08:31:00Z</cp:lastPrinted>
  <dcterms:created xsi:type="dcterms:W3CDTF">2009-11-27T05:15:00Z</dcterms:created>
  <dcterms:modified xsi:type="dcterms:W3CDTF">2022-10-01T08:51:47Z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