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bookmarkIdSeed="3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981" r:id="rId2"/>
    <p:sldId id="994" r:id="rId3"/>
    <p:sldId id="997" r:id="rId4"/>
    <p:sldId id="993" r:id="rId5"/>
    <p:sldId id="1000" r:id="rId6"/>
    <p:sldId id="995" r:id="rId7"/>
    <p:sldId id="998" r:id="rId8"/>
    <p:sldId id="1003" r:id="rId9"/>
    <p:sldId id="1004" r:id="rId10"/>
    <p:sldId id="1001" r:id="rId11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00"/>
    <a:srgbClr val="FF3300"/>
    <a:srgbClr val="72AF2F"/>
    <a:srgbClr val="CC00CC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73" autoAdjust="0"/>
    <p:restoredTop sz="95801" autoAdjust="0"/>
  </p:normalViewPr>
  <p:slideViewPr>
    <p:cSldViewPr snapToGrid="0">
      <p:cViewPr varScale="1">
        <p:scale>
          <a:sx n="111" d="100"/>
          <a:sy n="111" d="100"/>
        </p:scale>
        <p:origin x="258" y="114"/>
      </p:cViewPr>
      <p:guideLst>
        <p:guide orient="horz" pos="2160"/>
        <p:guide pos="38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t" anchorCtr="0" compatLnSpc="1"/>
          <a:lstStyle>
            <a:lvl1pPr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t" anchorCtr="0" compatLnSpc="1"/>
          <a:lstStyle>
            <a:lvl1pPr algn="r"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b" anchorCtr="0" compatLnSpc="1"/>
          <a:lstStyle>
            <a:lvl1pPr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b" anchorCtr="0" compatLnSpc="1"/>
          <a:lstStyle>
            <a:lvl1pPr algn="r"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867FF36F-819D-4D2B-A8BB-AF91032F0C08}" type="slidenum">
              <a:rPr lang="en-GB" altLang="en-US"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t" anchorCtr="0" compatLnSpc="1"/>
          <a:lstStyle>
            <a:lvl1pPr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t" anchorCtr="0" compatLnSpc="1"/>
          <a:lstStyle>
            <a:lvl1pPr algn="r"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b" anchorCtr="0" compatLnSpc="1"/>
          <a:lstStyle>
            <a:lvl1pPr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b" anchorCtr="0" compatLnSpc="1"/>
          <a:lstStyle>
            <a:lvl1pPr algn="r"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459FDB58-73C4-413E-BB6C-BBE882DFCE1B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3440"/>
            <a:ext cx="4865996" cy="4867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4618" y="2301355"/>
            <a:ext cx="8602766" cy="1826265"/>
          </a:xfrm>
        </p:spPr>
        <p:txBody>
          <a:bodyPr/>
          <a:lstStyle>
            <a:lvl1pPr>
              <a:defRPr sz="4000" b="1">
                <a:latin typeface="+mn-lt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98950"/>
            <a:ext cx="8534400" cy="1412192"/>
          </a:xfrm>
        </p:spPr>
        <p:txBody>
          <a:bodyPr anchor="ctr"/>
          <a:lstStyle>
            <a:lvl1pPr marL="0" indent="0" algn="ctr">
              <a:buNone/>
              <a:defRPr b="1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pic>
        <p:nvPicPr>
          <p:cNvPr id="7" name="Picture 6" descr="3GPP_TM_RD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5590330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380" y="1093862"/>
            <a:ext cx="11314633" cy="5281301"/>
          </a:xfrm>
        </p:spPr>
        <p:txBody>
          <a:bodyPr/>
          <a:lstStyle>
            <a:lvl1pPr marL="358775" indent="-358775">
              <a:defRPr sz="20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  <a:lvl2pPr marL="628650" indent="-184150">
              <a:defRPr sz="18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2pPr>
            <a:lvl3pPr marL="982663" indent="-179388">
              <a:defRPr sz="16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3pPr>
            <a:lvl4pPr marL="1255713" indent="-179388">
              <a:defRPr sz="16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4pPr>
            <a:lvl5pPr marL="1520825" indent="-179388">
              <a:defRPr sz="16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46759" y="172086"/>
            <a:ext cx="11312254" cy="716674"/>
          </a:xfrm>
        </p:spPr>
        <p:txBody>
          <a:bodyPr/>
          <a:lstStyle>
            <a:lvl1pPr algn="l">
              <a:defRPr b="1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직사각형 8"/>
          <p:cNvSpPr/>
          <p:nvPr userDrawn="1"/>
        </p:nvSpPr>
        <p:spPr>
          <a:xfrm>
            <a:off x="0" y="895827"/>
            <a:ext cx="12191999" cy="62116"/>
          </a:xfrm>
          <a:prstGeom prst="rect">
            <a:avLst/>
          </a:prstGeom>
          <a:solidFill>
            <a:srgbClr val="72AF2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881428"/>
            <a:ext cx="10363200" cy="1362075"/>
          </a:xfrm>
        </p:spPr>
        <p:txBody>
          <a:bodyPr anchor="ctr"/>
          <a:lstStyle>
            <a:lvl1pPr algn="l">
              <a:defRPr sz="4000" b="1" cap="all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243503"/>
            <a:ext cx="10363200" cy="1500187"/>
          </a:xfrm>
        </p:spPr>
        <p:txBody>
          <a:bodyPr anchor="ctr"/>
          <a:lstStyle>
            <a:lvl1pPr marL="0" indent="0">
              <a:buNone/>
              <a:defRPr sz="20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0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0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Meetings_3GPP_SYNC/RAN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Op/OP_F2F/F2f_003_DM/Docs/OPf220026.z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RAN/WG1_RL1/TSGR1_110/Inbox/drafts" TargetMode="External"/><Relationship Id="rId2" Type="http://schemas.openxmlformats.org/officeDocument/2006/relationships/hyperlink" Target="https://www.3gpp.org/ftp/Meetings_3GPP_SYNC/RAN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RAN/WG1_RL1/TSGR1_110/Inbox/draft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RAN/WG1_RL1/TSGR1_110/Inbox/draft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794618" y="2301356"/>
            <a:ext cx="8602766" cy="1450030"/>
          </a:xfrm>
        </p:spPr>
        <p:txBody>
          <a:bodyPr/>
          <a:lstStyle/>
          <a:p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RAN1#110 Meeting Management</a:t>
            </a:r>
            <a:endParaRPr lang="en-US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801" y="4269996"/>
            <a:ext cx="8534400" cy="141219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dirty="0"/>
              <a:t>RAN1 </a:t>
            </a:r>
            <a:r>
              <a:rPr lang="en-US" altLang="en-US" dirty="0" smtClean="0"/>
              <a:t>Chair</a:t>
            </a:r>
            <a:endParaRPr lang="en-US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6434" y="503081"/>
            <a:ext cx="14911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/>
              <a:t>R1-220XXXX</a:t>
            </a:r>
            <a:endParaRPr lang="en-US" sz="2000" b="1" i="1" dirty="0"/>
          </a:p>
        </p:txBody>
      </p:sp>
      <p:sp>
        <p:nvSpPr>
          <p:cNvPr id="7" name="직사각형 6"/>
          <p:cNvSpPr/>
          <p:nvPr/>
        </p:nvSpPr>
        <p:spPr>
          <a:xfrm>
            <a:off x="7008133" y="399569"/>
            <a:ext cx="48465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2000" b="1" i="1" dirty="0"/>
              <a:t>3GPP TSG RAN WG1 #</a:t>
            </a:r>
            <a:r>
              <a:rPr lang="en-GB" sz="2000" b="1" i="1" dirty="0" smtClean="0"/>
              <a:t>110</a:t>
            </a:r>
            <a:endParaRPr lang="en-GB" sz="2000" b="1" i="1" dirty="0"/>
          </a:p>
          <a:p>
            <a:pPr algn="r"/>
            <a:r>
              <a:rPr lang="en-US" sz="2000" b="1" i="1" dirty="0" smtClean="0"/>
              <a:t>August 22</a:t>
            </a:r>
            <a:r>
              <a:rPr lang="en-US" sz="2000" b="1" i="1" baseline="30000" dirty="0" smtClean="0"/>
              <a:t>nd</a:t>
            </a:r>
            <a:r>
              <a:rPr lang="en-US" sz="2000" b="1" i="1" dirty="0" smtClean="0"/>
              <a:t> – August 26</a:t>
            </a:r>
            <a:r>
              <a:rPr lang="en-US" sz="2000" b="1" i="1" baseline="30000" dirty="0" smtClean="0"/>
              <a:t>th</a:t>
            </a:r>
            <a:r>
              <a:rPr lang="en-US" sz="2000" b="1" i="1" dirty="0"/>
              <a:t>, 2022</a:t>
            </a:r>
          </a:p>
        </p:txBody>
      </p:sp>
    </p:spTree>
    <p:extLst>
      <p:ext uri="{BB962C8B-B14F-4D97-AF65-F5344CB8AC3E}">
        <p14:creationId xmlns:p14="http://schemas.microsoft.com/office/powerpoint/2010/main" val="3475471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 smtClean="0"/>
              <a:t>All documents to be presented in </a:t>
            </a:r>
            <a:r>
              <a:rPr lang="en-US" sz="1800" dirty="0" smtClean="0"/>
              <a:t>online/offline </a:t>
            </a:r>
            <a:r>
              <a:rPr lang="en-US" sz="1800" dirty="0" smtClean="0"/>
              <a:t>sessions should be uploaded at least </a:t>
            </a:r>
            <a:r>
              <a:rPr lang="en-US" sz="1800" dirty="0" smtClean="0"/>
              <a:t>30 minutes </a:t>
            </a:r>
            <a:r>
              <a:rPr lang="en-US" sz="1800" dirty="0" smtClean="0"/>
              <a:t>in advance</a:t>
            </a:r>
            <a:endParaRPr lang="en-US" sz="1800" dirty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altLang="zh-CN" sz="1600" dirty="0" smtClean="0"/>
              <a:t>To avoid any issues due to latency between the meeting server (10.10.10.10) and </a:t>
            </a:r>
            <a:r>
              <a:rPr lang="en-US" sz="1600" dirty="0"/>
              <a:t>mirrored meeting server </a:t>
            </a:r>
            <a:r>
              <a:rPr lang="en-US" sz="1600" dirty="0" smtClean="0"/>
              <a:t>at </a:t>
            </a:r>
            <a:r>
              <a:rPr lang="en-US" sz="1600" u="sng" dirty="0">
                <a:hlinkClick r:id="rId2"/>
              </a:rPr>
              <a:t>https://</a:t>
            </a:r>
            <a:r>
              <a:rPr lang="en-US" sz="1600" u="sng" dirty="0" smtClean="0">
                <a:hlinkClick r:id="rId2"/>
              </a:rPr>
              <a:t>www.3gpp.org/ftp/Meetings_3GPP_SYNC/RAN1</a:t>
            </a:r>
            <a:endParaRPr lang="en-US" sz="1600" u="sng" dirty="0" smtClean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endParaRPr lang="en-US" sz="1400" u="sng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 to </a:t>
            </a:r>
            <a:r>
              <a:rPr lang="en-US" dirty="0" smtClean="0"/>
              <a:t>FLs/Moderators/Delegates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658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RAN1#110 will </a:t>
            </a:r>
            <a:r>
              <a:rPr lang="en-US" sz="1800" dirty="0" smtClean="0"/>
              <a:t>be held </a:t>
            </a:r>
            <a:r>
              <a:rPr lang="en-US" sz="1800" dirty="0" smtClean="0"/>
              <a:t>from August 22</a:t>
            </a:r>
            <a:r>
              <a:rPr lang="en-US" sz="1800" baseline="30000" dirty="0" smtClean="0"/>
              <a:t>nd</a:t>
            </a:r>
            <a:r>
              <a:rPr lang="en-US" sz="1800" dirty="0" smtClean="0"/>
              <a:t> to August 26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in </a:t>
            </a:r>
            <a:r>
              <a:rPr lang="en-US" sz="1800" dirty="0"/>
              <a:t>Toulouse, </a:t>
            </a:r>
            <a:r>
              <a:rPr lang="en-US" sz="1800" dirty="0" smtClean="0"/>
              <a:t>France</a:t>
            </a:r>
          </a:p>
          <a:p>
            <a:endParaRPr lang="en-US" sz="1800" dirty="0" smtClean="0"/>
          </a:p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RAN1#110 will be a F2F meeting with two-way remote participation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Note: per </a:t>
            </a:r>
            <a:r>
              <a:rPr lang="en-US" sz="1600" u="sng" dirty="0">
                <a:hlinkClick r:id="rId2"/>
              </a:rPr>
              <a:t>OPf220026</a:t>
            </a:r>
            <a:r>
              <a:rPr lang="en-US" sz="1600" dirty="0"/>
              <a:t>, the commitment of two-way remote participation is strictly temporary and exceptional </a:t>
            </a:r>
          </a:p>
          <a:p>
            <a:endParaRPr lang="en-US" sz="1800" dirty="0"/>
          </a:p>
          <a:p>
            <a:r>
              <a:rPr lang="en-US" sz="1800" dirty="0"/>
              <a:t>RAN1#110 will handle</a:t>
            </a:r>
          </a:p>
          <a:p>
            <a:pPr lvl="1"/>
            <a:r>
              <a:rPr lang="en-US" sz="1600" dirty="0"/>
              <a:t>Critical issues for LS </a:t>
            </a:r>
          </a:p>
          <a:p>
            <a:pPr lvl="1"/>
            <a:r>
              <a:rPr lang="en-US" sz="1600" dirty="0"/>
              <a:t>Maintenance for Rel-17 &amp; earlier</a:t>
            </a:r>
          </a:p>
          <a:p>
            <a:pPr lvl="1"/>
            <a:r>
              <a:rPr lang="en-US" sz="1600" dirty="0"/>
              <a:t>Rel-18 work/study items</a:t>
            </a:r>
          </a:p>
          <a:p>
            <a:endParaRPr lang="en-US" sz="1800" dirty="0" smtClean="0"/>
          </a:p>
          <a:p>
            <a:r>
              <a:rPr lang="en-US" sz="1800" dirty="0" smtClean="0"/>
              <a:t>No </a:t>
            </a:r>
            <a:r>
              <a:rPr lang="en-US" sz="1800" smtClean="0"/>
              <a:t>preparation phase</a:t>
            </a:r>
            <a:endParaRPr lang="en-US" sz="1800" dirty="0"/>
          </a:p>
          <a:p>
            <a:endParaRPr lang="en-US" sz="1800" dirty="0" smtClean="0"/>
          </a:p>
          <a:p>
            <a:pPr lvl="2"/>
            <a:endParaRPr lang="en-US" sz="1400" dirty="0" smtClean="0"/>
          </a:p>
          <a:p>
            <a:endParaRPr lang="en-US" sz="18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ja-JP" dirty="0" smtClean="0"/>
              <a:t>General Aspects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631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1800" dirty="0" err="1">
                <a:ea typeface="ＭＳ Ｐゴシック" panose="020B0600070205080204" pitchFamily="34" charset="-128"/>
              </a:rPr>
              <a:t>Tdoc</a:t>
            </a:r>
            <a:r>
              <a:rPr lang="en-US" altLang="en-US" sz="1800" dirty="0">
                <a:ea typeface="ＭＳ Ｐゴシック" panose="020B0600070205080204" pitchFamily="34" charset="-128"/>
              </a:rPr>
              <a:t> number request by </a:t>
            </a:r>
            <a:r>
              <a:rPr lang="en-US" altLang="ko-KR" sz="1800" dirty="0" smtClean="0">
                <a:ea typeface="ＭＳ Ｐゴシック" panose="020B0600070205080204" pitchFamily="34" charset="-128"/>
              </a:rPr>
              <a:t>August 12</a:t>
            </a:r>
            <a:r>
              <a:rPr lang="en-US" altLang="ko-KR" sz="1800" baseline="30000" dirty="0" smtClean="0">
                <a:ea typeface="ＭＳ Ｐゴシック" panose="020B0600070205080204" pitchFamily="34" charset="-128"/>
              </a:rPr>
              <a:t>th</a:t>
            </a:r>
            <a:r>
              <a:rPr lang="en-US" altLang="ko-KR" sz="1800" dirty="0" smtClean="0">
                <a:ea typeface="ＭＳ Ｐゴシック" panose="020B0600070205080204" pitchFamily="34" charset="-128"/>
              </a:rPr>
              <a:t> </a:t>
            </a:r>
            <a:r>
              <a:rPr lang="en-US" altLang="ko-KR" sz="1800" dirty="0">
                <a:ea typeface="ＭＳ Ｐゴシック" panose="020B0600070205080204" pitchFamily="34" charset="-128"/>
              </a:rPr>
              <a:t>(Friday)</a:t>
            </a:r>
            <a:r>
              <a:rPr lang="en-US" altLang="en-US" sz="1800" dirty="0">
                <a:ea typeface="ＭＳ Ｐゴシック" panose="020B0600070205080204" pitchFamily="34" charset="-128"/>
              </a:rPr>
              <a:t>, </a:t>
            </a:r>
            <a:r>
              <a:rPr lang="en-US" altLang="en-US" sz="1800" dirty="0" smtClean="0">
                <a:ea typeface="ＭＳ Ｐゴシック" panose="020B0600070205080204" pitchFamily="34" charset="-128"/>
              </a:rPr>
              <a:t>15:00 UTC</a:t>
            </a:r>
            <a:endParaRPr lang="en-US" altLang="en-US" sz="1800" dirty="0">
              <a:ea typeface="ＭＳ Ｐゴシック" panose="020B0600070205080204" pitchFamily="34" charset="-128"/>
            </a:endParaRPr>
          </a:p>
          <a:p>
            <a:r>
              <a:rPr lang="en-US" altLang="en-US" sz="1800" dirty="0" err="1">
                <a:ea typeface="ＭＳ Ｐゴシック" panose="020B0600070205080204" pitchFamily="34" charset="-128"/>
              </a:rPr>
              <a:t>Tdoc</a:t>
            </a:r>
            <a:r>
              <a:rPr lang="en-US" altLang="en-US" sz="1800" dirty="0">
                <a:ea typeface="ＭＳ Ｐゴシック" panose="020B0600070205080204" pitchFamily="34" charset="-128"/>
              </a:rPr>
              <a:t> submission </a:t>
            </a:r>
            <a:r>
              <a:rPr lang="en-US" altLang="en-US" sz="1800" dirty="0" smtClean="0">
                <a:ea typeface="ＭＳ Ｐゴシック" panose="020B0600070205080204" pitchFamily="34" charset="-128"/>
              </a:rPr>
              <a:t>by August 12</a:t>
            </a:r>
            <a:r>
              <a:rPr lang="en-US" altLang="en-US" sz="1800" baseline="30000" dirty="0" smtClean="0">
                <a:ea typeface="ＭＳ Ｐゴシック" panose="020B0600070205080204" pitchFamily="34" charset="-128"/>
              </a:rPr>
              <a:t>th</a:t>
            </a:r>
            <a:r>
              <a:rPr lang="en-US" altLang="en-US" sz="1800" dirty="0" smtClean="0">
                <a:ea typeface="ＭＳ Ｐゴシック" panose="020B0600070205080204" pitchFamily="34" charset="-128"/>
              </a:rPr>
              <a:t> (Friday), 23:59 </a:t>
            </a:r>
            <a:r>
              <a:rPr lang="en-US" altLang="en-US" sz="1800" dirty="0">
                <a:ea typeface="ＭＳ Ｐゴシック" panose="020B0600070205080204" pitchFamily="34" charset="-128"/>
              </a:rPr>
              <a:t>UTC </a:t>
            </a:r>
          </a:p>
          <a:p>
            <a:pPr lvl="1"/>
            <a:endParaRPr lang="en-US" altLang="en-US" sz="1400" dirty="0">
              <a:ea typeface="ＭＳ Ｐゴシック" panose="020B0600070205080204" pitchFamily="34" charset="-128"/>
            </a:endParaRPr>
          </a:p>
          <a:p>
            <a:r>
              <a:rPr lang="en-US" sz="1800" dirty="0"/>
              <a:t>Link to draft agenda</a:t>
            </a:r>
            <a:r>
              <a:rPr lang="en-US" sz="1800" dirty="0" smtClean="0"/>
              <a:t>: TBD</a:t>
            </a:r>
            <a:endParaRPr 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ja-JP" dirty="0"/>
              <a:t>Contribution Submission Deadlines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873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</a:pPr>
            <a:r>
              <a:rPr lang="en-US" sz="1800" dirty="0" smtClean="0"/>
              <a:t>All remote participants have to be registered – no exceptions</a:t>
            </a:r>
          </a:p>
          <a:p>
            <a:pPr lvl="2">
              <a:spcBef>
                <a:spcPts val="300"/>
              </a:spcBef>
            </a:pPr>
            <a:endParaRPr lang="en-US" sz="1400" dirty="0"/>
          </a:p>
          <a:p>
            <a:pPr>
              <a:spcBef>
                <a:spcPts val="300"/>
              </a:spcBef>
            </a:pPr>
            <a:r>
              <a:rPr lang="en-US" sz="1800" dirty="0" smtClean="0"/>
              <a:t>Remote </a:t>
            </a:r>
            <a:r>
              <a:rPr lang="en-US" sz="1800" dirty="0"/>
              <a:t>participation will be possible for all online sessions (up to 3 </a:t>
            </a:r>
            <a:r>
              <a:rPr lang="en-US" sz="1800" dirty="0" smtClean="0"/>
              <a:t>parallel sessions</a:t>
            </a:r>
            <a:r>
              <a:rPr lang="en-US" sz="1800" dirty="0"/>
              <a:t>) and </a:t>
            </a:r>
            <a:r>
              <a:rPr lang="en-US" sz="1800" dirty="0" smtClean="0"/>
              <a:t>organized offline </a:t>
            </a:r>
            <a:r>
              <a:rPr lang="en-US" sz="1800" dirty="0"/>
              <a:t>sessions (up to 2 </a:t>
            </a:r>
            <a:r>
              <a:rPr lang="en-US" sz="1800" dirty="0"/>
              <a:t>parallel sessions</a:t>
            </a:r>
            <a:r>
              <a:rPr lang="en-US" sz="1800" dirty="0"/>
              <a:t>) throughout the meeting</a:t>
            </a:r>
          </a:p>
          <a:p>
            <a:pPr lvl="1">
              <a:spcBef>
                <a:spcPts val="300"/>
              </a:spcBef>
            </a:pPr>
            <a:r>
              <a:rPr lang="en-US" sz="1600" dirty="0" smtClean="0"/>
              <a:t>Remote </a:t>
            </a:r>
            <a:r>
              <a:rPr lang="en-US" sz="1600" dirty="0"/>
              <a:t>participants cannot check in to </a:t>
            </a:r>
            <a:r>
              <a:rPr lang="en-US" sz="1600" dirty="0" smtClean="0"/>
              <a:t>RAN1#110 and therefore cannot </a:t>
            </a:r>
            <a:r>
              <a:rPr lang="en-US" sz="1600" dirty="0"/>
              <a:t>be official participants of </a:t>
            </a:r>
            <a:r>
              <a:rPr lang="en-US" sz="1600" dirty="0" smtClean="0"/>
              <a:t>RAN1#110</a:t>
            </a:r>
          </a:p>
          <a:p>
            <a:pPr lvl="1">
              <a:spcBef>
                <a:spcPts val="300"/>
              </a:spcBef>
            </a:pPr>
            <a:r>
              <a:rPr lang="en-US" sz="1600" dirty="0" smtClean="0"/>
              <a:t>Remote participants cannot </a:t>
            </a:r>
            <a:r>
              <a:rPr lang="en-US" sz="1600" dirty="0"/>
              <a:t>formally </a:t>
            </a:r>
            <a:r>
              <a:rPr lang="en-US" sz="1600" dirty="0" smtClean="0"/>
              <a:t>object to decisions taken in </a:t>
            </a:r>
            <a:r>
              <a:rPr lang="en-US" sz="1600" dirty="0" smtClean="0"/>
              <a:t>the meeting</a:t>
            </a:r>
          </a:p>
          <a:p>
            <a:pPr lvl="2">
              <a:spcBef>
                <a:spcPts val="300"/>
              </a:spcBef>
            </a:pPr>
            <a:r>
              <a:rPr lang="en-US" dirty="0" smtClean="0"/>
              <a:t>Note that this restriction does not prevent remote participants from participating in a show of hands</a:t>
            </a:r>
          </a:p>
          <a:p>
            <a:pPr lvl="2">
              <a:spcBef>
                <a:spcPts val="300"/>
              </a:spcBef>
            </a:pPr>
            <a:endParaRPr lang="en-US" sz="1200" dirty="0" smtClean="0"/>
          </a:p>
          <a:p>
            <a:pPr>
              <a:spcBef>
                <a:spcPts val="300"/>
              </a:spcBef>
            </a:pPr>
            <a:r>
              <a:rPr lang="en-US" sz="1800" dirty="0" smtClean="0"/>
              <a:t>Audio and screen </a:t>
            </a:r>
            <a:r>
              <a:rPr lang="en-US" sz="1800" dirty="0" smtClean="0"/>
              <a:t>sharing for remote participation</a:t>
            </a:r>
            <a:endParaRPr lang="en-US" sz="1800" dirty="0" smtClean="0"/>
          </a:p>
          <a:p>
            <a:pPr lvl="1">
              <a:spcBef>
                <a:spcPts val="300"/>
              </a:spcBef>
            </a:pPr>
            <a:r>
              <a:rPr lang="en-US" sz="1600" dirty="0" smtClean="0"/>
              <a:t>Two-way </a:t>
            </a:r>
            <a:r>
              <a:rPr lang="en-US" sz="1600" dirty="0"/>
              <a:t>audio is provided for registered remote </a:t>
            </a:r>
            <a:r>
              <a:rPr lang="en-US" sz="1600" dirty="0" smtClean="0"/>
              <a:t>participants so that they can </a:t>
            </a:r>
            <a:r>
              <a:rPr lang="en-US" sz="1600" dirty="0"/>
              <a:t>listen and talk (using GTW)</a:t>
            </a:r>
          </a:p>
          <a:p>
            <a:pPr lvl="1">
              <a:spcBef>
                <a:spcPts val="300"/>
              </a:spcBef>
            </a:pPr>
            <a:r>
              <a:rPr lang="en-US" sz="1600" dirty="0" smtClean="0"/>
              <a:t>Documents </a:t>
            </a:r>
            <a:r>
              <a:rPr lang="en-US" sz="1600" dirty="0"/>
              <a:t>being projected in the meeting room will be shared to registered remote participants </a:t>
            </a:r>
            <a:r>
              <a:rPr lang="en-US" sz="1600" dirty="0" smtClean="0"/>
              <a:t>(using </a:t>
            </a:r>
            <a:r>
              <a:rPr lang="en-US" sz="1600" dirty="0"/>
              <a:t>GTW</a:t>
            </a:r>
            <a:r>
              <a:rPr lang="en-US" sz="1600" dirty="0" smtClean="0"/>
              <a:t>)</a:t>
            </a:r>
            <a:endParaRPr lang="en-US" sz="1600" dirty="0"/>
          </a:p>
          <a:p>
            <a:pPr lvl="1">
              <a:spcBef>
                <a:spcPts val="300"/>
              </a:spcBef>
            </a:pPr>
            <a:r>
              <a:rPr lang="en-US" sz="1600" dirty="0" smtClean="0"/>
              <a:t>Note</a:t>
            </a:r>
            <a:r>
              <a:rPr lang="en-US" sz="1600" dirty="0"/>
              <a:t>: GTWs are only intended for registered remote </a:t>
            </a:r>
            <a:r>
              <a:rPr lang="en-US" sz="1600" dirty="0" smtClean="0"/>
              <a:t>participants. </a:t>
            </a:r>
            <a:r>
              <a:rPr lang="en-US" sz="1600" dirty="0"/>
              <a:t>F2F </a:t>
            </a:r>
            <a:r>
              <a:rPr lang="en-US" sz="1600" dirty="0" smtClean="0"/>
              <a:t>participants in the meeting room </a:t>
            </a:r>
            <a:r>
              <a:rPr lang="en-US" sz="1600" b="1" dirty="0" smtClean="0">
                <a:solidFill>
                  <a:srgbClr val="FF0000"/>
                </a:solidFill>
              </a:rPr>
              <a:t>MUST</a:t>
            </a:r>
            <a:r>
              <a:rPr lang="en-US" sz="1600" b="1" dirty="0" smtClean="0"/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NOT</a:t>
            </a:r>
            <a:r>
              <a:rPr lang="en-US" sz="1600" dirty="0" smtClean="0"/>
              <a:t> use GTW (</a:t>
            </a:r>
            <a:r>
              <a:rPr lang="en-US" sz="1600" dirty="0"/>
              <a:t>avoiding unnecessary WLAN bandwidth consumptions, audio feedback etc.).</a:t>
            </a:r>
          </a:p>
          <a:p>
            <a:pPr lvl="2">
              <a:spcBef>
                <a:spcPts val="300"/>
              </a:spcBef>
            </a:pPr>
            <a:endParaRPr lang="en-US" sz="1400" dirty="0" smtClean="0"/>
          </a:p>
          <a:p>
            <a:pPr>
              <a:spcBef>
                <a:spcPts val="300"/>
              </a:spcBef>
            </a:pPr>
            <a:r>
              <a:rPr lang="en-US" sz="1800" dirty="0" smtClean="0"/>
              <a:t>Maintaining good audio quality will be critical</a:t>
            </a:r>
          </a:p>
          <a:p>
            <a:pPr lvl="1">
              <a:spcBef>
                <a:spcPts val="300"/>
              </a:spcBef>
            </a:pPr>
            <a:r>
              <a:rPr lang="en-US" sz="1600" dirty="0" smtClean="0"/>
              <a:t>Remote participants, please </a:t>
            </a:r>
            <a:r>
              <a:rPr lang="en-US" sz="1600" dirty="0"/>
              <a:t>use a </a:t>
            </a:r>
            <a:r>
              <a:rPr lang="en-US" sz="1600" dirty="0" smtClean="0"/>
              <a:t>headset to ensure good audio quality and mute yourself when not commenting</a:t>
            </a:r>
            <a:endParaRPr lang="en-US" sz="1600" dirty="0" smtClean="0"/>
          </a:p>
          <a:p>
            <a:pPr lvl="1">
              <a:spcBef>
                <a:spcPts val="300"/>
              </a:spcBef>
            </a:pPr>
            <a:r>
              <a:rPr lang="en-US" sz="1600" dirty="0" smtClean="0"/>
              <a:t>Remote </a:t>
            </a:r>
            <a:r>
              <a:rPr lang="en-US" sz="1600" dirty="0"/>
              <a:t>participants, </a:t>
            </a:r>
            <a:r>
              <a:rPr lang="en-US" sz="1600" dirty="0" smtClean="0"/>
              <a:t>please join </a:t>
            </a:r>
            <a:r>
              <a:rPr lang="en-US" sz="1600" dirty="0" smtClean="0"/>
              <a:t>GTW </a:t>
            </a:r>
            <a:r>
              <a:rPr lang="en-US" sz="1600" dirty="0" smtClean="0"/>
              <a:t>using </a:t>
            </a:r>
            <a:r>
              <a:rPr lang="en-US" sz="1600" dirty="0" smtClean="0"/>
              <a:t>the computer </a:t>
            </a:r>
            <a:r>
              <a:rPr lang="en-US" sz="1600" dirty="0" smtClean="0"/>
              <a:t>audio option and not </a:t>
            </a:r>
            <a:r>
              <a:rPr lang="en-US" sz="1600" dirty="0" smtClean="0"/>
              <a:t>the telephone </a:t>
            </a:r>
            <a:r>
              <a:rPr lang="en-US" sz="1600" dirty="0" smtClean="0"/>
              <a:t>option</a:t>
            </a:r>
          </a:p>
          <a:p>
            <a:pPr lvl="2">
              <a:spcBef>
                <a:spcPts val="300"/>
              </a:spcBef>
            </a:pPr>
            <a:r>
              <a:rPr lang="en-US" dirty="0"/>
              <a:t>The telephone option is prone </a:t>
            </a:r>
            <a:r>
              <a:rPr lang="en-US" dirty="0"/>
              <a:t>to noise </a:t>
            </a:r>
            <a:r>
              <a:rPr lang="en-US" dirty="0"/>
              <a:t>&amp; echo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Participation Details (1/2)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325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For hand raising, </a:t>
            </a:r>
            <a:r>
              <a:rPr lang="en-US" sz="1800" dirty="0" err="1"/>
              <a:t>Tohru</a:t>
            </a:r>
            <a:r>
              <a:rPr lang="en-US" sz="1800" dirty="0"/>
              <a:t> will be used by </a:t>
            </a:r>
            <a:r>
              <a:rPr lang="en-US" sz="1800" b="1" dirty="0">
                <a:solidFill>
                  <a:srgbClr val="FF0000"/>
                </a:solidFill>
              </a:rPr>
              <a:t>BOTH</a:t>
            </a:r>
            <a:r>
              <a:rPr lang="en-US" sz="1800" dirty="0"/>
              <a:t> F2F participants and remote participants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endParaRPr lang="en-US" sz="1600" dirty="0" smtClean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 smtClean="0"/>
              <a:t>In </a:t>
            </a:r>
            <a:r>
              <a:rPr lang="en-US" sz="1800" dirty="0" smtClean="0"/>
              <a:t>case the online/offline session chair (VCs or FLs) cannot be physically present in RAN1#110, he or she will chair the online or offline session remotely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endParaRPr lang="en-US" sz="1600" dirty="0" smtClean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Chair notes and documents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Chair/session notes and online/offline schedules will be updated regularly and shared on the inbox (e.g. during lunch break, at the end of each day) 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All documents and folders will be stored on the meeting server (10.10.10.10) </a:t>
            </a:r>
            <a:r>
              <a:rPr lang="en-US" sz="1600" dirty="0">
                <a:solidFill>
                  <a:srgbClr val="FF0000"/>
                </a:solidFill>
              </a:rPr>
              <a:t>except for the draft folders</a:t>
            </a:r>
            <a:endParaRPr lang="en-US" sz="1400" dirty="0"/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US" sz="1400" dirty="0"/>
              <a:t>The meeting server (</a:t>
            </a:r>
            <a:r>
              <a:rPr lang="en-US" altLang="zh-CN" sz="1400" dirty="0"/>
              <a:t>10.10.10.10) is accessible only to F2F participants</a:t>
            </a:r>
            <a:endParaRPr lang="en-US" sz="1400" dirty="0"/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US" sz="1400" dirty="0"/>
              <a:t>Remote participants can access a mirrored meeting server folder at </a:t>
            </a:r>
            <a:r>
              <a:rPr lang="en-US" sz="1400" u="sng" dirty="0">
                <a:hlinkClick r:id="rId2"/>
              </a:rPr>
              <a:t>https://www.3gpp.org/ftp/Meetings_3GPP_SYNC/RAN1</a:t>
            </a:r>
            <a:r>
              <a:rPr lang="en-US" sz="1400" dirty="0"/>
              <a:t>, where the mirroring is done every 5-10min.</a:t>
            </a:r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US" altLang="zh-CN" sz="1400" b="1" dirty="0">
                <a:solidFill>
                  <a:srgbClr val="FF0000"/>
                </a:solidFill>
              </a:rPr>
              <a:t>IMPORTANT exception</a:t>
            </a:r>
            <a:r>
              <a:rPr lang="en-US" altLang="zh-CN" sz="1400" dirty="0"/>
              <a:t>: same as for e-meetings we will use the draft folders on the 3GPP portal and not the one on 10.10.10.10</a:t>
            </a:r>
            <a:br>
              <a:rPr lang="en-US" altLang="zh-CN" sz="1400" dirty="0"/>
            </a:br>
            <a:r>
              <a:rPr lang="en-US" altLang="zh-CN" sz="1400" dirty="0"/>
              <a:t>3GPP portal draft folder </a:t>
            </a:r>
            <a:r>
              <a:rPr lang="en-US" altLang="zh-CN" sz="1400" dirty="0">
                <a:sym typeface="Wingdings" panose="05000000000000000000" pitchFamily="2" charset="2"/>
              </a:rPr>
              <a:t> </a:t>
            </a:r>
            <a:r>
              <a:rPr lang="en-US" altLang="zh-CN" sz="1400" dirty="0">
                <a:hlinkClick r:id="rId3"/>
              </a:rPr>
              <a:t>https://www.3gpp.org/ftp/TSG_RAN/WG1_RL1/TSGR1_110/Inbox/drafts</a:t>
            </a:r>
            <a:endParaRPr lang="en-US" altLang="zh-CN" sz="1400" dirty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All documents to be presented in online/offline sessions should be uploaded at least 30 minutes in advance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endParaRPr lang="en-US" sz="16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Participation Details (2/2)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497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600" dirty="0"/>
              <a:t>For each Rel-17 WI and Rel-18 WI/SI, an email thread will be created 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1400" dirty="0"/>
              <a:t>The email threads will be used by chair/vice-chairs/rapporteurs/FLs to share updates on online/offline schedule, details on what is to be discussed, to share the </a:t>
            </a:r>
            <a:r>
              <a:rPr lang="en-US" sz="1400" dirty="0" err="1"/>
              <a:t>Tdoc</a:t>
            </a:r>
            <a:r>
              <a:rPr lang="en-US" sz="1400" dirty="0"/>
              <a:t> number of the FL summary to be treated in online session, </a:t>
            </a:r>
            <a:r>
              <a:rPr lang="en-US" sz="1400" dirty="0" err="1"/>
              <a:t>etc</a:t>
            </a:r>
            <a:endParaRPr lang="en-US" sz="1400" dirty="0"/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1400" dirty="0"/>
              <a:t>The email threads are not intended for any technical discussions and there will not be any endorsements via email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600" dirty="0"/>
              <a:t>Additional email threads may be created for handling of LSs and other maintenance issues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1400" dirty="0"/>
              <a:t>To be decided after initial review of </a:t>
            </a:r>
            <a:r>
              <a:rPr lang="en-US" sz="1400" dirty="0" err="1"/>
              <a:t>tdocs</a:t>
            </a:r>
            <a:r>
              <a:rPr lang="en-US" sz="1400" dirty="0"/>
              <a:t> submitted to RAN1#110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n-US" sz="1600" dirty="0" smtClean="0"/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600" dirty="0" smtClean="0"/>
              <a:t>As </a:t>
            </a:r>
            <a:r>
              <a:rPr lang="en-US" sz="1600" dirty="0"/>
              <a:t>usual, individual draft folders will be created for all sub-agenda items in the inbox 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1400" dirty="0"/>
              <a:t>The draft folders will be used for providing the initial FL summaries and further updates, and may be used to collect company </a:t>
            </a:r>
            <a:r>
              <a:rPr lang="en-US" sz="1400" dirty="0" smtClean="0"/>
              <a:t>views</a:t>
            </a:r>
            <a:endParaRPr lang="en-US" sz="1400" dirty="0"/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1400" b="1" dirty="0" smtClean="0">
                <a:solidFill>
                  <a:srgbClr val="FF0000"/>
                </a:solidFill>
              </a:rPr>
              <a:t>IMPORTANT</a:t>
            </a:r>
            <a:r>
              <a:rPr lang="en-US" sz="1400" dirty="0"/>
              <a:t>: Use the draft folders on the 3GPP portal (used for e-meetings) and not the one on 10.10.10.10</a:t>
            </a:r>
            <a:br>
              <a:rPr lang="en-US" sz="1400" dirty="0"/>
            </a:br>
            <a:r>
              <a:rPr lang="en-US" sz="1400" dirty="0"/>
              <a:t>3GPP portal draft folder </a:t>
            </a:r>
            <a:r>
              <a:rPr lang="en-US" sz="1400" dirty="0">
                <a:sym typeface="Wingdings" panose="05000000000000000000" pitchFamily="2" charset="2"/>
              </a:rPr>
              <a:t> </a:t>
            </a:r>
            <a:r>
              <a:rPr lang="en-US" sz="1400" dirty="0">
                <a:hlinkClick r:id="rId2"/>
              </a:rPr>
              <a:t>https://www.3gpp.org/ftp/TSG_RAN/WG1_RL1/TSGR1_110/Inbox/drafts</a:t>
            </a:r>
            <a:endParaRPr lang="en-US" sz="1400" dirty="0"/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n-US" sz="1600" dirty="0" smtClean="0"/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600" dirty="0" smtClean="0"/>
              <a:t>FL summaries and company inputs to the draft folder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1400" dirty="0" smtClean="0"/>
              <a:t>FLs are requested to provide initial summaries by 15:00 (UTC) on Friday </a:t>
            </a:r>
            <a:r>
              <a:rPr lang="en-US" sz="1400" dirty="0"/>
              <a:t>August 19</a:t>
            </a:r>
            <a:r>
              <a:rPr lang="en-US" sz="1400" baseline="30000" dirty="0"/>
              <a:t>th</a:t>
            </a:r>
            <a:r>
              <a:rPr lang="en-US" sz="1400" dirty="0"/>
              <a:t> if </a:t>
            </a:r>
            <a:r>
              <a:rPr lang="en-US" sz="1400" dirty="0" smtClean="0"/>
              <a:t>possible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1400" dirty="0" smtClean="0"/>
              <a:t>Companies may provide their views using the draft folders to supplement online/offline discussions for a more productive meeting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1400" dirty="0"/>
              <a:t>For Rel-17 maintenance topics, it is recommended that companies provide their initial views </a:t>
            </a:r>
            <a:r>
              <a:rPr lang="en-US" sz="1400" dirty="0" smtClean="0"/>
              <a:t>by 15:00 </a:t>
            </a:r>
            <a:r>
              <a:rPr lang="en-US" sz="1400" dirty="0" smtClean="0"/>
              <a:t>(local time) </a:t>
            </a:r>
            <a:r>
              <a:rPr lang="en-US" sz="1400" dirty="0" smtClean="0"/>
              <a:t>on the first day </a:t>
            </a:r>
            <a:r>
              <a:rPr lang="en-US" sz="1400" dirty="0"/>
              <a:t>of RAN1#110 to help prioritize essential </a:t>
            </a:r>
            <a:r>
              <a:rPr lang="en-US" sz="1400" dirty="0" smtClean="0"/>
              <a:t>issues</a:t>
            </a:r>
            <a:endParaRPr lang="en-US" sz="16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 Discussions and Draft Folder Usage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346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In consideration of remote participants and F2F participants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All online/offline session start time and end time will be strictly observed – no exceptions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No online/offline sessions past 19:30 – no exceptions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altLang="zh-CN" sz="1600" dirty="0"/>
              <a:t>For all F2F and remote participants, updates to the draft folders will </a:t>
            </a:r>
            <a:r>
              <a:rPr lang="en-US" altLang="zh-CN" sz="1600" dirty="0" smtClean="0"/>
              <a:t>be </a:t>
            </a:r>
            <a:r>
              <a:rPr lang="en-US" altLang="zh-CN" sz="1600" dirty="0"/>
              <a:t>possible </a:t>
            </a:r>
            <a:r>
              <a:rPr lang="en-US" altLang="zh-CN" sz="1600" dirty="0" smtClean="0"/>
              <a:t>only during the </a:t>
            </a:r>
            <a:r>
              <a:rPr lang="en-US" altLang="zh-CN" sz="1600" dirty="0" smtClean="0"/>
              <a:t>following designated </a:t>
            </a:r>
            <a:r>
              <a:rPr lang="en-US" altLang="zh-CN" sz="1600" dirty="0"/>
              <a:t>time </a:t>
            </a:r>
            <a:r>
              <a:rPr lang="en-US" altLang="zh-CN" sz="1600" dirty="0" smtClean="0"/>
              <a:t>slots (local time)</a:t>
            </a:r>
            <a:endParaRPr lang="en-US" altLang="zh-CN" sz="1600" dirty="0"/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US" altLang="zh-CN" sz="1400" dirty="0" smtClean="0"/>
              <a:t>Monday: from 09:00 to </a:t>
            </a:r>
            <a:r>
              <a:rPr lang="en-US" altLang="zh-CN" sz="1400" dirty="0" smtClean="0"/>
              <a:t>20:00  (UTC 07:00 to 18:00)</a:t>
            </a:r>
            <a:endParaRPr lang="en-US" altLang="zh-CN" sz="1400" dirty="0" smtClean="0"/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US" altLang="zh-CN" sz="1400" dirty="0" smtClean="0"/>
              <a:t>Tuesday ~ Thursday: from </a:t>
            </a:r>
            <a:r>
              <a:rPr lang="en-US" altLang="zh-CN" sz="1400" dirty="0" smtClean="0"/>
              <a:t>07:30 </a:t>
            </a:r>
            <a:r>
              <a:rPr lang="en-US" altLang="zh-CN" sz="1400" dirty="0" smtClean="0"/>
              <a:t>to 20:00 </a:t>
            </a:r>
            <a:r>
              <a:rPr lang="en-US" altLang="zh-CN" sz="1400" dirty="0" smtClean="0"/>
              <a:t>(</a:t>
            </a:r>
            <a:r>
              <a:rPr lang="en-US" sz="1400" dirty="0" smtClean="0"/>
              <a:t>UTC 05:30 to 18:00</a:t>
            </a:r>
            <a:r>
              <a:rPr lang="en-US" altLang="zh-CN" sz="1400" dirty="0" smtClean="0"/>
              <a:t>)</a:t>
            </a:r>
            <a:endParaRPr lang="en-US" altLang="zh-CN" sz="1400" dirty="0" smtClean="0"/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US" altLang="zh-CN" sz="1400" dirty="0" smtClean="0"/>
              <a:t>Friday: from </a:t>
            </a:r>
            <a:r>
              <a:rPr lang="en-US" altLang="zh-CN" sz="1400" dirty="0" smtClean="0"/>
              <a:t>07:30 </a:t>
            </a:r>
            <a:r>
              <a:rPr lang="en-US" altLang="zh-CN" sz="1400" dirty="0" smtClean="0"/>
              <a:t>to 17:00 </a:t>
            </a:r>
            <a:r>
              <a:rPr lang="en-US" altLang="zh-CN" sz="1400" dirty="0" smtClean="0"/>
              <a:t>(UTC 06:00 to 15:00)</a:t>
            </a:r>
            <a:endParaRPr lang="en-US" altLang="zh-CN" sz="1400" dirty="0" smtClean="0"/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draft folders will be changed to </a:t>
            </a:r>
            <a:r>
              <a:rPr lang="en-US" altLang="zh-CN" sz="1400" i="1" dirty="0"/>
              <a:t>read-only</a:t>
            </a:r>
            <a:r>
              <a:rPr lang="en-US" altLang="zh-CN" sz="1400" dirty="0"/>
              <a:t> </a:t>
            </a:r>
            <a:r>
              <a:rPr lang="en-US" altLang="zh-CN" sz="1400" dirty="0" smtClean="0"/>
              <a:t>when outside the above designated time </a:t>
            </a:r>
            <a:r>
              <a:rPr lang="en-US" altLang="zh-CN" sz="1400" dirty="0"/>
              <a:t>slots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endParaRPr lang="en-US" sz="16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As usual, the detailed topics (sub-agenda level) for </a:t>
            </a:r>
            <a:r>
              <a:rPr lang="en-US" sz="1800" dirty="0" smtClean="0"/>
              <a:t>online/offline </a:t>
            </a:r>
            <a:r>
              <a:rPr lang="en-US" sz="1800" dirty="0"/>
              <a:t>sessions will be shared in advance (at least 12 hours before</a:t>
            </a:r>
            <a:r>
              <a:rPr lang="en-US" sz="1800" dirty="0" smtClean="0"/>
              <a:t>) via the schedule document in the </a:t>
            </a:r>
            <a:r>
              <a:rPr lang="en-US" sz="1800" dirty="0" smtClean="0"/>
              <a:t>inbox </a:t>
            </a:r>
            <a:r>
              <a:rPr lang="en-US" sz="1800" dirty="0" smtClean="0"/>
              <a:t>and/or </a:t>
            </a:r>
            <a:r>
              <a:rPr lang="en-US" sz="1800" dirty="0" smtClean="0"/>
              <a:t>email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US" sz="18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Management during RAN1#110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430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/>
              <a:t>Only essential corrections </a:t>
            </a:r>
            <a:endParaRPr lang="en-US" sz="1800" b="1" dirty="0" smtClean="0"/>
          </a:p>
          <a:p>
            <a:pPr lvl="1"/>
            <a:endParaRPr lang="en-US" sz="1600" dirty="0" smtClean="0"/>
          </a:p>
          <a:p>
            <a:r>
              <a:rPr lang="en-US" sz="1800" dirty="0" smtClean="0"/>
              <a:t>Editor </a:t>
            </a:r>
            <a:r>
              <a:rPr lang="en-US" sz="1800" dirty="0"/>
              <a:t>CRs </a:t>
            </a:r>
            <a:r>
              <a:rPr lang="en-US" sz="1800" dirty="0" smtClean="0"/>
              <a:t>are to </a:t>
            </a:r>
            <a:r>
              <a:rPr lang="en-US" sz="1800" dirty="0"/>
              <a:t>be used for </a:t>
            </a:r>
            <a:r>
              <a:rPr lang="en-US" sz="1800" dirty="0" smtClean="0"/>
              <a:t>Rel-17 NR </a:t>
            </a:r>
            <a:r>
              <a:rPr lang="en-US" sz="1800" dirty="0" err="1"/>
              <a:t>Sidelink</a:t>
            </a:r>
            <a:r>
              <a:rPr lang="en-US" sz="1800" dirty="0"/>
              <a:t> </a:t>
            </a:r>
            <a:r>
              <a:rPr lang="en-US" sz="1800" dirty="0" err="1" smtClean="0"/>
              <a:t>Enh</a:t>
            </a:r>
            <a:r>
              <a:rPr lang="en-US" sz="1800" dirty="0" smtClean="0"/>
              <a:t>. and Rel-17 NR Multicast and Broadcast Services </a:t>
            </a:r>
          </a:p>
          <a:p>
            <a:pPr lvl="1"/>
            <a:r>
              <a:rPr lang="en-US" sz="1600" dirty="0"/>
              <a:t>Only text proposals are to be submitted (no individual draft CRs, please!). </a:t>
            </a:r>
            <a:endParaRPr lang="en-US" sz="1600" dirty="0" smtClean="0"/>
          </a:p>
          <a:p>
            <a:pPr lvl="2"/>
            <a:r>
              <a:rPr lang="en-US" sz="1400" dirty="0">
                <a:solidFill>
                  <a:srgbClr val="FF0000"/>
                </a:solidFill>
              </a:rPr>
              <a:t>For each text proposal, companies are to provide relevant information (e.g. reason for change, summary of change, consequences if not approved) in a clear and concise manner</a:t>
            </a:r>
          </a:p>
          <a:p>
            <a:pPr lvl="2"/>
            <a:r>
              <a:rPr lang="en-US" sz="1400" dirty="0">
                <a:solidFill>
                  <a:srgbClr val="FF0000"/>
                </a:solidFill>
              </a:rPr>
              <a:t>Editors to prepare final </a:t>
            </a:r>
            <a:r>
              <a:rPr lang="en-US" sz="1400" dirty="0" smtClean="0">
                <a:solidFill>
                  <a:srgbClr val="FF0000"/>
                </a:solidFill>
              </a:rPr>
              <a:t>CRs</a:t>
            </a:r>
          </a:p>
          <a:p>
            <a:pPr lvl="1"/>
            <a:r>
              <a:rPr lang="en-US" sz="1600" dirty="0"/>
              <a:t>The maximum number of contribution per company/organization/university is limited to 1 for all agenda items, including “Others”. </a:t>
            </a:r>
          </a:p>
          <a:p>
            <a:r>
              <a:rPr lang="en-US" sz="1800" dirty="0" smtClean="0"/>
              <a:t>Individual </a:t>
            </a:r>
            <a:r>
              <a:rPr lang="en-US" sz="1800" dirty="0"/>
              <a:t>draft CRs </a:t>
            </a:r>
            <a:r>
              <a:rPr lang="en-US" sz="1800" dirty="0" smtClean="0"/>
              <a:t>will be used for all other Rel-17 WIs</a:t>
            </a:r>
          </a:p>
          <a:p>
            <a:pPr lvl="1"/>
            <a:r>
              <a:rPr lang="en-US" sz="1600" dirty="0" smtClean="0"/>
              <a:t>Final endorsed CR will be sourced by Moderator (company name) and other co-sourcing companies</a:t>
            </a:r>
          </a:p>
          <a:p>
            <a:pPr lvl="1"/>
            <a:endParaRPr lang="en-US" sz="1600" dirty="0"/>
          </a:p>
          <a:p>
            <a:r>
              <a:rPr lang="en-US" sz="1800" dirty="0"/>
              <a:t>For Rel-17 maintenance topics, it is recommended that companies provide their initial views by 15:00 (local time) on the first day of RAN1#110 to help prioritize essential issues</a:t>
            </a:r>
          </a:p>
          <a:p>
            <a:pPr lvl="1"/>
            <a:r>
              <a:rPr lang="en-US" dirty="0"/>
              <a:t>Using the </a:t>
            </a:r>
            <a:r>
              <a:rPr lang="en-US" dirty="0" smtClean="0"/>
              <a:t>FL </a:t>
            </a:r>
            <a:r>
              <a:rPr lang="en-US" dirty="0"/>
              <a:t>summaries provided by FLs in the draft folder in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www.3gpp.org/ftp/TSG_RAN/WG1_RL1/TSGR1_110/Inbox/drafts</a:t>
            </a:r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 for </a:t>
            </a:r>
            <a:r>
              <a:rPr lang="en-US" dirty="0"/>
              <a:t>Rel-17 </a:t>
            </a:r>
          </a:p>
        </p:txBody>
      </p:sp>
    </p:spTree>
    <p:extLst>
      <p:ext uri="{BB962C8B-B14F-4D97-AF65-F5344CB8AC3E}">
        <p14:creationId xmlns:p14="http://schemas.microsoft.com/office/powerpoint/2010/main" val="1200645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/>
              <a:t>Only essential corrections </a:t>
            </a:r>
          </a:p>
          <a:p>
            <a:pPr lvl="1"/>
            <a:endParaRPr lang="en-US" sz="1600" dirty="0" smtClean="0"/>
          </a:p>
          <a:p>
            <a:r>
              <a:rPr lang="en-US" sz="1800" dirty="0"/>
              <a:t>Individual draft CRs will be </a:t>
            </a:r>
            <a:r>
              <a:rPr lang="en-US" sz="1800" dirty="0" smtClean="0"/>
              <a:t>used</a:t>
            </a:r>
            <a:endParaRPr lang="en-US" sz="1800" dirty="0"/>
          </a:p>
          <a:p>
            <a:pPr lvl="1"/>
            <a:r>
              <a:rPr lang="en-US" sz="1600" dirty="0"/>
              <a:t>Final endorsed CR will be sourced by Moderator (company name) and other co-sourcing companies</a:t>
            </a:r>
          </a:p>
          <a:p>
            <a:pPr lvl="1"/>
            <a:endParaRPr lang="en-US" sz="1600" dirty="0" smtClean="0"/>
          </a:p>
          <a:p>
            <a:r>
              <a:rPr lang="en-US" sz="1800" dirty="0"/>
              <a:t>For Rel-15 and previous releases, </a:t>
            </a:r>
            <a:r>
              <a:rPr lang="en-US" sz="1800" dirty="0">
                <a:sym typeface="Wingdings" panose="05000000000000000000" pitchFamily="2" charset="2"/>
              </a:rPr>
              <a:t>chair will provide further guidance after initial review of </a:t>
            </a:r>
            <a:r>
              <a:rPr lang="en-US" sz="1800" dirty="0" err="1">
                <a:sym typeface="Wingdings" panose="05000000000000000000" pitchFamily="2" charset="2"/>
              </a:rPr>
              <a:t>tdocs</a:t>
            </a:r>
            <a:endParaRPr lang="en-US" sz="1600" dirty="0"/>
          </a:p>
          <a:p>
            <a:pPr lvl="1"/>
            <a:endParaRPr lang="en-US" sz="1600" dirty="0" smtClean="0"/>
          </a:p>
          <a:p>
            <a:r>
              <a:rPr lang="en-US" sz="1800" dirty="0" smtClean="0"/>
              <a:t>For </a:t>
            </a:r>
            <a:r>
              <a:rPr lang="en-US" sz="1800" dirty="0"/>
              <a:t>Rel-16 NR and LTE, rapporteurs will provide the initial </a:t>
            </a:r>
            <a:r>
              <a:rPr lang="en-US" sz="1800" dirty="0" err="1"/>
              <a:t>tdoc</a:t>
            </a:r>
            <a:r>
              <a:rPr lang="en-US" sz="1800" dirty="0"/>
              <a:t> summaries – preferably by 15:00 (UTC) on Friday August 19</a:t>
            </a:r>
            <a:r>
              <a:rPr lang="en-US" sz="1800" baseline="30000" dirty="0"/>
              <a:t>th</a:t>
            </a:r>
            <a:endParaRPr lang="en-US" sz="1800" dirty="0"/>
          </a:p>
          <a:p>
            <a:pPr lvl="1"/>
            <a:r>
              <a:rPr lang="en-US" sz="1600" dirty="0"/>
              <a:t>The </a:t>
            </a:r>
            <a:r>
              <a:rPr lang="en-US" sz="1600" dirty="0" err="1"/>
              <a:t>tdoc</a:t>
            </a:r>
            <a:r>
              <a:rPr lang="en-US" sz="1600" dirty="0"/>
              <a:t> summaries are to be used for determining which essential issues to further discuss in RAN1#110</a:t>
            </a:r>
          </a:p>
          <a:p>
            <a:pPr lvl="1"/>
            <a:r>
              <a:rPr lang="en-US" sz="1600" dirty="0"/>
              <a:t>Companies are recommended to provide their initial views by 15:00 (local time) on the first day of RAN1#110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 for other Releases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9222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rtlCol="0" anchor="t" anchorCtr="0" compatLnSpc="1"/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13018</TotalTime>
  <Words>1224</Words>
  <Application>Microsoft Office PowerPoint</Application>
  <PresentationFormat>와이드스크린</PresentationFormat>
  <Paragraphs>107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21" baseType="lpstr">
      <vt:lpstr>微软雅黑</vt:lpstr>
      <vt:lpstr>ＭＳ ゴシック</vt:lpstr>
      <vt:lpstr>ＭＳ Ｐゴシック</vt:lpstr>
      <vt:lpstr>宋体</vt:lpstr>
      <vt:lpstr>굴림</vt:lpstr>
      <vt:lpstr>Arial</vt:lpstr>
      <vt:lpstr>Arial Black</vt:lpstr>
      <vt:lpstr>Calibri</vt:lpstr>
      <vt:lpstr>Times New Roman</vt:lpstr>
      <vt:lpstr>Wingdings</vt:lpstr>
      <vt:lpstr>3gpp</vt:lpstr>
      <vt:lpstr>RAN1#110 Meeting Management</vt:lpstr>
      <vt:lpstr>General Aspects</vt:lpstr>
      <vt:lpstr>Contribution Submission Deadlines</vt:lpstr>
      <vt:lpstr>Remote Participation Details (1/2)</vt:lpstr>
      <vt:lpstr>Remote Participation Details (2/2)</vt:lpstr>
      <vt:lpstr>Email Discussions and Draft Folder Usage</vt:lpstr>
      <vt:lpstr>Time Management during RAN1#110</vt:lpstr>
      <vt:lpstr>Maintenance for Rel-17 </vt:lpstr>
      <vt:lpstr>Maintenance for other Releases</vt:lpstr>
      <vt:lpstr>Reminders to FLs/Moderators/Delegates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김윤선/표준연구팀(SR)/Master/삼성전자</cp:lastModifiedBy>
  <cp:revision>869</cp:revision>
  <cp:lastPrinted>2016-09-15T08:31:00Z</cp:lastPrinted>
  <dcterms:created xsi:type="dcterms:W3CDTF">2009-11-27T05:15:00Z</dcterms:created>
  <dcterms:modified xsi:type="dcterms:W3CDTF">2022-06-23T02:13:15Z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_readonly">
    <vt:lpwstr/>
  </property>
  <property fmtid="{D5CDD505-2E9C-101B-9397-08002B2CF9AE}" pid="4" name="_change">
    <vt:lpwstr/>
  </property>
  <property fmtid="{D5CDD505-2E9C-101B-9397-08002B2CF9AE}" pid="5" name="_full-control">
    <vt:lpwstr/>
  </property>
  <property fmtid="{D5CDD505-2E9C-101B-9397-08002B2CF9AE}" pid="6" name="sflag">
    <vt:lpwstr>1552620126</vt:lpwstr>
  </property>
  <property fmtid="{D5CDD505-2E9C-101B-9397-08002B2CF9AE}" pid="7" name="TitusGUID">
    <vt:lpwstr>6f9c0495-a83c-462b-8664-67016d5bf2d5</vt:lpwstr>
  </property>
  <property fmtid="{D5CDD505-2E9C-101B-9397-08002B2CF9AE}" pid="8" name="CTP_TimeStamp">
    <vt:lpwstr>2020-06-04 10:01:06Z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  <property fmtid="{D5CDD505-2E9C-101B-9397-08002B2CF9AE}" pid="13" name="ContentTypeId">
    <vt:lpwstr>0x010100F2552158F8185D44A8848B98AEA319AF</vt:lpwstr>
  </property>
  <property fmtid="{D5CDD505-2E9C-101B-9397-08002B2CF9AE}" pid="14" name="_2015_ms_pID_725343">
    <vt:lpwstr>(3)8vjm5pb92szl4MjhMZ19cpGb7ba57+DOuTFdn5OE7OFJdRXxXQMWjBuOqAkOL3crVlVUX3a5
uwrPXfhS/DxD1s86GHXpLJMFnvGPyBV0GovZ52OYRgKtr2SmpswVIOIgAHy8JFAF8bPfGY2e
7XczGK1jbi/fS8uksVx8iIF0Z5EBWGY/VuCS8/dUCgiZlGr9MUE2Wq8GKCgbgWtx+9tBhrAn
+9o3Eeyht6piiCWv6n</vt:lpwstr>
  </property>
  <property fmtid="{D5CDD505-2E9C-101B-9397-08002B2CF9AE}" pid="15" name="_2015_ms_pID_7253431">
    <vt:lpwstr>EL0SQq7dp2u4s4153mDHz4y1sof7SvnWCmLbmj4/Ca3DmEhMuqhJvM
syBdBT2djbYKQhCaYqgI/1Fe1xFWGTnIisMqaIeVLJUr6xKxRnqFuxfNwNcmTV/S+xcZpekb
+qfUHzu9z6of2rmoHwuGRCn0UY2XZCyY2TAIrZ3vYW7qb8YpIpCsSqIiSfDCEhUfoILHvUYc
k0mqRfTqGgdzvvqXWfPufsSgUbCHt4AXuYnl</vt:lpwstr>
  </property>
  <property fmtid="{D5CDD505-2E9C-101B-9397-08002B2CF9AE}" pid="16" name="_2015_ms_pID_7253432">
    <vt:lpwstr>AA==</vt:lpwstr>
  </property>
  <property fmtid="{D5CDD505-2E9C-101B-9397-08002B2CF9AE}" pid="17" name="KSOProductBuildVer">
    <vt:lpwstr>2052-11.8.2.9022</vt:lpwstr>
  </property>
</Properties>
</file>