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3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981" r:id="rId2"/>
    <p:sldId id="994" r:id="rId3"/>
    <p:sldId id="997" r:id="rId4"/>
    <p:sldId id="993" r:id="rId5"/>
    <p:sldId id="1000" r:id="rId6"/>
    <p:sldId id="995" r:id="rId7"/>
    <p:sldId id="998" r:id="rId8"/>
    <p:sldId id="1001" r:id="rId9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00"/>
    <a:srgbClr val="FF3300"/>
    <a:srgbClr val="72AF2F"/>
    <a:srgbClr val="CC00CC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1" d="100"/>
          <a:sy n="111" d="100"/>
        </p:scale>
        <p:origin x="258" y="114"/>
      </p:cViewPr>
      <p:guideLst>
        <p:guide orient="horz" pos="2160"/>
        <p:guide pos="38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67FF36F-819D-4D2B-A8BB-AF91032F0C08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44" tIns="46423" rIns="92844" bIns="46423" numCol="1" anchor="b" anchorCtr="0" compatLnSpc="1"/>
          <a:lstStyle>
            <a:lvl1pPr algn="r" defTabSz="92900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459FDB58-73C4-413E-BB6C-BBE882DFCE1B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440"/>
            <a:ext cx="4865996" cy="4867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4618" y="2301355"/>
            <a:ext cx="8602766" cy="1826265"/>
          </a:xfrm>
        </p:spPr>
        <p:txBody>
          <a:bodyPr/>
          <a:lstStyle>
            <a:lvl1pPr>
              <a:defRPr sz="4000" b="1">
                <a:latin typeface="+mn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98950"/>
            <a:ext cx="8534400" cy="1412192"/>
          </a:xfrm>
        </p:spPr>
        <p:txBody>
          <a:bodyPr anchor="ctr"/>
          <a:lstStyle>
            <a:lvl1pPr marL="0" indent="0" algn="ctr">
              <a:buNone/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7" name="Picture 6" descr="3GPP_TM_RD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5590330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380" y="1093862"/>
            <a:ext cx="11314633" cy="5281301"/>
          </a:xfrm>
        </p:spPr>
        <p:txBody>
          <a:bodyPr/>
          <a:lstStyle>
            <a:lvl1pPr marL="358775" indent="-358775"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628650" indent="-184150">
              <a:defRPr sz="18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2pPr>
            <a:lvl3pPr marL="98266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3pPr>
            <a:lvl4pPr marL="1255713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4pPr>
            <a:lvl5pPr marL="1520825" indent="-179388">
              <a:defRPr sz="16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46759" y="172086"/>
            <a:ext cx="11312254" cy="716674"/>
          </a:xfrm>
        </p:spPr>
        <p:txBody>
          <a:bodyPr/>
          <a:lstStyle>
            <a:lvl1pPr algn="l">
              <a:defRPr b="1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직사각형 8"/>
          <p:cNvSpPr/>
          <p:nvPr userDrawn="1"/>
        </p:nvSpPr>
        <p:spPr>
          <a:xfrm>
            <a:off x="0" y="895827"/>
            <a:ext cx="12191999" cy="62116"/>
          </a:xfrm>
          <a:prstGeom prst="rect">
            <a:avLst/>
          </a:prstGeom>
          <a:solidFill>
            <a:srgbClr val="72AF2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881428"/>
            <a:ext cx="10363200" cy="1362075"/>
          </a:xfrm>
        </p:spPr>
        <p:txBody>
          <a:bodyPr anchor="ctr"/>
          <a:lstStyle>
            <a:lvl1pPr algn="l">
              <a:defRPr sz="4000" b="1" cap="all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43503"/>
            <a:ext cx="10363200" cy="1500187"/>
          </a:xfrm>
        </p:spPr>
        <p:txBody>
          <a:bodyPr anchor="ctr"/>
          <a:lstStyle>
            <a:lvl1pPr marL="0" indent="0">
              <a:buNone/>
              <a:defRPr sz="200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0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0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Op/OP_F2F/F2f_003_DM/Docs/OPf220026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1_RL1/TSGR1_110/Inbox/drafts" TargetMode="External"/><Relationship Id="rId2" Type="http://schemas.openxmlformats.org/officeDocument/2006/relationships/hyperlink" Target="https://www.3gpp.org/ftp/Meetings_3GPP_SYNC/RAN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RAN/WG1_RL1/TSGR1_110/Inbox/draft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Meetings_3GPP_SYNC/RAN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94618" y="2301356"/>
            <a:ext cx="8602766" cy="1450030"/>
          </a:xfrm>
        </p:spPr>
        <p:txBody>
          <a:bodyPr/>
          <a:lstStyle/>
          <a:p>
            <a:r>
              <a:rPr lang="en-US" sz="36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RAN1#110 Meeting Management</a:t>
            </a:r>
            <a:endParaRPr lang="en-US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1" y="4269996"/>
            <a:ext cx="8534400" cy="141219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dirty="0"/>
              <a:t>RAN1 </a:t>
            </a:r>
            <a:r>
              <a:rPr lang="en-US" altLang="en-US" dirty="0" smtClean="0"/>
              <a:t>Chair</a:t>
            </a:r>
            <a:endParaRPr lang="en-US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6434" y="503081"/>
            <a:ext cx="1491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R1-220XXXX</a:t>
            </a:r>
            <a:endParaRPr lang="en-US" sz="2000" b="1" i="1" dirty="0"/>
          </a:p>
        </p:txBody>
      </p:sp>
      <p:sp>
        <p:nvSpPr>
          <p:cNvPr id="7" name="직사각형 6"/>
          <p:cNvSpPr/>
          <p:nvPr/>
        </p:nvSpPr>
        <p:spPr>
          <a:xfrm>
            <a:off x="7008133" y="399569"/>
            <a:ext cx="48465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b="1" i="1" dirty="0"/>
              <a:t>3GPP TSG RAN WG1 #</a:t>
            </a:r>
            <a:r>
              <a:rPr lang="en-GB" sz="2000" b="1" i="1" dirty="0" smtClean="0"/>
              <a:t>110</a:t>
            </a:r>
            <a:endParaRPr lang="en-GB" sz="2000" b="1" i="1" dirty="0"/>
          </a:p>
          <a:p>
            <a:pPr algn="r"/>
            <a:r>
              <a:rPr lang="en-US" sz="2000" b="1" i="1" dirty="0" smtClean="0"/>
              <a:t>August 22</a:t>
            </a:r>
            <a:r>
              <a:rPr lang="en-US" sz="2000" b="1" i="1" baseline="30000" dirty="0" smtClean="0"/>
              <a:t>nd</a:t>
            </a:r>
            <a:r>
              <a:rPr lang="en-US" sz="2000" b="1" i="1" dirty="0" smtClean="0"/>
              <a:t> – August 26</a:t>
            </a:r>
            <a:r>
              <a:rPr lang="en-US" sz="2000" b="1" i="1" baseline="30000" dirty="0" smtClean="0"/>
              <a:t>th</a:t>
            </a:r>
            <a:r>
              <a:rPr lang="en-US" sz="2000" b="1" i="1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347547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RAN1#110 will </a:t>
            </a:r>
            <a:r>
              <a:rPr lang="en-US" sz="1800" dirty="0" smtClean="0"/>
              <a:t>held from August 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to August 26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in </a:t>
            </a:r>
            <a:r>
              <a:rPr lang="en-US" sz="1800" dirty="0"/>
              <a:t>Toulouse, </a:t>
            </a:r>
            <a:r>
              <a:rPr lang="en-US" sz="1800" dirty="0" smtClean="0"/>
              <a:t>France</a:t>
            </a:r>
          </a:p>
          <a:p>
            <a:endParaRPr lang="en-US" sz="1800" dirty="0" smtClean="0"/>
          </a:p>
          <a:p>
            <a:pPr lvl="0"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RAN1#110 will be a F2F meeting with two-way remote participation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Note: per </a:t>
            </a:r>
            <a:r>
              <a:rPr lang="en-US" sz="1600" u="sng" dirty="0">
                <a:hlinkClick r:id="rId2"/>
              </a:rPr>
              <a:t>OPf220026</a:t>
            </a:r>
            <a:r>
              <a:rPr lang="en-US" sz="1600" dirty="0"/>
              <a:t>, the commitment of two-way remote participation is strictly temporary and exceptional </a:t>
            </a:r>
          </a:p>
          <a:p>
            <a:endParaRPr lang="en-US" sz="1800" dirty="0"/>
          </a:p>
          <a:p>
            <a:r>
              <a:rPr lang="en-US" sz="1800" dirty="0"/>
              <a:t>RAN1#110 will handle</a:t>
            </a:r>
          </a:p>
          <a:p>
            <a:pPr lvl="1"/>
            <a:r>
              <a:rPr lang="en-US" sz="1600" dirty="0"/>
              <a:t>Critical issues for LS </a:t>
            </a:r>
          </a:p>
          <a:p>
            <a:pPr lvl="1"/>
            <a:r>
              <a:rPr lang="en-US" sz="1600" dirty="0"/>
              <a:t>Maintenance for Rel-17 &amp; earlier</a:t>
            </a:r>
          </a:p>
          <a:p>
            <a:pPr lvl="1"/>
            <a:r>
              <a:rPr lang="en-US" sz="1600" dirty="0"/>
              <a:t>Rel-18 work/study items</a:t>
            </a:r>
          </a:p>
          <a:p>
            <a:endParaRPr lang="en-US" sz="1800" dirty="0"/>
          </a:p>
          <a:p>
            <a:endParaRPr lang="en-US" sz="1800" dirty="0" smtClean="0"/>
          </a:p>
          <a:p>
            <a:pPr lvl="2"/>
            <a:endParaRPr lang="en-US" sz="1400" dirty="0" smtClean="0"/>
          </a:p>
          <a:p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 smtClean="0"/>
              <a:t>General Aspects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number request by </a:t>
            </a:r>
            <a:r>
              <a:rPr lang="en-US" altLang="ko-KR" sz="1800" dirty="0" smtClean="0">
                <a:ea typeface="ＭＳ Ｐゴシック" panose="020B0600070205080204" pitchFamily="34" charset="-128"/>
              </a:rPr>
              <a:t>August 12</a:t>
            </a:r>
            <a:r>
              <a:rPr lang="en-US" altLang="ko-KR" sz="1800" baseline="30000" dirty="0" smtClean="0">
                <a:ea typeface="ＭＳ Ｐゴシック" panose="020B0600070205080204" pitchFamily="34" charset="-128"/>
              </a:rPr>
              <a:t>th</a:t>
            </a:r>
            <a:r>
              <a:rPr lang="en-US" altLang="ko-KR" sz="1800" dirty="0" smtClean="0">
                <a:ea typeface="ＭＳ Ｐゴシック" panose="020B0600070205080204" pitchFamily="34" charset="-128"/>
              </a:rPr>
              <a:t> </a:t>
            </a:r>
            <a:r>
              <a:rPr lang="en-US" altLang="ko-KR" sz="1800" dirty="0">
                <a:ea typeface="ＭＳ Ｐゴシック" panose="020B0600070205080204" pitchFamily="34" charset="-128"/>
              </a:rPr>
              <a:t>(Friday)</a:t>
            </a:r>
            <a:r>
              <a:rPr lang="en-US" altLang="en-US" sz="1800" dirty="0">
                <a:ea typeface="ＭＳ Ｐゴシック" panose="020B0600070205080204" pitchFamily="34" charset="-128"/>
              </a:rPr>
              <a:t>,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15:00 UTC</a:t>
            </a:r>
            <a:endParaRPr lang="en-US" altLang="en-US" sz="1800" dirty="0">
              <a:ea typeface="ＭＳ Ｐゴシック" panose="020B0600070205080204" pitchFamily="34" charset="-128"/>
            </a:endParaRPr>
          </a:p>
          <a:p>
            <a:r>
              <a:rPr lang="en-US" altLang="en-US" sz="1800" dirty="0" err="1">
                <a:ea typeface="ＭＳ Ｐゴシック" panose="020B0600070205080204" pitchFamily="34" charset="-128"/>
              </a:rPr>
              <a:t>Tdoc</a:t>
            </a:r>
            <a:r>
              <a:rPr lang="en-US" altLang="en-US" sz="1800" dirty="0">
                <a:ea typeface="ＭＳ Ｐゴシック" panose="020B0600070205080204" pitchFamily="34" charset="-128"/>
              </a:rPr>
              <a:t> submission 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by August 12</a:t>
            </a:r>
            <a:r>
              <a:rPr lang="en-US" altLang="en-US" sz="1800" baseline="30000" dirty="0" smtClean="0">
                <a:ea typeface="ＭＳ Ｐゴシック" panose="020B0600070205080204" pitchFamily="34" charset="-128"/>
              </a:rPr>
              <a:t>th</a:t>
            </a:r>
            <a:r>
              <a:rPr lang="en-US" altLang="en-US" sz="1800" dirty="0" smtClean="0">
                <a:ea typeface="ＭＳ Ｐゴシック" panose="020B0600070205080204" pitchFamily="34" charset="-128"/>
              </a:rPr>
              <a:t> (Friday), 23:59 </a:t>
            </a:r>
            <a:r>
              <a:rPr lang="en-US" altLang="en-US" sz="1800" dirty="0">
                <a:ea typeface="ＭＳ Ｐゴシック" panose="020B0600070205080204" pitchFamily="34" charset="-128"/>
              </a:rPr>
              <a:t>UTC </a:t>
            </a:r>
          </a:p>
          <a:p>
            <a:pPr lvl="1"/>
            <a:endParaRPr lang="en-US" altLang="en-US" sz="1400" dirty="0">
              <a:ea typeface="ＭＳ Ｐゴシック" panose="020B0600070205080204" pitchFamily="34" charset="-128"/>
            </a:endParaRPr>
          </a:p>
          <a:p>
            <a:r>
              <a:rPr lang="en-US" sz="1800" dirty="0"/>
              <a:t>Link to draft agenda</a:t>
            </a:r>
            <a:r>
              <a:rPr lang="en-US" sz="1800" dirty="0" smtClean="0"/>
              <a:t>: TBD</a:t>
            </a:r>
            <a:endParaRPr 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ja-JP" dirty="0"/>
              <a:t>Contribution Submission Deadlines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7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1800" dirty="0"/>
              <a:t>Remote participation will be possible for all online sessions (up to 3 sessions) and </a:t>
            </a:r>
            <a:r>
              <a:rPr lang="en-US" sz="1800" dirty="0" smtClean="0"/>
              <a:t>organized offline </a:t>
            </a:r>
            <a:r>
              <a:rPr lang="en-US" sz="1800" dirty="0"/>
              <a:t>sessions (up to 2 sessions) throughout the meeting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</a:t>
            </a:r>
            <a:r>
              <a:rPr lang="en-US" sz="1600" dirty="0"/>
              <a:t>participants will have access to two-way audio and screen sharing </a:t>
            </a:r>
            <a:r>
              <a:rPr lang="en-US" sz="1600" dirty="0" smtClean="0"/>
              <a:t>to all the sessions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</a:t>
            </a:r>
            <a:r>
              <a:rPr lang="en-US" sz="1600" dirty="0"/>
              <a:t>participants cannot check in to </a:t>
            </a:r>
            <a:r>
              <a:rPr lang="en-US" sz="1600" dirty="0" smtClean="0"/>
              <a:t>RAN1#110 and therefore cannot </a:t>
            </a:r>
            <a:r>
              <a:rPr lang="en-US" sz="1600" dirty="0"/>
              <a:t>be official participants of </a:t>
            </a:r>
            <a:r>
              <a:rPr lang="en-US" sz="1600" dirty="0" smtClean="0"/>
              <a:t>RAN1#110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participants cannot </a:t>
            </a:r>
            <a:r>
              <a:rPr lang="en-US" sz="1600" dirty="0"/>
              <a:t>formally </a:t>
            </a:r>
            <a:r>
              <a:rPr lang="en-US" sz="1600" dirty="0" smtClean="0"/>
              <a:t>object to decisions taken in </a:t>
            </a:r>
            <a:r>
              <a:rPr lang="en-US" sz="1600" dirty="0" smtClean="0"/>
              <a:t>meetings</a:t>
            </a:r>
            <a:endParaRPr lang="en-US" sz="1600" dirty="0" smtClean="0"/>
          </a:p>
          <a:p>
            <a:pPr lvl="2">
              <a:spcBef>
                <a:spcPts val="300"/>
              </a:spcBef>
            </a:pPr>
            <a:endParaRPr lang="en-US" sz="1400" dirty="0" smtClean="0"/>
          </a:p>
          <a:p>
            <a:pPr>
              <a:spcBef>
                <a:spcPts val="300"/>
              </a:spcBef>
            </a:pPr>
            <a:r>
              <a:rPr lang="en-US" sz="1800" dirty="0" smtClean="0"/>
              <a:t>Audio and screen sharing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Two-way </a:t>
            </a:r>
            <a:r>
              <a:rPr lang="en-US" sz="1600" dirty="0"/>
              <a:t>audio is provided for registered remote participants, such that registered remote participants can listen and talk (using GTW)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The </a:t>
            </a:r>
            <a:r>
              <a:rPr lang="en-US" sz="1600" dirty="0"/>
              <a:t>documents being projected in the meeting room will be shared to registered remote participants </a:t>
            </a:r>
            <a:r>
              <a:rPr lang="en-US" sz="1600" dirty="0" smtClean="0"/>
              <a:t>(using </a:t>
            </a:r>
            <a:r>
              <a:rPr lang="en-US" sz="1600" dirty="0"/>
              <a:t>GTW</a:t>
            </a:r>
            <a:r>
              <a:rPr lang="en-US" sz="1600" dirty="0" smtClean="0"/>
              <a:t>)</a:t>
            </a:r>
            <a:endParaRPr lang="en-US" sz="1600" dirty="0"/>
          </a:p>
          <a:p>
            <a:pPr lvl="1">
              <a:spcBef>
                <a:spcPts val="300"/>
              </a:spcBef>
            </a:pPr>
            <a:r>
              <a:rPr lang="en-US" sz="1600" dirty="0" smtClean="0"/>
              <a:t>Note</a:t>
            </a:r>
            <a:r>
              <a:rPr lang="en-US" sz="1600" dirty="0"/>
              <a:t>: GTWs are only intended for registered remote </a:t>
            </a:r>
            <a:r>
              <a:rPr lang="en-US" sz="1600" dirty="0" smtClean="0"/>
              <a:t>participants. </a:t>
            </a:r>
            <a:r>
              <a:rPr lang="en-US" sz="1600" dirty="0"/>
              <a:t>F2F participants should </a:t>
            </a:r>
            <a:r>
              <a:rPr lang="en-US" sz="1600" b="1" dirty="0" smtClean="0">
                <a:solidFill>
                  <a:srgbClr val="FF0000"/>
                </a:solidFill>
              </a:rPr>
              <a:t>NOT</a:t>
            </a:r>
            <a:r>
              <a:rPr lang="en-US" sz="1600" dirty="0" smtClean="0"/>
              <a:t> use GTW (</a:t>
            </a:r>
            <a:r>
              <a:rPr lang="en-US" sz="1600" dirty="0"/>
              <a:t>avoiding unnecessary WLAN bandwidth consumptions, audio feedback etc.).</a:t>
            </a:r>
          </a:p>
          <a:p>
            <a:pPr lvl="2">
              <a:spcBef>
                <a:spcPts val="300"/>
              </a:spcBef>
            </a:pPr>
            <a:endParaRPr lang="en-US" sz="1400" dirty="0" smtClean="0"/>
          </a:p>
          <a:p>
            <a:pPr>
              <a:spcBef>
                <a:spcPts val="300"/>
              </a:spcBef>
            </a:pPr>
            <a:r>
              <a:rPr lang="en-US" sz="1800" dirty="0" smtClean="0"/>
              <a:t>Maintaining good audio quality will be critical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Remote participants, please </a:t>
            </a:r>
            <a:r>
              <a:rPr lang="en-US" sz="1600" dirty="0"/>
              <a:t>use a </a:t>
            </a:r>
            <a:r>
              <a:rPr lang="en-US" sz="1600" dirty="0" smtClean="0"/>
              <a:t>headset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The trial in RAN#96 showed that the audio quality of remote participants is excellent when headsets are used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Remote participants, </a:t>
            </a:r>
            <a:r>
              <a:rPr lang="en-US" sz="1600" dirty="0" smtClean="0"/>
              <a:t>please join the GTW using the computer audio option and not the telephone option</a:t>
            </a:r>
          </a:p>
          <a:p>
            <a:pPr lvl="2">
              <a:spcBef>
                <a:spcPts val="300"/>
              </a:spcBef>
            </a:pPr>
            <a:r>
              <a:rPr lang="en-US" sz="1400" dirty="0" smtClean="0"/>
              <a:t>Seems the telephone option is prone to noise and echo</a:t>
            </a:r>
            <a:endParaRPr lang="en-US" sz="1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Participation Details (1/2)</a:t>
            </a:r>
            <a:endParaRPr lang="en-US" dirty="0"/>
          </a:p>
        </p:txBody>
      </p:sp>
      <p:sp>
        <p:nvSpPr>
          <p:cNvPr id="4" name="모서리가 둥근 직사각형 3"/>
          <p:cNvSpPr/>
          <p:nvPr/>
        </p:nvSpPr>
        <p:spPr bwMode="auto">
          <a:xfrm>
            <a:off x="5893008" y="5930783"/>
            <a:ext cx="6437015" cy="888759"/>
          </a:xfrm>
          <a:prstGeom prst="roundRect">
            <a:avLst>
              <a:gd name="adj" fmla="val 745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Need to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check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W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effectLst/>
              </a:rPr>
              <a:t>e will need 5 GTW licenses.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effectLst/>
              </a:rPr>
              <a:t> For the offline sessions, can a delegate project </a:t>
            </a:r>
            <a:r>
              <a:rPr lang="en-US" sz="1400" dirty="0" smtClean="0"/>
              <a:t>his/her screen even if the person is not designated as an organizer?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(</a:t>
            </a:r>
            <a:r>
              <a:rPr lang="en-US" sz="1400" dirty="0" smtClean="0"/>
              <a:t>Patrick: Should not be a problem. Will comeback after sync-up with MCC IT person.)</a:t>
            </a:r>
          </a:p>
        </p:txBody>
      </p:sp>
    </p:spTree>
    <p:extLst>
      <p:ext uri="{BB962C8B-B14F-4D97-AF65-F5344CB8AC3E}">
        <p14:creationId xmlns:p14="http://schemas.microsoft.com/office/powerpoint/2010/main" val="3782325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For hand raising, </a:t>
            </a:r>
            <a:r>
              <a:rPr lang="en-US" sz="1800" dirty="0" err="1"/>
              <a:t>Tohru</a:t>
            </a:r>
            <a:r>
              <a:rPr lang="en-US" sz="1800" dirty="0"/>
              <a:t> will be used by </a:t>
            </a:r>
            <a:r>
              <a:rPr lang="en-US" sz="1800" b="1" dirty="0">
                <a:solidFill>
                  <a:srgbClr val="FF0000"/>
                </a:solidFill>
              </a:rPr>
              <a:t>BOTH</a:t>
            </a:r>
            <a:r>
              <a:rPr lang="en-US" sz="1800" dirty="0"/>
              <a:t> F2F participants and remote participants</a:t>
            </a:r>
          </a:p>
          <a:p>
            <a:pPr lvl="1"/>
            <a:endParaRPr lang="en-US" sz="1600" dirty="0" smtClean="0"/>
          </a:p>
          <a:p>
            <a:r>
              <a:rPr lang="en-US" sz="1800" dirty="0" smtClean="0"/>
              <a:t>In case the online/offline session chair (VCs or FLs) cannot be physically present in RAN1#110, he or she will chair the online or offline session remotely</a:t>
            </a:r>
          </a:p>
          <a:p>
            <a:pPr lvl="1"/>
            <a:endParaRPr lang="en-US" sz="1600" dirty="0" smtClean="0"/>
          </a:p>
          <a:p>
            <a:r>
              <a:rPr lang="en-US" sz="1800" dirty="0"/>
              <a:t>Chair notes and documents</a:t>
            </a:r>
          </a:p>
          <a:p>
            <a:pPr lvl="1"/>
            <a:r>
              <a:rPr lang="en-US" sz="1600" dirty="0"/>
              <a:t>Chair/session notes and online/offline schedules will be updated regularly and shared on the inbox (e.g. during lunch break, at the end of each day) </a:t>
            </a:r>
          </a:p>
          <a:p>
            <a:pPr lvl="1"/>
            <a:r>
              <a:rPr lang="en-US" sz="1600" dirty="0"/>
              <a:t>All documents and folders will be stored on the meeting server (10.10.10.10) </a:t>
            </a:r>
            <a:r>
              <a:rPr lang="en-US" sz="1600" dirty="0">
                <a:solidFill>
                  <a:srgbClr val="FF0000"/>
                </a:solidFill>
              </a:rPr>
              <a:t>except for the draft folders</a:t>
            </a:r>
            <a:endParaRPr lang="en-US" sz="1400" dirty="0"/>
          </a:p>
          <a:p>
            <a:pPr lvl="2"/>
            <a:r>
              <a:rPr lang="en-US" sz="1400" dirty="0"/>
              <a:t>The meeting server (</a:t>
            </a:r>
            <a:r>
              <a:rPr lang="en-US" altLang="zh-CN" sz="1400" dirty="0"/>
              <a:t>10.10.10.10) is accessible only to F2F participants</a:t>
            </a:r>
            <a:endParaRPr lang="en-US" sz="1400" dirty="0"/>
          </a:p>
          <a:p>
            <a:pPr lvl="2"/>
            <a:r>
              <a:rPr lang="en-US" sz="1400" dirty="0"/>
              <a:t>Remote participants can access a mirrored meeting server folder at </a:t>
            </a:r>
            <a:r>
              <a:rPr lang="en-US" sz="1400" u="sng" dirty="0">
                <a:hlinkClick r:id="rId2"/>
              </a:rPr>
              <a:t>https://www.3gpp.org/ftp/Meetings_3GPP_SYNC/RAN1</a:t>
            </a:r>
            <a:r>
              <a:rPr lang="en-US" sz="1400" dirty="0"/>
              <a:t>, where the mirroring is done every 5-10min.</a:t>
            </a:r>
          </a:p>
          <a:p>
            <a:pPr lvl="2"/>
            <a:r>
              <a:rPr lang="en-US" altLang="zh-CN" sz="1400" b="1" dirty="0">
                <a:solidFill>
                  <a:srgbClr val="FF0000"/>
                </a:solidFill>
              </a:rPr>
              <a:t>IMPORTANT exception</a:t>
            </a:r>
            <a:r>
              <a:rPr lang="en-US" altLang="zh-CN" sz="1400" dirty="0"/>
              <a:t>: same as for e-meetings we will use the draft folders on the 3GPP portal and not the one on 10.10.10.10</a:t>
            </a:r>
            <a:br>
              <a:rPr lang="en-US" altLang="zh-CN" sz="1400" dirty="0"/>
            </a:br>
            <a:r>
              <a:rPr lang="en-US" altLang="zh-CN" sz="1400" dirty="0"/>
              <a:t>3GPP portal draft folder </a:t>
            </a:r>
            <a:r>
              <a:rPr lang="en-US" altLang="zh-CN" sz="1400" dirty="0">
                <a:sym typeface="Wingdings" panose="05000000000000000000" pitchFamily="2" charset="2"/>
              </a:rPr>
              <a:t> </a:t>
            </a:r>
            <a:r>
              <a:rPr lang="en-US" altLang="zh-CN" sz="1400" dirty="0">
                <a:hlinkClick r:id="rId3"/>
              </a:rPr>
              <a:t>https://www.3gpp.org/ftp/TSG_RAN/WG1_RL1/TSGR1_110/Inbox/drafts</a:t>
            </a:r>
            <a:endParaRPr lang="en-US" altLang="zh-CN" sz="1400" dirty="0"/>
          </a:p>
          <a:p>
            <a:pPr lvl="1"/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Participation Details (2/2)</a:t>
            </a:r>
            <a:endParaRPr lang="en-US" dirty="0"/>
          </a:p>
        </p:txBody>
      </p:sp>
      <p:sp>
        <p:nvSpPr>
          <p:cNvPr id="10" name="모서리가 둥근 직사각형 9"/>
          <p:cNvSpPr/>
          <p:nvPr/>
        </p:nvSpPr>
        <p:spPr bwMode="auto">
          <a:xfrm>
            <a:off x="1088137" y="5287991"/>
            <a:ext cx="10670876" cy="1292274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Need to check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1. For </a:t>
            </a:r>
            <a:r>
              <a:rPr lang="en-US" sz="1400" dirty="0" err="1"/>
              <a:t>Tohru</a:t>
            </a:r>
            <a:r>
              <a:rPr lang="en-US" sz="1400" dirty="0"/>
              <a:t>, we will also need to have 5 parallel setups. </a:t>
            </a:r>
            <a:r>
              <a:rPr lang="en-US" sz="1400" dirty="0" smtClean="0"/>
              <a:t>Organizer passwords will be shared with FLs so that they can control </a:t>
            </a:r>
            <a:r>
              <a:rPr lang="en-US" sz="1400" dirty="0" err="1" smtClean="0"/>
              <a:t>Tohru</a:t>
            </a:r>
            <a:r>
              <a:rPr lang="en-US" sz="1400" dirty="0" smtClean="0"/>
              <a:t> in offline sessions.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2. For remote chairing, how do we project the screen of the remote session chair on to the screen in the meeting room? (Patrick will check)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3. There </a:t>
            </a:r>
            <a:r>
              <a:rPr lang="en-US" sz="1400" dirty="0"/>
              <a:t>were some complaints during RAN#96 that the syncing was too slow. It would be good if the sync can be done every 5 min. </a:t>
            </a:r>
          </a:p>
        </p:txBody>
      </p:sp>
    </p:spTree>
    <p:extLst>
      <p:ext uri="{BB962C8B-B14F-4D97-AF65-F5344CB8AC3E}">
        <p14:creationId xmlns:p14="http://schemas.microsoft.com/office/powerpoint/2010/main" val="4179497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For each Rel-17 WI and Rel-18 WI/SI, an email thread will be created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The email threads will be used by chair/vice-chairs/rapporteurs/FLs to share updates on online/offline schedule, details on what is to be discussed, to share the </a:t>
            </a:r>
            <a:r>
              <a:rPr lang="en-US" sz="1400" dirty="0" err="1"/>
              <a:t>Tdoc</a:t>
            </a:r>
            <a:r>
              <a:rPr lang="en-US" sz="1400" dirty="0"/>
              <a:t> number of the FL summary to be treated in online session, </a:t>
            </a:r>
            <a:r>
              <a:rPr lang="en-US" sz="1400" dirty="0" err="1"/>
              <a:t>etc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The email threads are not intended for any technical discussions and there will not be any endorsements via email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Additional email threads may be created for handling of LSs and other maintenance issues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To be decided after initial review of </a:t>
            </a:r>
            <a:r>
              <a:rPr lang="en-US" sz="1400" dirty="0" err="1"/>
              <a:t>tdocs</a:t>
            </a:r>
            <a:r>
              <a:rPr lang="en-US" sz="1400" dirty="0"/>
              <a:t> submitted to RAN1#110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600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 smtClean="0"/>
              <a:t>As </a:t>
            </a:r>
            <a:r>
              <a:rPr lang="en-US" sz="1600" dirty="0"/>
              <a:t>usual, individual draft folders will be created for all sub-agenda items in the inbox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The draft folders will be used for providing the initial FL summaries and further updates, and may be used to collect company </a:t>
            </a:r>
            <a:r>
              <a:rPr lang="en-US" sz="1400" dirty="0" smtClean="0"/>
              <a:t>views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b="1" dirty="0" smtClean="0">
                <a:solidFill>
                  <a:srgbClr val="FF0000"/>
                </a:solidFill>
              </a:rPr>
              <a:t>IMPORTANT</a:t>
            </a:r>
            <a:r>
              <a:rPr lang="en-US" sz="1400" dirty="0"/>
              <a:t>: Use the draft folders on the 3GPP portal (used for e-meetings) and not the one on 10.10.10.10</a:t>
            </a:r>
            <a:br>
              <a:rPr lang="en-US" sz="1400" dirty="0"/>
            </a:br>
            <a:r>
              <a:rPr lang="en-US" sz="1400" dirty="0"/>
              <a:t>3GPP portal draft folder </a:t>
            </a:r>
            <a:r>
              <a:rPr lang="en-US" sz="1400" dirty="0">
                <a:sym typeface="Wingdings" panose="05000000000000000000" pitchFamily="2" charset="2"/>
              </a:rPr>
              <a:t> </a:t>
            </a:r>
            <a:r>
              <a:rPr lang="en-US" sz="1400" dirty="0">
                <a:hlinkClick r:id="rId2"/>
              </a:rPr>
              <a:t>https://www.3gpp.org/ftp/TSG_RAN/WG1_RL1/TSGR1_110/Inbox/drafts</a:t>
            </a:r>
            <a:endParaRPr lang="en-US" sz="14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endParaRPr lang="en-US" sz="1400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600" dirty="0" smtClean="0"/>
              <a:t>FL summaries and company inputs to the draft folder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 smtClean="0"/>
              <a:t>FLs are requested to provide initial summaries by 15:00 (UTC) on Friday </a:t>
            </a:r>
            <a:r>
              <a:rPr lang="en-US" sz="1400" dirty="0"/>
              <a:t>August 19</a:t>
            </a:r>
            <a:r>
              <a:rPr lang="en-US" sz="1400" baseline="30000" dirty="0"/>
              <a:t>th</a:t>
            </a:r>
            <a:r>
              <a:rPr lang="en-US" sz="1400" dirty="0"/>
              <a:t> if </a:t>
            </a:r>
            <a:r>
              <a:rPr lang="en-US" sz="1400" dirty="0" smtClean="0"/>
              <a:t>possible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 smtClean="0"/>
              <a:t>Companies may provide their views using the draft folders to supplement online/offline discussions for a more productive meeting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400" dirty="0"/>
              <a:t>For Rel-17 maintenance topics, it is recommended that companies provide their initial views </a:t>
            </a:r>
            <a:r>
              <a:rPr lang="en-US" sz="1400" dirty="0" smtClean="0"/>
              <a:t>by 15:00 (France time) on the first day </a:t>
            </a:r>
            <a:r>
              <a:rPr lang="en-US" sz="1400" dirty="0"/>
              <a:t>of RAN1#110 to help prioritize essential </a:t>
            </a:r>
            <a:r>
              <a:rPr lang="en-US" sz="1400" dirty="0" smtClean="0"/>
              <a:t>issues</a:t>
            </a:r>
            <a:endParaRPr lang="en-US" sz="16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Email Discussions and Draft Folder Usage</a:t>
            </a:r>
            <a:endParaRPr lang="en-US" dirty="0"/>
          </a:p>
        </p:txBody>
      </p:sp>
      <p:sp>
        <p:nvSpPr>
          <p:cNvPr id="4" name="모서리가 둥근 직사각형 3"/>
          <p:cNvSpPr/>
          <p:nvPr/>
        </p:nvSpPr>
        <p:spPr bwMode="auto">
          <a:xfrm>
            <a:off x="6788989" y="5615797"/>
            <a:ext cx="5078028" cy="1102491"/>
          </a:xfrm>
          <a:prstGeom prst="roundRect">
            <a:avLst>
              <a:gd name="adj" fmla="val 745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Need to check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effectLst/>
              </a:rPr>
              <a:t>Is it possible to 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effectLst/>
              </a:rPr>
              <a:t>switch the draft folders to be read-only outside the designated time slots? (Patrick: Yes)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effectLst/>
              </a:rPr>
              <a:t>Note: Need to use the draft folder on the 3GPP portal</a:t>
            </a:r>
            <a:r>
              <a:rPr kumimoji="0" lang="en-US" sz="1400" i="0" u="none" strike="noStrike" cap="none" normalizeH="0" dirty="0" smtClean="0">
                <a:ln>
                  <a:noFill/>
                </a:ln>
                <a:effectLst/>
              </a:rPr>
              <a:t> since the remote participants cannot edit documents on 10.10.10.10</a:t>
            </a:r>
            <a:endParaRPr kumimoji="0" lang="en-US" sz="140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034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In consideration of remote participants and F2F participants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All online/offline session start time and end time will be strictly observed – no exceptions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/>
              <a:t>No online/offline sessions past 19:30 – no exceptions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For all F2F and remote participants, updates to the draft folders will </a:t>
            </a:r>
            <a:r>
              <a:rPr lang="en-US" altLang="zh-CN" sz="1600" dirty="0" smtClean="0"/>
              <a:t>be </a:t>
            </a:r>
            <a:r>
              <a:rPr lang="en-US" altLang="zh-CN" sz="1600" dirty="0"/>
              <a:t>possible </a:t>
            </a:r>
            <a:r>
              <a:rPr lang="en-US" altLang="zh-CN" sz="1600" dirty="0" smtClean="0"/>
              <a:t>only during the designated </a:t>
            </a:r>
            <a:r>
              <a:rPr lang="en-US" altLang="zh-CN" sz="1600" dirty="0"/>
              <a:t>time </a:t>
            </a:r>
            <a:r>
              <a:rPr lang="en-US" altLang="zh-CN" sz="1600" dirty="0" smtClean="0"/>
              <a:t>slots</a:t>
            </a:r>
            <a:endParaRPr lang="en-US" altLang="zh-CN" sz="1600" dirty="0"/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Monday: from 09:00 to 20:00 (France time)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Tuesday ~ Thursday: from 08:00 to 20:00 (France time)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Friday: from 08:00 to 17:00 (France time)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 smtClean="0"/>
              <a:t>The </a:t>
            </a:r>
            <a:r>
              <a:rPr lang="en-US" altLang="zh-CN" sz="1400" dirty="0"/>
              <a:t>draft folders will be changed to </a:t>
            </a:r>
            <a:r>
              <a:rPr lang="en-US" altLang="zh-CN" sz="1400" i="1" dirty="0"/>
              <a:t>read-only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when outside the above designated time </a:t>
            </a:r>
            <a:r>
              <a:rPr lang="en-US" altLang="zh-CN" sz="1400" dirty="0"/>
              <a:t>slots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/>
              <a:t>As usual, the detailed topics (sub-agenda level) for online sessions will be shared in advance (at least 12 hours before</a:t>
            </a:r>
            <a:r>
              <a:rPr lang="en-US" sz="1800" dirty="0" smtClean="0"/>
              <a:t>) via the schedule document in the inbox and/or email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/>
              <a:t>Details on offline schedule will be updated at the end of each day</a:t>
            </a:r>
            <a:endParaRPr lang="en-US" sz="16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Management during RAN1#110</a:t>
            </a:r>
            <a:endParaRPr lang="en-US" dirty="0"/>
          </a:p>
        </p:txBody>
      </p:sp>
      <p:sp>
        <p:nvSpPr>
          <p:cNvPr id="4" name="모서리가 둥근 직사각형 3"/>
          <p:cNvSpPr/>
          <p:nvPr/>
        </p:nvSpPr>
        <p:spPr bwMode="auto">
          <a:xfrm>
            <a:off x="5989553" y="4977442"/>
            <a:ext cx="5592792" cy="672860"/>
          </a:xfrm>
          <a:prstGeom prst="roundRect">
            <a:avLst>
              <a:gd name="adj" fmla="val 745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19:30 in France is 01:30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 in China … already very late. Going over 19:30 would not be reasonable for obvious reasons.</a:t>
            </a:r>
            <a:endParaRPr kumimoji="0" lang="en-US" sz="160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2430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All documents to be presented in online sessions should be uploaded at least 1 hour in advance</a:t>
            </a:r>
            <a:endParaRPr lang="en-US" sz="1800" dirty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 smtClean="0"/>
              <a:t>To avoid any issues due to latency between the meeting server (10.10.10.10) and </a:t>
            </a:r>
            <a:r>
              <a:rPr lang="en-US" sz="1600" dirty="0"/>
              <a:t>mirrored meeting server </a:t>
            </a:r>
            <a:r>
              <a:rPr lang="en-US" sz="1600" dirty="0" smtClean="0"/>
              <a:t>at </a:t>
            </a:r>
            <a:r>
              <a:rPr lang="en-US" sz="1600" u="sng" dirty="0">
                <a:hlinkClick r:id="rId2"/>
              </a:rPr>
              <a:t>https://</a:t>
            </a:r>
            <a:r>
              <a:rPr lang="en-US" sz="1600" u="sng" dirty="0" smtClean="0">
                <a:hlinkClick r:id="rId2"/>
              </a:rPr>
              <a:t>www.3gpp.org/ftp/Meetings_3GPP_SYNC/RAN1</a:t>
            </a:r>
            <a:endParaRPr lang="en-US" sz="1600" u="sng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endParaRPr lang="en-US" sz="1400" u="sng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/>
              <a:t>For organized offline sessions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1600" dirty="0" smtClean="0"/>
              <a:t>Always </a:t>
            </a:r>
            <a:r>
              <a:rPr lang="en-US" sz="1600" dirty="0"/>
              <a:t>use </a:t>
            </a:r>
            <a:r>
              <a:rPr lang="en-US" sz="1600" dirty="0" err="1"/>
              <a:t>Tohru</a:t>
            </a:r>
            <a:r>
              <a:rPr lang="en-US" sz="1600" dirty="0"/>
              <a:t> for hand </a:t>
            </a:r>
            <a:r>
              <a:rPr lang="en-US" sz="1600" dirty="0" smtClean="0"/>
              <a:t>raising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FLs are recommended to </a:t>
            </a:r>
            <a:r>
              <a:rPr lang="en-US" altLang="zh-CN" sz="1400" dirty="0" smtClean="0"/>
              <a:t>have </a:t>
            </a:r>
            <a:r>
              <a:rPr lang="en-US" altLang="zh-CN" sz="1400" dirty="0"/>
              <a:t>two screens when chairing … one for GTW and another one for </a:t>
            </a:r>
            <a:r>
              <a:rPr lang="en-US" altLang="zh-CN" sz="1400" dirty="0" err="1" smtClean="0"/>
              <a:t>Tohru</a:t>
            </a:r>
            <a:endParaRPr lang="en-US" altLang="zh-CN" sz="14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 smtClean="0"/>
              <a:t>Do not use </a:t>
            </a:r>
            <a:r>
              <a:rPr lang="en-US" altLang="zh-CN" sz="1600" dirty="0"/>
              <a:t>more time than what is assigned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/>
              <a:t>Register for GTW </a:t>
            </a:r>
            <a:r>
              <a:rPr lang="en-US" altLang="zh-CN" sz="1600" dirty="0" smtClean="0"/>
              <a:t>sessions in advance</a:t>
            </a:r>
          </a:p>
          <a:p>
            <a:pPr lvl="2">
              <a:spcBef>
                <a:spcPts val="300"/>
              </a:spcBef>
              <a:spcAft>
                <a:spcPts val="300"/>
              </a:spcAft>
            </a:pPr>
            <a:r>
              <a:rPr lang="en-US" altLang="zh-CN" sz="1400" dirty="0"/>
              <a:t>Even if you are a F2F participant, you will need GTW access in order to share your screen</a:t>
            </a:r>
            <a:endParaRPr lang="en-US" altLang="zh-CN" sz="1400" dirty="0" smtClean="0"/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 smtClean="0"/>
              <a:t>Please </a:t>
            </a:r>
            <a:r>
              <a:rPr lang="en-US" altLang="zh-CN" sz="1600" dirty="0"/>
              <a:t>come into the meeting </a:t>
            </a:r>
            <a:r>
              <a:rPr lang="en-US" altLang="zh-CN" sz="1600" dirty="0" smtClean="0"/>
              <a:t>prepared</a:t>
            </a:r>
            <a:endParaRPr lang="en-US" altLang="zh-CN" sz="16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US" sz="18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to FLs/Moderators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58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rtlCol="0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12804</TotalTime>
  <Words>1202</Words>
  <Application>Microsoft Office PowerPoint</Application>
  <PresentationFormat>와이드스크린</PresentationFormat>
  <Paragraphs>98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Microsoft YaHei</vt:lpstr>
      <vt:lpstr>MS Gothic</vt:lpstr>
      <vt:lpstr>MS PGothic</vt:lpstr>
      <vt:lpstr>SimSun</vt:lpstr>
      <vt:lpstr>굴림</vt:lpstr>
      <vt:lpstr>Arial</vt:lpstr>
      <vt:lpstr>Arial Black</vt:lpstr>
      <vt:lpstr>Calibri</vt:lpstr>
      <vt:lpstr>Times New Roman</vt:lpstr>
      <vt:lpstr>Wingdings</vt:lpstr>
      <vt:lpstr>3gpp</vt:lpstr>
      <vt:lpstr>RAN1#110 Meeting Management</vt:lpstr>
      <vt:lpstr>General Aspects</vt:lpstr>
      <vt:lpstr>Contribution Submission Deadlines</vt:lpstr>
      <vt:lpstr>Remote Participation Details (1/2)</vt:lpstr>
      <vt:lpstr>Remote Participation Details (2/2)</vt:lpstr>
      <vt:lpstr>Email Discussions and Draft Folder Usage</vt:lpstr>
      <vt:lpstr>Time Management during RAN1#110</vt:lpstr>
      <vt:lpstr>Reminders to FLs/Moderators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김윤선/표준연구팀(SR)/Master/삼성전자</cp:lastModifiedBy>
  <cp:revision>850</cp:revision>
  <cp:lastPrinted>2016-09-15T08:31:00Z</cp:lastPrinted>
  <dcterms:created xsi:type="dcterms:W3CDTF">2009-11-27T05:15:00Z</dcterms:created>
  <dcterms:modified xsi:type="dcterms:W3CDTF">2022-06-17T07:53:22Z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(3)8vjm5pb92szl4MjhMZ19cpGb7ba57+DOuTFdn5OE7OFJdRXxXQMWjBuOqAkOL3crVlVUX3a5
uwrPXfhS/DxD1s86GHXpLJMFnvGPyBV0GovZ52OYRgKtr2SmpswVIOIgAHy8JFAF8bPfGY2e
7XczGK1jbi/fS8uksVx8iIF0Z5EBWGY/VuCS8/dUCgiZlGr9MUE2Wq8GKCgbgWtx+9tBhrAn
+9o3Eeyht6piiCWv6n</vt:lpwstr>
  </property>
  <property fmtid="{D5CDD505-2E9C-101B-9397-08002B2CF9AE}" pid="15" name="_2015_ms_pID_7253431">
    <vt:lpwstr>EL0SQq7dp2u4s4153mDHz4y1sof7SvnWCmLbmj4/Ca3DmEhMuqhJvM
syBdBT2djbYKQhCaYqgI/1Fe1xFWGTnIisMqaIeVLJUr6xKxRnqFuxfNwNcmTV/S+xcZpekb
+qfUHzu9z6of2rmoHwuGRCn0UY2XZCyY2TAIrZ3vYW7qb8YpIpCsSqIiSfDCEhUfoILHvUYc
k0mqRfTqGgdzvvqXWfPufsSgUbCHt4AXuYnl</vt:lpwstr>
  </property>
  <property fmtid="{D5CDD505-2E9C-101B-9397-08002B2CF9AE}" pid="16" name="_2015_ms_pID_7253432">
    <vt:lpwstr>AA==</vt:lpwstr>
  </property>
  <property fmtid="{D5CDD505-2E9C-101B-9397-08002B2CF9AE}" pid="17" name="KSOProductBuildVer">
    <vt:lpwstr>2052-11.8.2.9022</vt:lpwstr>
  </property>
</Properties>
</file>