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bookmarkIdSeed="7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981" r:id="rId2"/>
    <p:sldId id="988" r:id="rId3"/>
    <p:sldId id="1013" r:id="rId4"/>
    <p:sldId id="1014" r:id="rId5"/>
    <p:sldId id="1018" r:id="rId6"/>
    <p:sldId id="1016" r:id="rId7"/>
    <p:sldId id="1017" r:id="rId8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00"/>
    <a:srgbClr val="FF3300"/>
    <a:srgbClr val="72AF2F"/>
    <a:srgbClr val="CC00CC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73" autoAdjust="0"/>
    <p:restoredTop sz="95801" autoAdjust="0"/>
  </p:normalViewPr>
  <p:slideViewPr>
    <p:cSldViewPr snapToGrid="0">
      <p:cViewPr varScale="1">
        <p:scale>
          <a:sx n="110" d="100"/>
          <a:sy n="110" d="100"/>
        </p:scale>
        <p:origin x="300" y="108"/>
      </p:cViewPr>
      <p:guideLst>
        <p:guide orient="horz" pos="2160"/>
        <p:guide pos="38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>
            <a:lvl1pPr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>
            <a:lvl1pPr algn="r"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b" anchorCtr="0" compatLnSpc="1"/>
          <a:lstStyle>
            <a:lvl1pPr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b" anchorCtr="0" compatLnSpc="1"/>
          <a:lstStyle>
            <a:lvl1pPr algn="r"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867FF36F-819D-4D2B-A8BB-AF91032F0C08}" type="slidenum">
              <a:rPr lang="en-GB" altLang="en-US"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>
            <a:lvl1pPr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>
            <a:lvl1pPr algn="r"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b" anchorCtr="0" compatLnSpc="1"/>
          <a:lstStyle>
            <a:lvl1pPr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b" anchorCtr="0" compatLnSpc="1"/>
          <a:lstStyle>
            <a:lvl1pPr algn="r"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459FDB58-73C4-413E-BB6C-BBE882DFCE1B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4209"/>
            <a:ext cx="4865996" cy="4867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4618" y="2130438"/>
            <a:ext cx="8602766" cy="1826265"/>
          </a:xfrm>
        </p:spPr>
        <p:txBody>
          <a:bodyPr/>
          <a:lstStyle>
            <a:lvl1pPr>
              <a:defRPr sz="4000" b="1">
                <a:latin typeface="+mn-lt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228033"/>
            <a:ext cx="8534400" cy="1412192"/>
          </a:xfrm>
        </p:spPr>
        <p:txBody>
          <a:bodyPr anchor="ctr"/>
          <a:lstStyle>
            <a:lvl1pPr marL="0" indent="0" algn="ctr">
              <a:buNone/>
              <a:defRPr b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7" name="Picture 6" descr="3GPP_TM_RD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1561" y="730254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380" y="1093862"/>
            <a:ext cx="11314633" cy="5281301"/>
          </a:xfrm>
        </p:spPr>
        <p:txBody>
          <a:bodyPr/>
          <a:lstStyle>
            <a:lvl1pPr marL="358775" indent="-358775">
              <a:defRPr sz="20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628650" indent="-184150">
              <a:defRPr sz="18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2pPr>
            <a:lvl3pPr marL="982663" indent="-179388">
              <a:defRPr sz="16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3pPr>
            <a:lvl4pPr marL="1255713" indent="-179388">
              <a:defRPr sz="16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4pPr>
            <a:lvl5pPr marL="1520825" indent="-179388">
              <a:defRPr sz="16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46759" y="172086"/>
            <a:ext cx="11312254" cy="716674"/>
          </a:xfrm>
        </p:spPr>
        <p:txBody>
          <a:bodyPr/>
          <a:lstStyle>
            <a:lvl1pPr algn="l">
              <a:defRPr b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직사각형 8"/>
          <p:cNvSpPr/>
          <p:nvPr userDrawn="1"/>
        </p:nvSpPr>
        <p:spPr>
          <a:xfrm>
            <a:off x="0" y="895827"/>
            <a:ext cx="12191999" cy="62116"/>
          </a:xfrm>
          <a:prstGeom prst="rect">
            <a:avLst/>
          </a:prstGeom>
          <a:solidFill>
            <a:srgbClr val="72AF2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881428"/>
            <a:ext cx="10363200" cy="1362075"/>
          </a:xfrm>
        </p:spPr>
        <p:txBody>
          <a:bodyPr anchor="ctr"/>
          <a:lstStyle>
            <a:lvl1pPr algn="l">
              <a:defRPr sz="4000" b="1" cap="all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243503"/>
            <a:ext cx="10363200" cy="1500187"/>
          </a:xfrm>
        </p:spPr>
        <p:txBody>
          <a:bodyPr anchor="ctr"/>
          <a:lstStyle>
            <a:lvl1pPr marL="0" indent="0">
              <a:buNone/>
              <a:defRPr sz="20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0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Highlights from RAN#96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dirty="0"/>
              <a:t>RAN1 Chair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315" y="499598"/>
            <a:ext cx="1446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R1-2205702</a:t>
            </a:r>
          </a:p>
        </p:txBody>
      </p:sp>
    </p:spTree>
    <p:extLst>
      <p:ext uri="{BB962C8B-B14F-4D97-AF65-F5344CB8AC3E}">
        <p14:creationId xmlns:p14="http://schemas.microsoft.com/office/powerpoint/2010/main" val="3475471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RAN1 endorsed LTE CRs submitted to RAN#96 were approved</a:t>
            </a:r>
          </a:p>
          <a:p>
            <a:pPr latinLnBrk="0"/>
            <a:r>
              <a:rPr lang="en-GB" dirty="0"/>
              <a:t>All RAN1 endorsed NR CRs submitted to RAN#96 were approved</a:t>
            </a:r>
            <a:endParaRPr lang="en-US" dirty="0"/>
          </a:p>
          <a:p>
            <a:pPr lvl="1"/>
            <a:endParaRPr lang="en-US" sz="1600" dirty="0"/>
          </a:p>
          <a:p>
            <a:endParaRPr lang="en-US" sz="1800" dirty="0"/>
          </a:p>
          <a:p>
            <a:pPr marL="444500" lvl="1" indent="0">
              <a:buNone/>
            </a:pPr>
            <a:endParaRPr lang="en-US" sz="16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LTE and NR CRs</a:t>
            </a:r>
          </a:p>
        </p:txBody>
      </p:sp>
    </p:spTree>
    <p:extLst>
      <p:ext uri="{BB962C8B-B14F-4D97-AF65-F5344CB8AC3E}">
        <p14:creationId xmlns:p14="http://schemas.microsoft.com/office/powerpoint/2010/main" val="3073497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Rel-18 Study on evolution of NR duplex operation 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RAN Conclusion: “</a:t>
            </a:r>
            <a:r>
              <a:rPr lang="en-US" sz="1600" i="1" dirty="0"/>
              <a:t>UL symbol as 2nd priority is accepted, no intended suspension of continuation of work in WGs”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Rel-18 Study on NR network-controlled repeaters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RAN Conclusion: “</a:t>
            </a:r>
            <a:r>
              <a:rPr lang="en-US" sz="1600" i="1" dirty="0"/>
              <a:t>RAN1 study will focus on in-band only”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Rel-18 Multi-carrier enhancements for NR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The following proposal in RP-221880 was agreed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en-US" sz="16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RAN1 Related Outcomes in RAN#96 (1/3)</a:t>
            </a:r>
          </a:p>
        </p:txBody>
      </p:sp>
      <p:sp>
        <p:nvSpPr>
          <p:cNvPr id="6" name="직사각형 5"/>
          <p:cNvSpPr/>
          <p:nvPr/>
        </p:nvSpPr>
        <p:spPr bwMode="auto">
          <a:xfrm>
            <a:off x="828138" y="3105509"/>
            <a:ext cx="10541479" cy="32694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lvl="0"/>
            <a:r>
              <a:rPr lang="en-GB" altLang="ja-JP" sz="1400" dirty="0"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RAN provides following guidance to RAN1/2/4.</a:t>
            </a:r>
            <a:endParaRPr lang="en-US" altLang="ja-JP" sz="1000" dirty="0"/>
          </a:p>
          <a:p>
            <a:pPr marL="361950" lvl="0" indent="-180975">
              <a:buFontTx/>
              <a:buChar char="•"/>
            </a:pPr>
            <a:r>
              <a:rPr lang="en-GB" altLang="ja-JP" sz="1400" dirty="0"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If Rel-18 UL </a:t>
            </a:r>
            <a:r>
              <a:rPr lang="en-GB" altLang="ja-JP" sz="1400" dirty="0" err="1"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Tx</a:t>
            </a:r>
            <a:r>
              <a:rPr lang="en-GB" altLang="ja-JP" sz="1400" dirty="0"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 switching is supported, </a:t>
            </a:r>
            <a:endParaRPr lang="en-US" altLang="ja-JP" sz="1000" dirty="0"/>
          </a:p>
          <a:p>
            <a:pPr marL="630238" lvl="1" indent="-180975">
              <a:buFont typeface="Wingdings" panose="05000000000000000000" pitchFamily="2" charset="2"/>
              <a:buChar char=""/>
            </a:pPr>
            <a:r>
              <a:rPr lang="en-GB" altLang="zh-CN" sz="1400" dirty="0"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RAN1/2/4 shall </a:t>
            </a:r>
            <a:r>
              <a:rPr lang="en-GB" altLang="zh-CN" sz="1400" strike="sngStrike" dirty="0">
                <a:solidFill>
                  <a:srgbClr val="FF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work</a:t>
            </a:r>
            <a:r>
              <a:rPr lang="en-GB" altLang="zh-CN" sz="1400" dirty="0">
                <a:solidFill>
                  <a:srgbClr val="FF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GB" altLang="zh-CN" sz="1400" u="sng" dirty="0">
                <a:solidFill>
                  <a:srgbClr val="00808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focus </a:t>
            </a:r>
            <a:r>
              <a:rPr lang="en-GB" altLang="zh-CN" sz="1400" dirty="0"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on defining necessary mechanisms and requirements for UL </a:t>
            </a:r>
            <a:r>
              <a:rPr lang="en-GB" altLang="zh-CN" sz="1400" dirty="0" err="1"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Tx</a:t>
            </a:r>
            <a:r>
              <a:rPr lang="en-GB" altLang="zh-CN" sz="1400" dirty="0"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 switching across 3 or 4 different bands </a:t>
            </a:r>
            <a:r>
              <a:rPr lang="en-GB" altLang="zh-CN" sz="1400" strike="sngStrike" dirty="0">
                <a:solidFill>
                  <a:srgbClr val="FF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at least for following scenarios during Rel-18 </a:t>
            </a:r>
            <a:r>
              <a:rPr lang="en-GB" altLang="zh-CN" sz="1400" strike="sngStrike" dirty="0" err="1">
                <a:solidFill>
                  <a:srgbClr val="FF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timeframe</a:t>
            </a:r>
            <a:r>
              <a:rPr lang="en-GB" altLang="zh-CN" sz="1400" u="sng" dirty="0" err="1">
                <a:solidFill>
                  <a:srgbClr val="00808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in</a:t>
            </a:r>
            <a:r>
              <a:rPr lang="en-GB" altLang="zh-CN" sz="1400" u="sng" dirty="0">
                <a:solidFill>
                  <a:srgbClr val="00808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 Q3 2022</a:t>
            </a:r>
            <a:endParaRPr lang="en-US" altLang="zh-CN" sz="1000" dirty="0"/>
          </a:p>
          <a:p>
            <a:pPr marL="896938" lvl="2" indent="-180975">
              <a:buFont typeface="Wingdings" panose="05000000000000000000" pitchFamily="2" charset="2"/>
              <a:buChar char=""/>
            </a:pPr>
            <a:r>
              <a:rPr lang="en-GB" altLang="zh-CN" sz="1400" dirty="0"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Inter-band UL-CA Option 1 (i.e., switched UL) and Option 2 (i.e., dual UL) without SUL band</a:t>
            </a:r>
            <a:endParaRPr lang="en-US" altLang="zh-CN" sz="1000" dirty="0"/>
          </a:p>
          <a:p>
            <a:pPr marL="896938" lvl="2" indent="-180975">
              <a:buFont typeface="Wingdings" panose="05000000000000000000" pitchFamily="2" charset="2"/>
              <a:buChar char=""/>
            </a:pPr>
            <a:r>
              <a:rPr lang="en-GB" altLang="zh-CN" sz="1400" dirty="0"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Inter-band UL CA Option 1 (i.e., switched UL) for {SUL band + corresponding NUL band} + 1 or 2 other NUL band(s)</a:t>
            </a:r>
            <a:endParaRPr lang="en-US" altLang="zh-CN" sz="1000" dirty="0"/>
          </a:p>
          <a:p>
            <a:pPr marL="1077913" lvl="3" indent="-180975">
              <a:buFont typeface="Wingdings" panose="05000000000000000000" pitchFamily="2" charset="2"/>
              <a:buChar char=""/>
            </a:pPr>
            <a:r>
              <a:rPr lang="en-GB" altLang="ja-JP" sz="1400" dirty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UL CA framework where UL CA is performed between NULs according to current RAN4 specifications should not be changed</a:t>
            </a:r>
            <a:endParaRPr lang="en-US" altLang="ja-JP" sz="1000" dirty="0"/>
          </a:p>
          <a:p>
            <a:pPr marL="1077913" lvl="3" indent="-180975">
              <a:buFont typeface="Wingdings" panose="05000000000000000000" pitchFamily="2" charset="2"/>
              <a:buChar char=""/>
            </a:pPr>
            <a:r>
              <a:rPr lang="en-GB" altLang="ja-JP" sz="1400" dirty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Note: switching across any band in this scenario is not precluded</a:t>
            </a:r>
            <a:endParaRPr lang="en-US" altLang="ja-JP" sz="1000" dirty="0"/>
          </a:p>
          <a:p>
            <a:pPr marL="896938" lvl="2" indent="-180975">
              <a:buFont typeface="Wingdings" panose="05000000000000000000" pitchFamily="2" charset="2"/>
              <a:buChar char=""/>
            </a:pPr>
            <a:r>
              <a:rPr lang="en-GB" altLang="zh-CN" sz="1400" dirty="0"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Intra-band two contiguous aggregated carriers within one non-SUL band out of 3 or 4 bands</a:t>
            </a:r>
            <a:endParaRPr lang="en-US" altLang="zh-CN" sz="1400" dirty="0"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630238" lvl="1" indent="-173038">
              <a:buFont typeface="Wingdings" panose="05000000000000000000" pitchFamily="2" charset="2"/>
              <a:buChar char=""/>
            </a:pPr>
            <a:r>
              <a:rPr lang="en-GB" altLang="ja-JP" sz="1400" strike="sngStrike" dirty="0">
                <a:solidFill>
                  <a:srgbClr val="FF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Other </a:t>
            </a:r>
            <a:r>
              <a:rPr lang="en-GB" altLang="ja-JP" sz="1400" u="sng" dirty="0">
                <a:solidFill>
                  <a:srgbClr val="00808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Further check additional </a:t>
            </a:r>
            <a:r>
              <a:rPr lang="en-GB" altLang="ja-JP" sz="1400" dirty="0"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scenarios </a:t>
            </a:r>
            <a:r>
              <a:rPr lang="en-GB" altLang="ja-JP" sz="1400" strike="sngStrike" dirty="0">
                <a:solidFill>
                  <a:srgbClr val="FF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as below can be discussed </a:t>
            </a:r>
            <a:r>
              <a:rPr lang="en-GB" altLang="ja-JP" sz="1400" dirty="0"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in </a:t>
            </a:r>
            <a:r>
              <a:rPr lang="en-GB" altLang="ja-JP" sz="1400" strike="sngStrike" dirty="0">
                <a:solidFill>
                  <a:srgbClr val="FF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RAN4#104e and </a:t>
            </a:r>
            <a:r>
              <a:rPr lang="en-GB" altLang="ja-JP" sz="1400" dirty="0"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RAN#97e</a:t>
            </a:r>
            <a:r>
              <a:rPr lang="en-GB" altLang="ja-JP" sz="1400" u="sng" dirty="0">
                <a:solidFill>
                  <a:srgbClr val="00808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, e.g.,</a:t>
            </a:r>
            <a:endParaRPr lang="en-US" altLang="ja-JP" sz="1000" dirty="0"/>
          </a:p>
          <a:p>
            <a:pPr marL="1077913" lvl="2" indent="-180975">
              <a:buFont typeface="Wingdings" panose="05000000000000000000" pitchFamily="2" charset="2"/>
              <a:buChar char=""/>
            </a:pPr>
            <a:r>
              <a:rPr lang="en-GB" altLang="zh-CN" sz="1400" dirty="0"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{SUL band + corresponding NUL band} + {SUL band + corresponding NUL band}</a:t>
            </a:r>
            <a:endParaRPr lang="en-US" altLang="zh-CN" sz="1000" dirty="0"/>
          </a:p>
          <a:p>
            <a:pPr marL="1077913" lvl="2" indent="-180975">
              <a:buFont typeface="Wingdings" panose="05000000000000000000" pitchFamily="2" charset="2"/>
              <a:buChar char=""/>
            </a:pPr>
            <a:r>
              <a:rPr lang="en-GB" altLang="ja-JP" sz="1400" dirty="0"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Simultaneous transmission across 2 bands in </a:t>
            </a:r>
            <a:r>
              <a:rPr lang="en-GB" altLang="zh-CN" sz="1400" dirty="0"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{SUL band + corresponding NUL band} + 1 or 2 other NUL band(s) (excluding simultaneous transmission between SUL and corresponding NUL)</a:t>
            </a:r>
            <a:endParaRPr lang="en-US" altLang="zh-CN" sz="1000" dirty="0"/>
          </a:p>
          <a:p>
            <a:pPr marL="630238" lvl="1" indent="-180975">
              <a:buFont typeface="Wingdings" panose="05000000000000000000" pitchFamily="2" charset="2"/>
              <a:buChar char=""/>
            </a:pPr>
            <a:r>
              <a:rPr lang="en-GB" altLang="ja-JP" sz="1400" dirty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Mechanisms/requirements should not introduce restrictions on what were already supported in current specifications for UL </a:t>
            </a:r>
            <a:r>
              <a:rPr lang="en-GB" altLang="ja-JP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Tx</a:t>
            </a:r>
            <a:r>
              <a:rPr lang="en-GB" altLang="ja-JP" sz="1400" dirty="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 switching</a:t>
            </a:r>
            <a:endParaRPr lang="en-GB" altLang="ja-JP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379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Rel-18 </a:t>
            </a:r>
            <a:r>
              <a:rPr lang="en-GB" sz="1800" dirty="0" err="1"/>
              <a:t>Sidelink</a:t>
            </a:r>
            <a:r>
              <a:rPr lang="en-GB" sz="1800" dirty="0"/>
              <a:t> Evolution</a:t>
            </a:r>
          </a:p>
          <a:p>
            <a:pPr lvl="1"/>
            <a:r>
              <a:rPr lang="en-GB" sz="1600" dirty="0"/>
              <a:t>The following clarification was added to the revised WID (in RP-221798): </a:t>
            </a:r>
            <a:br>
              <a:rPr lang="en-GB" sz="1600" dirty="0"/>
            </a:br>
            <a:r>
              <a:rPr lang="en-GB" sz="1600" i="1" dirty="0"/>
              <a:t>“Note: In </a:t>
            </a:r>
            <a:r>
              <a:rPr lang="en-GB" sz="1600" i="1" dirty="0" err="1"/>
              <a:t>sidelink</a:t>
            </a:r>
            <a:r>
              <a:rPr lang="en-GB" sz="1600" i="1" dirty="0"/>
              <a:t> unlicensed operation, the </a:t>
            </a:r>
            <a:r>
              <a:rPr lang="en-GB" sz="1600" i="1" dirty="0" err="1"/>
              <a:t>gNB</a:t>
            </a:r>
            <a:r>
              <a:rPr lang="en-GB" sz="1600" i="1" dirty="0"/>
              <a:t> does not perform Type 1 channel access to initiate and share a channel occupancy, neither Type 2 channel access to share an initiated channel occupancy, nor semi-static channel access procedures to access an unlicensed channel.”</a:t>
            </a:r>
            <a:endParaRPr lang="en-US" sz="1600" i="1" dirty="0"/>
          </a:p>
          <a:p>
            <a:endParaRPr lang="en-US" sz="1800" dirty="0"/>
          </a:p>
          <a:p>
            <a:r>
              <a:rPr lang="en-US" sz="1800" dirty="0"/>
              <a:t>RAN level study on requirements and use cases for network verified UE location for Non-Terrestrial-Networks (NTN) in NR is now completed</a:t>
            </a:r>
          </a:p>
          <a:p>
            <a:pPr lvl="1"/>
            <a:r>
              <a:rPr lang="en-US" sz="1600" dirty="0"/>
              <a:t>TR 38.882 v1.0.0 in RP-221875</a:t>
            </a:r>
          </a:p>
          <a:p>
            <a:pPr lvl="1"/>
            <a:r>
              <a:rPr lang="en-US" sz="1600" dirty="0"/>
              <a:t>With the RAN level study item completed, the Rel-18 NTN </a:t>
            </a:r>
            <a:r>
              <a:rPr lang="en-US" sz="1600" dirty="0" err="1"/>
              <a:t>Enh</a:t>
            </a:r>
            <a:r>
              <a:rPr lang="en-US" sz="1600" dirty="0"/>
              <a:t> WID has been revised in RP-221819</a:t>
            </a:r>
          </a:p>
          <a:p>
            <a:pPr lvl="1"/>
            <a:endParaRPr lang="en-US" sz="16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RAN1 Related Outcomes in RAN#96 (2/3)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50930" y="4136508"/>
            <a:ext cx="10101532" cy="206210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4.1.3	Network verified UE location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sng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Have a 1-TU 6-month study phase focusing on the following (to derive clear &amp; limited scope):</a:t>
            </a:r>
            <a:endParaRPr kumimoji="0" lang="en-US" altLang="en-US" sz="1000" b="0" i="0" u="none" strike="sng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sng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</a:t>
            </a:r>
            <a:r>
              <a:rPr kumimoji="0" lang="en-GB" altLang="en-US" sz="1100" b="0" i="0" u="none" strike="sngStrike" cap="none" normalizeH="0" baseline="0" dirty="0" bmk="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tudy detailed regulatory requirement (e.g. accuracy, privacy, reliability, latency) for network-verified UE location for potential use cases/services (i.e. emergency call, lawful intercept, public warning, charging/billing) (at RAN plenary, from RAN#95 to RAN#96). [RAN]</a:t>
            </a:r>
            <a:endParaRPr kumimoji="0" lang="en-US" altLang="en-US" sz="1000" b="0" i="0" u="none" strike="sngStrike" cap="none" normalizeH="0" baseline="0" dirty="0" bmk="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sngStrike" cap="none" normalizeH="0" baseline="0" dirty="0" bmk="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Including further clarification on network verified UE location and its relationship to network-based positioning [RAN]</a:t>
            </a:r>
            <a:endParaRPr kumimoji="0" lang="en-US" altLang="en-US" sz="1000" b="0" i="0" u="none" strike="sngStrike" cap="none" normalizeH="0" baseline="0" dirty="0" bmk="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sngStrike" cap="none" normalizeH="0" baseline="0" dirty="0" err="1" bmk="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</a:t>
            </a:r>
            <a:r>
              <a:rPr kumimoji="0" lang="en-GB" altLang="en-US" sz="1100" b="0" i="0" u="sng" strike="noStrike" cap="none" normalizeH="0" baseline="0" dirty="0" err="1" bmk="">
                <a:ln>
                  <a:noFill/>
                </a:ln>
                <a:solidFill>
                  <a:srgbClr val="00808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Pending</a:t>
            </a:r>
            <a:r>
              <a:rPr kumimoji="0" lang="en-GB" altLang="en-US" sz="1100" b="0" i="0" u="sng" strike="noStrike" cap="none" normalizeH="0" baseline="0" dirty="0" bmk="">
                <a:ln>
                  <a:noFill/>
                </a:ln>
                <a:solidFill>
                  <a:srgbClr val="00808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on the conclusion of the RAN SI </a:t>
            </a:r>
            <a:r>
              <a:rPr kumimoji="0" lang="en-GB" altLang="en-US" sz="1100" b="0" i="0" u="sng" strike="noStrike" cap="none" normalizeH="0" baseline="0" dirty="0" err="1" bmk="">
                <a:ln>
                  <a:noFill/>
                </a:ln>
                <a:solidFill>
                  <a:srgbClr val="00808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FS_NR_NTN_netw_verif_UE_loc</a:t>
            </a:r>
            <a:r>
              <a:rPr kumimoji="0" lang="en-GB" altLang="en-US" sz="1100" b="0" i="0" u="sng" strike="noStrike" cap="none" normalizeH="0" baseline="0" dirty="0" bmk="">
                <a:ln>
                  <a:noFill/>
                </a:ln>
                <a:solidFill>
                  <a:srgbClr val="00808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study item, s</a:t>
            </a:r>
            <a:r>
              <a:rPr kumimoji="0" lang="en-GB" altLang="en-US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tudy and evaluate, if needed, solutions for network to verify UE reported location information [RAN2,RAN1,RAN3]</a:t>
            </a:r>
            <a:r>
              <a:rPr kumimoji="0" lang="en-GB" altLang="en-US" sz="1100" b="0" i="0" u="sng" strike="noStrike" cap="none" normalizeH="0" baseline="0" dirty="0" bmk="">
                <a:ln>
                  <a:noFill/>
                </a:ln>
                <a:solidFill>
                  <a:srgbClr val="00808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en-US" altLang="en-US" sz="1000" b="0" i="0" u="none" strike="noStrike" cap="none" normalizeH="0" baseline="0" dirty="0" bmk="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sngStrike" cap="none" normalizeH="0" baseline="0" dirty="0" bmk="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Note: RAN WG studies on solutions (if any) will start only after RAN study is concluded</a:t>
            </a:r>
            <a:endParaRPr kumimoji="0" lang="en-US" altLang="en-US" sz="1000" b="0" i="0" u="none" strike="sngStrike" cap="none" normalizeH="0" baseline="0" dirty="0" bmk="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RAN </a:t>
            </a:r>
            <a:r>
              <a:rPr kumimoji="0" lang="en-GB" altLang="en-US" sz="1100" b="0" i="0" u="sng" strike="noStrike" cap="none" normalizeH="0" baseline="0" dirty="0" bmk="">
                <a:ln>
                  <a:noFill/>
                </a:ln>
                <a:solidFill>
                  <a:srgbClr val="00808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 expected </a:t>
            </a:r>
            <a:r>
              <a:rPr kumimoji="0" lang="en-GB" altLang="en-US" sz="11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 determine by RAN#98 whether the study has identified any need for Network verified UE location specification support in Rel-18</a:t>
            </a:r>
            <a:r>
              <a:rPr kumimoji="0" lang="en-GB" altLang="en-US" sz="1100" b="0" i="0" u="none" strike="noStrike" cap="none" normalizeH="0" baseline="0" dirty="0" bmk="_Hlk102684345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693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reference to usage of NCD SSB, the following proposal in RP-221870 was endorsed</a:t>
            </a:r>
          </a:p>
          <a:p>
            <a:pPr lvl="1"/>
            <a:r>
              <a:rPr lang="en-GB" i="1" dirty="0"/>
              <a:t>To task the relevant Working Groups (RAN 1, 2, 4) to make progress on their discussions related to the RAN 2 LS in R2-2204009, aim to ensure that Feature Group 6-1a “</a:t>
            </a:r>
            <a:r>
              <a:rPr lang="en-GB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bwp-WithoutRestriction</a:t>
            </a:r>
            <a:r>
              <a:rPr lang="en-GB" i="1" dirty="0"/>
              <a:t>” works in an early implementable form in R18, or, possibly R17, and report progress to RAN #97.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RAN1 Related Outcomes in RAN#96 (3/3)</a:t>
            </a:r>
          </a:p>
        </p:txBody>
      </p:sp>
    </p:spTree>
    <p:extLst>
      <p:ext uri="{BB962C8B-B14F-4D97-AF65-F5344CB8AC3E}">
        <p14:creationId xmlns:p14="http://schemas.microsoft.com/office/powerpoint/2010/main" val="1783780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RP-221818 (</a:t>
            </a:r>
            <a:r>
              <a:rPr lang="en-US"/>
              <a:t>Title: “Some</a:t>
            </a:r>
            <a:r>
              <a:rPr lang="en-US" dirty="0"/>
              <a:t> details about RAN WG meetings in August”) was endorsed</a:t>
            </a:r>
            <a:endParaRPr lang="en-GB" dirty="0"/>
          </a:p>
          <a:p>
            <a:pPr lvl="1"/>
            <a:r>
              <a:rPr lang="en-GB" dirty="0"/>
              <a:t>Relevant to RAN1: </a:t>
            </a:r>
            <a:r>
              <a:rPr lang="en-GB" i="1" dirty="0"/>
              <a:t>“RAN1 ready with LSs on main R17 impact to RAN2 (feature list/UE cap, RRC parameters, MAC CEs): Thu Aug 25”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 WG meetings in August</a:t>
            </a:r>
          </a:p>
        </p:txBody>
      </p:sp>
    </p:spTree>
    <p:extLst>
      <p:ext uri="{BB962C8B-B14F-4D97-AF65-F5344CB8AC3E}">
        <p14:creationId xmlns:p14="http://schemas.microsoft.com/office/powerpoint/2010/main" val="1554164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600" dirty="0"/>
              <a:t>Relevant to RAN1 objective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1400" dirty="0"/>
              <a:t>RP-221798: NR </a:t>
            </a:r>
            <a:r>
              <a:rPr lang="en-GB" sz="1400" dirty="0" err="1"/>
              <a:t>sidelink</a:t>
            </a:r>
            <a:r>
              <a:rPr lang="en-GB" sz="1400" dirty="0"/>
              <a:t> evolution (see slide 4)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altLang="ko-KR" sz="1400" dirty="0"/>
              <a:t>RP-221819: NR NTN (Non-Terrestrial Networks) enhancements (see slide 4)</a:t>
            </a:r>
            <a:endParaRPr lang="en-US" sz="1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16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Relevant to other WGs or miscellaneous updates </a:t>
            </a:r>
            <a:r>
              <a:rPr lang="en-US" sz="1600" spc="-30" dirty="0"/>
              <a:t>(unique identifier, WI/SI acronym, rapporteur, supporting companies, …)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400" dirty="0"/>
              <a:t>RP-221443: Study on network energy savings for NR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400" dirty="0"/>
              <a:t>RP-221814: Study on expanded and improved NR positioning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400" dirty="0"/>
              <a:t>RP-221352: Study on evolution of NR duplex operation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400" dirty="0"/>
              <a:t>RP-221229: Study on Network Controlled Repeaters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400" dirty="0"/>
              <a:t>RP-221348: Study on AI/ML for NR air-interface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400" dirty="0"/>
              <a:t>RP-221271: Study on low-power Wake-up Signal and Receiver for NR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400" dirty="0"/>
              <a:t>RP-221161: Study on further NR </a:t>
            </a:r>
            <a:r>
              <a:rPr lang="en-US" sz="1400" dirty="0" err="1"/>
              <a:t>RedCap</a:t>
            </a:r>
            <a:r>
              <a:rPr lang="en-US" sz="1400" dirty="0"/>
              <a:t> (reduced capability) UE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400" dirty="0"/>
              <a:t>RP-221622: Enhancement of NR Dynamic spectrum sharing (DSS)	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400" dirty="0"/>
              <a:t>RP-221435: Multi-carrier enhancements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400" dirty="0"/>
              <a:t>RP-221858: Further NR coverage enhancements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400" dirty="0"/>
              <a:t>RP-221799: Mobility Enhancements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Rel-18 WID/SID Updates</a:t>
            </a:r>
          </a:p>
        </p:txBody>
      </p:sp>
    </p:spTree>
    <p:extLst>
      <p:ext uri="{BB962C8B-B14F-4D97-AF65-F5344CB8AC3E}">
        <p14:creationId xmlns:p14="http://schemas.microsoft.com/office/powerpoint/2010/main" val="18996415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rtlCol="0" anchor="t" anchorCtr="0" compatLnSpc="1"/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15214</TotalTime>
  <Words>949</Words>
  <Application>Microsoft Office PowerPoint</Application>
  <PresentationFormat>Widescreen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微软雅黑</vt:lpstr>
      <vt:lpstr>Arial</vt:lpstr>
      <vt:lpstr>Arial Black</vt:lpstr>
      <vt:lpstr>Calibri</vt:lpstr>
      <vt:lpstr>Times New Roman</vt:lpstr>
      <vt:lpstr>Wingdings</vt:lpstr>
      <vt:lpstr>3gpp</vt:lpstr>
      <vt:lpstr>Highlights from RAN#96</vt:lpstr>
      <vt:lpstr>LTE and NR CRs</vt:lpstr>
      <vt:lpstr>RAN1 Related Outcomes in RAN#96 (1/3)</vt:lpstr>
      <vt:lpstr>RAN1 Related Outcomes in RAN#96 (2/3)</vt:lpstr>
      <vt:lpstr>RAN1 Related Outcomes in RAN#96 (3/3)</vt:lpstr>
      <vt:lpstr>RAN WG meetings in August</vt:lpstr>
      <vt:lpstr>Rel-18 WID/SID Updates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MCC: 3496</cp:lastModifiedBy>
  <cp:revision>803</cp:revision>
  <cp:lastPrinted>2016-09-15T08:31:00Z</cp:lastPrinted>
  <dcterms:created xsi:type="dcterms:W3CDTF">2009-11-27T05:15:00Z</dcterms:created>
  <dcterms:modified xsi:type="dcterms:W3CDTF">2022-08-13T20:47:17Z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1552620126</vt:lpwstr>
  </property>
  <property fmtid="{D5CDD505-2E9C-101B-9397-08002B2CF9AE}" pid="7" name="TitusGUID">
    <vt:lpwstr>6f9c0495-a83c-462b-8664-67016d5bf2d5</vt:lpwstr>
  </property>
  <property fmtid="{D5CDD505-2E9C-101B-9397-08002B2CF9AE}" pid="8" name="CTP_TimeStamp">
    <vt:lpwstr>2020-06-04 10:01:06Z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  <property fmtid="{D5CDD505-2E9C-101B-9397-08002B2CF9AE}" pid="13" name="ContentTypeId">
    <vt:lpwstr>0x010100F2552158F8185D44A8848B98AEA319AF</vt:lpwstr>
  </property>
  <property fmtid="{D5CDD505-2E9C-101B-9397-08002B2CF9AE}" pid="14" name="_2015_ms_pID_725343">
    <vt:lpwstr>(3)8vjm5pb92szl4MjhMZ19cpGb7ba57+DOuTFdn5OE7OFJdRXxXQMWjBuOqAkOL3crVlVUX3a5
uwrPXfhS/DxD1s86GHXpLJMFnvGPyBV0GovZ52OYRgKtr2SmpswVIOIgAHy8JFAF8bPfGY2e
7XczGK1jbi/fS8uksVx8iIF0Z5EBWGY/VuCS8/dUCgiZlGr9MUE2Wq8GKCgbgWtx+9tBhrAn
+9o3Eeyht6piiCWv6n</vt:lpwstr>
  </property>
  <property fmtid="{D5CDD505-2E9C-101B-9397-08002B2CF9AE}" pid="15" name="_2015_ms_pID_7253431">
    <vt:lpwstr>EL0SQq7dp2u4s4153mDHz4y1sof7SvnWCmLbmj4/Ca3DmEhMuqhJvM
syBdBT2djbYKQhCaYqgI/1Fe1xFWGTnIisMqaIeVLJUr6xKxRnqFuxfNwNcmTV/S+xcZpekb
+qfUHzu9z6of2rmoHwuGRCn0UY2XZCyY2TAIrZ3vYW7qb8YpIpCsSqIiSfDCEhUfoILHvUYc
k0mqRfTqGgdzvvqXWfPufsSgUbCHt4AXuYnl</vt:lpwstr>
  </property>
  <property fmtid="{D5CDD505-2E9C-101B-9397-08002B2CF9AE}" pid="16" name="_2015_ms_pID_7253432">
    <vt:lpwstr>AA==</vt:lpwstr>
  </property>
  <property fmtid="{D5CDD505-2E9C-101B-9397-08002B2CF9AE}" pid="17" name="KSOProductBuildVer">
    <vt:lpwstr>2052-11.8.2.9022</vt:lpwstr>
  </property>
</Properties>
</file>