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3" r:id="rId2"/>
    <p:sldId id="33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12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069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그림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647" y="568893"/>
            <a:ext cx="1427813" cy="37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3/1/2022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(Feb 21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Feb 25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20:30 ~ 23:30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100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chemeClr val="bg1"/>
                </a:solidFill>
              </a:rPr>
              <a:t>60GHz: 40 min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>
                <a:solidFill>
                  <a:schemeClr val="bg1"/>
                </a:solidFill>
              </a:rPr>
              <a:t>ePositioning</a:t>
            </a:r>
            <a:r>
              <a:rPr lang="en-US" altLang="ja-JP" sz="1400" b="1" dirty="0">
                <a:solidFill>
                  <a:schemeClr val="bg1"/>
                </a:solidFill>
              </a:rPr>
              <a:t>: 30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chemeClr val="bg1"/>
                </a:solidFill>
              </a:rPr>
              <a:t>MBS: 40 min 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000" b="1" dirty="0">
                <a:solidFill>
                  <a:schemeClr val="bg1"/>
                </a:solidFill>
              </a:rPr>
              <a:t>(to be chaired by David)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70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30 min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120 min</a:t>
            </a:r>
            <a:endParaRPr lang="en-US" altLang="ja-JP" sz="1000" b="1" dirty="0"/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60 GHz: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ePos</a:t>
            </a:r>
            <a:r>
              <a:rPr lang="en-US" altLang="ja-JP" sz="1000" b="1" dirty="0">
                <a:solidFill>
                  <a:srgbClr val="FF0000"/>
                </a:solidFill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30 min</a:t>
            </a:r>
            <a:endParaRPr lang="en-US" altLang="ja-JP" sz="1000" b="1" dirty="0"/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IoT</a:t>
            </a:r>
            <a:r>
              <a:rPr lang="en-US" altLang="ja-JP" sz="1400" b="1" dirty="0"/>
              <a:t> over NTN: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120 min</a:t>
            </a:r>
            <a:endParaRPr lang="en-US" altLang="ja-JP" sz="1000" b="1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 GHz: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ePos</a:t>
            </a:r>
            <a:r>
              <a:rPr lang="en-US" altLang="ja-JP" sz="1000" b="1" dirty="0">
                <a:solidFill>
                  <a:srgbClr val="FF0000"/>
                </a:solidFill>
              </a:rPr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DSS: 30 min</a:t>
            </a:r>
            <a:endParaRPr lang="en-US" altLang="ja-JP" sz="1000" b="1" dirty="0"/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110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110 min</a:t>
            </a:r>
            <a:endParaRPr lang="en-US" altLang="ja-JP" sz="10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563957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2 (Feb 28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Mar 3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60GHz: 30 min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David)</a:t>
            </a:r>
            <a:endParaRPr lang="en-US" altLang="ja-JP" sz="1000" b="1" dirty="0"/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Power Saving: 30 min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</a:t>
            </a:r>
            <a:r>
              <a:rPr kumimoji="0" lang="en-US" altLang="ja-JP" sz="1000" b="1" dirty="0" err="1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Xiaodong</a:t>
            </a: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)</a:t>
            </a: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endParaRPr lang="en-US" altLang="ja-JP" sz="7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/>
              <a:t>URLLC: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 err="1"/>
              <a:t>Sidelink</a:t>
            </a:r>
            <a:r>
              <a:rPr lang="en-US" altLang="ja-JP" sz="1200" b="1" dirty="0"/>
              <a:t>: 70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5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C000"/>
                </a:solidFill>
              </a:rPr>
              <a:t>Joint Session: 10 min</a:t>
            </a:r>
            <a:br>
              <a:rPr lang="en-US" altLang="ja-JP" sz="1200" b="1" dirty="0">
                <a:solidFill>
                  <a:srgbClr val="FFC000"/>
                </a:solidFill>
              </a:rPr>
            </a:br>
            <a:r>
              <a:rPr lang="en-US" altLang="ja-JP" sz="1000" b="1" dirty="0">
                <a:solidFill>
                  <a:srgbClr val="FFC000"/>
                </a:solidFill>
              </a:rPr>
              <a:t>(starting at 15:50)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UE features1: 120 min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Shinya)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ea typeface="ＭＳ Ｐゴシック" panose="020B0600070205080204" pitchFamily="34" charset="-128"/>
                <a:cs typeface="Arial" panose="020B0604020202020204" pitchFamily="34" charset="0"/>
              </a:rPr>
              <a:t>Coverage </a:t>
            </a:r>
            <a:r>
              <a:rPr kumimoji="0" lang="en-US" altLang="ja-JP" sz="1400" b="1" dirty="0" err="1">
                <a:ea typeface="ＭＳ Ｐゴシック" panose="020B0600070205080204" pitchFamily="34" charset="-128"/>
                <a:cs typeface="Arial" panose="020B0604020202020204" pitchFamily="34" charset="0"/>
              </a:rPr>
              <a:t>Enh</a:t>
            </a:r>
            <a:r>
              <a:rPr kumimoji="0" lang="en-US" altLang="ja-JP" sz="1400" b="1" dirty="0">
                <a:ea typeface="ＭＳ Ｐゴシック" panose="020B0600070205080204" pitchFamily="34" charset="-128"/>
                <a:cs typeface="Arial" panose="020B0604020202020204" pitchFamily="34" charset="0"/>
              </a:rPr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20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TBD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DSS: 45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60 GHz: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 err="1">
                <a:solidFill>
                  <a:srgbClr val="FF0000"/>
                </a:solidFill>
              </a:rPr>
              <a:t>ePos</a:t>
            </a:r>
            <a:r>
              <a:rPr lang="en-US" altLang="ja-JP" sz="1000" b="1" dirty="0">
                <a:solidFill>
                  <a:srgbClr val="FF0000"/>
                </a:solidFill>
              </a:rPr>
              <a:t>: 45 min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Ralf)</a:t>
            </a:r>
            <a:endParaRPr lang="en-US" altLang="ja-JP" sz="1400" b="1" dirty="0"/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9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1801134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MBS: 60 min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David)</a:t>
            </a:r>
          </a:p>
        </p:txBody>
      </p:sp>
      <p:sp>
        <p:nvSpPr>
          <p:cNvPr id="9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180467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URLLC: 90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60GHz: 30 min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ePositioning</a:t>
            </a:r>
            <a:r>
              <a:rPr kumimoji="0" lang="en-US" altLang="ja-JP" sz="14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: 30 min 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000" b="1" dirty="0">
                <a:solidFill>
                  <a:prstClr val="white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(to be chaired by David)</a:t>
            </a:r>
            <a:endParaRPr lang="en-US" altLang="ja-JP" sz="1400" b="1" dirty="0"/>
          </a:p>
        </p:txBody>
      </p:sp>
      <p:sp>
        <p:nvSpPr>
          <p:cNvPr id="9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1219" y="3377672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 </a:t>
            </a:r>
            <a:r>
              <a:rPr lang="en-US" altLang="ja-JP" sz="1400" b="1" dirty="0" err="1"/>
              <a:t>Enh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</p:txBody>
      </p:sp>
      <p:sp>
        <p:nvSpPr>
          <p:cNvPr id="9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9157" y="338121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features1: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/>
              <a:t>(to be chaired by Shinya)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RedCap</a:t>
            </a:r>
            <a:r>
              <a:rPr lang="en-US" altLang="ja-JP" sz="1400" b="1" dirty="0"/>
              <a:t>: 60 min</a:t>
            </a:r>
          </a:p>
        </p:txBody>
      </p:sp>
      <p:sp>
        <p:nvSpPr>
          <p:cNvPr id="9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495374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NR NTN: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 dirty="0">
                <a:solidFill>
                  <a:srgbClr val="FF0000"/>
                </a:solidFill>
              </a:rPr>
              <a:t>MIMO: 90 min</a:t>
            </a:r>
          </a:p>
        </p:txBody>
      </p:sp>
      <p:sp>
        <p:nvSpPr>
          <p:cNvPr id="9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1388" y="495728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IoT</a:t>
            </a:r>
            <a:r>
              <a:rPr lang="en-US" altLang="ja-JP" sz="1400" b="1" dirty="0"/>
              <a:t> over NTN: 30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UE features2: 120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000" b="1">
                <a:solidFill>
                  <a:srgbClr val="FF0000"/>
                </a:solidFill>
              </a:rPr>
              <a:t>MIMO: 120 min</a:t>
            </a:r>
            <a:endParaRPr lang="en-US" altLang="ja-JP" sz="1000" b="1" dirty="0"/>
          </a:p>
        </p:txBody>
      </p:sp>
      <p:sp>
        <p:nvSpPr>
          <p:cNvPr id="96" name="TextBox 95"/>
          <p:cNvSpPr txBox="1"/>
          <p:nvPr/>
        </p:nvSpPr>
        <p:spPr>
          <a:xfrm>
            <a:off x="3436339" y="1372576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3" name="직사각형 2"/>
          <p:cNvSpPr/>
          <p:nvPr/>
        </p:nvSpPr>
        <p:spPr>
          <a:xfrm>
            <a:off x="8166700" y="4599485"/>
            <a:ext cx="14696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0000"/>
                </a:solidFill>
              </a:rPr>
              <a:t>GTW2 ends at 15:50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8180493" y="6163269"/>
            <a:ext cx="146969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None/>
            </a:pPr>
            <a:r>
              <a:rPr lang="en-US" altLang="ja-JP" sz="1200" b="1" dirty="0">
                <a:solidFill>
                  <a:srgbClr val="FF0000"/>
                </a:solidFill>
              </a:rPr>
              <a:t>GTW3 ends at 15:50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761586" y="6375724"/>
            <a:ext cx="69236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Note: Detailed schedules for UE features will be provided in advance by Ralf &amp; Shinya in their session folders</a:t>
            </a:r>
          </a:p>
        </p:txBody>
      </p:sp>
    </p:spTree>
    <p:extLst>
      <p:ext uri="{BB962C8B-B14F-4D97-AF65-F5344CB8AC3E}">
        <p14:creationId xmlns:p14="http://schemas.microsoft.com/office/powerpoint/2010/main" val="22609676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76970</TotalTime>
  <Words>671</Words>
  <Application>Microsoft Office PowerPoint</Application>
  <PresentationFormat>Widescreen</PresentationFormat>
  <Paragraphs>175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(Feb 21st ~ Feb 25th)</vt:lpstr>
      <vt:lpstr>GTW Schedule for Week 2 (Feb 28th ~ Mar 3rd)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Ralf Bendlin (AT&amp;T)</cp:lastModifiedBy>
  <cp:revision>502</cp:revision>
  <dcterms:created xsi:type="dcterms:W3CDTF">2019-02-14T07:06:45Z</dcterms:created>
  <dcterms:modified xsi:type="dcterms:W3CDTF">2022-03-01T06:28:13Z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