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328" r:id="rId2"/>
    <p:sldId id="332" r:id="rId3"/>
    <p:sldId id="334" r:id="rId4"/>
    <p:sldId id="335" r:id="rId5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9EE2F0"/>
    <a:srgbClr val="66FFFF"/>
    <a:srgbClr val="7BD8EB"/>
    <a:srgbClr val="33CCFF"/>
    <a:srgbClr val="00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보통 스타일 2 - 강조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  <a:tblStyle styleId="{5940675A-B579-460E-94D1-54222C63F5DA}" styleName="스타일 없음, 표 눈금">
    <a:wholeTbl>
      <a:tcTxStyle>
        <a:fontRef idx="minor">
          <a:scrgbClr r="0" g="0" b="0"/>
        </a:fontRef>
        <a:schemeClr val="tx1"/>
      </a:tcTxStyle>
      <a:tcStyle>
        <a:tcBdr>
          <a:left>
            <a:ln w="12700" cmpd="sng">
              <a:solidFill>
                <a:schemeClr val="tx1"/>
              </a:solidFill>
            </a:ln>
          </a:left>
          <a:right>
            <a:ln w="12700" cmpd="sng">
              <a:solidFill>
                <a:schemeClr val="tx1"/>
              </a:solidFill>
            </a:ln>
          </a:right>
          <a:top>
            <a:ln w="12700" cmpd="sng">
              <a:solidFill>
                <a:schemeClr val="tx1"/>
              </a:solidFill>
            </a:ln>
          </a:top>
          <a:bottom>
            <a:ln w="12700" cmpd="sng">
              <a:solidFill>
                <a:schemeClr val="tx1"/>
              </a:solidFill>
            </a:ln>
          </a:bottom>
          <a:insideH>
            <a:ln w="12700" cmpd="sng">
              <a:solidFill>
                <a:schemeClr val="tx1"/>
              </a:solidFill>
            </a:ln>
          </a:insideH>
          <a:insideV>
            <a:ln w="12700" cmpd="sng">
              <a:solidFill>
                <a:schemeClr val="tx1"/>
              </a:solidFill>
            </a:ln>
          </a:insideV>
        </a:tcBdr>
        <a:fill>
          <a:noFill/>
        </a:fill>
      </a:tcStyle>
    </a:wholeTbl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4995" autoAdjust="0"/>
    <p:restoredTop sz="94660"/>
  </p:normalViewPr>
  <p:slideViewPr>
    <p:cSldViewPr snapToGrid="0">
      <p:cViewPr varScale="1">
        <p:scale>
          <a:sx n="109" d="100"/>
          <a:sy n="109" d="100"/>
        </p:scale>
        <p:origin x="672" y="114"/>
      </p:cViewPr>
      <p:guideLst>
        <p:guide orient="horz" pos="2160"/>
        <p:guide pos="384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Relationship Id="rId4" Type="http://schemas.openxmlformats.org/officeDocument/2006/relationships/image" Target="../media/image3.jpeg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제목 슬라이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직사각형 7"/>
          <p:cNvSpPr/>
          <p:nvPr userDrawn="1"/>
        </p:nvSpPr>
        <p:spPr>
          <a:xfrm>
            <a:off x="0" y="4"/>
            <a:ext cx="12192000" cy="6857996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solidFill>
              <a:srgbClr val="044EA2">
                <a:shade val="50000"/>
              </a:srgbClr>
            </a:solidFill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 dirty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</p:spTree>
    <p:extLst>
      <p:ext uri="{BB962C8B-B14F-4D97-AF65-F5344CB8AC3E}">
        <p14:creationId xmlns:p14="http://schemas.microsoft.com/office/powerpoint/2010/main" val="3991482672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캡션 있는 그림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그림 개체 틀 2"/>
          <p:cNvSpPr>
            <a:spLocks noGrp="1"/>
          </p:cNvSpPr>
          <p:nvPr>
            <p:ph type="pic"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155" indent="0">
              <a:buNone/>
              <a:defRPr sz="2800"/>
            </a:lvl2pPr>
            <a:lvl3pPr marL="914309" indent="0">
              <a:buNone/>
              <a:defRPr sz="2400"/>
            </a:lvl3pPr>
            <a:lvl4pPr marL="1371464" indent="0">
              <a:buNone/>
              <a:defRPr sz="2000"/>
            </a:lvl4pPr>
            <a:lvl5pPr marL="1828618" indent="0">
              <a:buNone/>
              <a:defRPr sz="2000"/>
            </a:lvl5pPr>
            <a:lvl6pPr marL="2285774" indent="0">
              <a:buNone/>
              <a:defRPr sz="2000"/>
            </a:lvl6pPr>
            <a:lvl7pPr marL="2742926" indent="0">
              <a:buNone/>
              <a:defRPr sz="2000"/>
            </a:lvl7pPr>
            <a:lvl8pPr marL="3200080" indent="0">
              <a:buNone/>
              <a:defRPr sz="2000"/>
            </a:lvl8pPr>
            <a:lvl9pPr marL="3657235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93159156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제목 및 세로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79124889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세로 제목 및 텍스트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세로 제목 1"/>
          <p:cNvSpPr>
            <a:spLocks noGrp="1"/>
          </p:cNvSpPr>
          <p:nvPr>
            <p:ph type="title" orient="vert"/>
          </p:nvPr>
        </p:nvSpPr>
        <p:spPr>
          <a:xfrm>
            <a:off x="8724902" y="365125"/>
            <a:ext cx="2628900" cy="5811838"/>
          </a:xfrm>
        </p:spPr>
        <p:txBody>
          <a:bodyPr vert="eaVert"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세로 텍스트 개체 틀 2"/>
          <p:cNvSpPr>
            <a:spLocks noGrp="1"/>
          </p:cNvSpPr>
          <p:nvPr>
            <p:ph type="body" orient="vert" idx="1"/>
          </p:nvPr>
        </p:nvSpPr>
        <p:spPr>
          <a:xfrm>
            <a:off x="838203" y="365125"/>
            <a:ext cx="7734300" cy="5811838"/>
          </a:xfrm>
        </p:spPr>
        <p:txBody>
          <a:bodyPr vert="eaVert"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36902105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사용자 지정 레이아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001306171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제목 및 내용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 hasCustomPrompt="1"/>
          </p:nvPr>
        </p:nvSpPr>
        <p:spPr>
          <a:xfrm>
            <a:off x="338669" y="203203"/>
            <a:ext cx="11514667" cy="493183"/>
          </a:xfrm>
        </p:spPr>
        <p:txBody>
          <a:bodyPr>
            <a:noAutofit/>
          </a:bodyPr>
          <a:lstStyle>
            <a:lvl1pPr>
              <a:defRPr sz="3200" b="1">
                <a:latin typeface="+mn-lt"/>
              </a:defRPr>
            </a:lvl1pPr>
          </a:lstStyle>
          <a:p>
            <a:r>
              <a:rPr lang="en-US" altLang="ko-KR" dirty="0"/>
              <a:t>Title</a:t>
            </a:r>
            <a:endParaRPr lang="en-US" dirty="0"/>
          </a:p>
        </p:txBody>
      </p:sp>
      <p:sp>
        <p:nvSpPr>
          <p:cNvPr id="3" name="내용 개체 틀 2"/>
          <p:cNvSpPr>
            <a:spLocks noGrp="1"/>
          </p:cNvSpPr>
          <p:nvPr>
            <p:ph idx="1" hasCustomPrompt="1"/>
          </p:nvPr>
        </p:nvSpPr>
        <p:spPr>
          <a:xfrm>
            <a:off x="338669" y="896815"/>
            <a:ext cx="11514667" cy="5521409"/>
          </a:xfrm>
        </p:spPr>
        <p:txBody>
          <a:bodyPr/>
          <a:lstStyle>
            <a:lvl1pPr marL="268261" indent="-268261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Verdana" panose="020B0604030504040204" pitchFamily="34" charset="0"/>
              <a:buChar char="◊"/>
              <a:defRPr sz="1800" baseline="0"/>
            </a:lvl1pPr>
            <a:lvl2pPr marL="626999" indent="-271436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Symbol" panose="05050102010706020507" pitchFamily="18" charset="2"/>
              <a:buChar char=""/>
              <a:defRPr sz="1600" baseline="0"/>
            </a:lvl2pPr>
            <a:lvl3pPr marL="89685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buFont typeface="Wingdings" panose="05000000000000000000" pitchFamily="2" charset="2"/>
              <a:buChar char="§"/>
              <a:defRPr sz="1400" baseline="0"/>
            </a:lvl3pPr>
            <a:lvl4pPr marL="1165110" indent="-177784">
              <a:lnSpc>
                <a:spcPct val="120000"/>
              </a:lnSpc>
              <a:spcBef>
                <a:spcPts val="0"/>
              </a:spcBef>
              <a:buClr>
                <a:schemeClr val="accent5">
                  <a:lumMod val="75000"/>
                </a:schemeClr>
              </a:buClr>
              <a:tabLst>
                <a:tab pos="1165110" algn="l"/>
              </a:tabLst>
              <a:defRPr sz="1400" baseline="0"/>
            </a:lvl4pPr>
          </a:lstStyle>
          <a:p>
            <a:pPr lvl="0"/>
            <a:r>
              <a:rPr lang="en-US" altLang="ko-KR" dirty="0"/>
              <a:t>Text level 1</a:t>
            </a:r>
          </a:p>
          <a:p>
            <a:pPr lvl="1"/>
            <a:r>
              <a:rPr lang="en-US" altLang="ko-KR" dirty="0"/>
              <a:t>Text level 2</a:t>
            </a:r>
          </a:p>
          <a:p>
            <a:pPr lvl="2"/>
            <a:r>
              <a:rPr lang="en-US" altLang="ko-KR" dirty="0"/>
              <a:t>Text level 3</a:t>
            </a:r>
          </a:p>
          <a:p>
            <a:pPr lvl="3"/>
            <a:r>
              <a:rPr lang="en-US" altLang="ko-KR" dirty="0"/>
              <a:t>Text level 4</a:t>
            </a:r>
            <a:endParaRPr lang="ko-KR" altLang="en-US" dirty="0"/>
          </a:p>
        </p:txBody>
      </p:sp>
      <p:sp>
        <p:nvSpPr>
          <p:cNvPr id="9" name="직사각형 8"/>
          <p:cNvSpPr/>
          <p:nvPr userDrawn="1"/>
        </p:nvSpPr>
        <p:spPr>
          <a:xfrm>
            <a:off x="1" y="733456"/>
            <a:ext cx="10692000" cy="54000"/>
          </a:xfrm>
          <a:prstGeom prst="rect">
            <a:avLst/>
          </a:prstGeom>
          <a:gradFill flip="none" rotWithShape="1">
            <a:gsLst>
              <a:gs pos="0">
                <a:srgbClr val="044EA2"/>
              </a:gs>
              <a:gs pos="50000">
                <a:srgbClr val="044EA2">
                  <a:shade val="67500"/>
                  <a:satMod val="115000"/>
                  <a:lumMod val="96000"/>
                  <a:lumOff val="4000"/>
                </a:srgbClr>
              </a:gs>
              <a:gs pos="100000">
                <a:srgbClr val="044EA2">
                  <a:shade val="100000"/>
                  <a:satMod val="115000"/>
                  <a:lumMod val="90000"/>
                  <a:lumOff val="10000"/>
                </a:srgbClr>
              </a:gs>
            </a:gsLst>
            <a:lin ang="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rot="0" spcFirstLastPara="0" vertOverflow="overflow" horzOverflow="overflow" vert="horz" wrap="square" lIns="84853" tIns="42427" rIns="84853" bIns="42427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sp>
        <p:nvSpPr>
          <p:cNvPr id="16" name="직사각형 15"/>
          <p:cNvSpPr/>
          <p:nvPr userDrawn="1"/>
        </p:nvSpPr>
        <p:spPr>
          <a:xfrm>
            <a:off x="6" y="6618652"/>
            <a:ext cx="12191999" cy="241947"/>
          </a:xfrm>
          <a:prstGeom prst="rect">
            <a:avLst/>
          </a:prstGeom>
          <a:gradFill flip="none" rotWithShape="1">
            <a:gsLst>
              <a:gs pos="0">
                <a:srgbClr val="044EA2">
                  <a:shade val="30000"/>
                  <a:satMod val="115000"/>
                </a:srgbClr>
              </a:gs>
              <a:gs pos="50000">
                <a:srgbClr val="044EA2">
                  <a:shade val="67500"/>
                  <a:satMod val="115000"/>
                </a:srgbClr>
              </a:gs>
              <a:gs pos="100000">
                <a:srgbClr val="044EA2">
                  <a:shade val="100000"/>
                  <a:satMod val="115000"/>
                </a:srgbClr>
              </a:gs>
            </a:gsLst>
            <a:lin ang="18900000" scaled="1"/>
            <a:tileRect/>
          </a:gradFill>
          <a:ln w="12700" cap="flat" cmpd="sng" algn="ctr">
            <a:noFill/>
            <a:prstDash val="solid"/>
            <a:miter lim="800000"/>
          </a:ln>
          <a:effectLst/>
        </p:spPr>
        <p:txBody>
          <a:bodyPr lIns="84853" tIns="42427" rIns="84853" bIns="42427" rtlCol="0" anchor="ctr"/>
          <a:lstStyle/>
          <a:p>
            <a:pPr marL="0" marR="0" lvl="0" indent="0" algn="ctr" defTabSz="848437" eaLnBrk="1" fontAlgn="auto" latinLnBrk="1" hangingPunct="1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Tx/>
              <a:buSzTx/>
              <a:buFontTx/>
              <a:buNone/>
              <a:tabLst/>
              <a:defRPr/>
            </a:pPr>
            <a:endParaRPr kumimoji="0" lang="ko-KR" altLang="en-US" sz="1700" b="0" i="0" u="none" strike="noStrike" kern="0" cap="none" spc="0" normalizeH="0" baseline="0" noProof="0">
              <a:ln>
                <a:noFill/>
              </a:ln>
              <a:solidFill>
                <a:srgbClr val="FFFFFF"/>
              </a:solidFill>
              <a:effectLst/>
              <a:uLnTx/>
              <a:uFillTx/>
              <a:latin typeface="Arial" panose="020B0604020202020204"/>
              <a:ea typeface="굴림" panose="020B0600000101010101" pitchFamily="50" charset="-127"/>
              <a:cs typeface="+mn-cs"/>
            </a:endParaRPr>
          </a:p>
        </p:txBody>
      </p:sp>
      <p:pic>
        <p:nvPicPr>
          <p:cNvPr id="17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66397" r="22935" b="11672"/>
          <a:stretch/>
        </p:blipFill>
        <p:spPr bwMode="auto">
          <a:xfrm>
            <a:off x="10897973" y="6486755"/>
            <a:ext cx="1295625" cy="373840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18" name="Picture 2" descr="I:\YISSUE\삼성\그래픽 모티브\아이콘\브랜딩4-1(아이콘)-13.png"/>
          <p:cNvPicPr>
            <a:picLocks noChangeAspect="1" noChangeArrowheads="1"/>
          </p:cNvPicPr>
          <p:nvPr userDrawn="1"/>
        </p:nvPicPr>
        <p:blipFill rotWithShape="1"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2" t="51595" r="42041" b="26474"/>
          <a:stretch/>
        </p:blipFill>
        <p:spPr bwMode="auto">
          <a:xfrm flipH="1">
            <a:off x="4" y="6486764"/>
            <a:ext cx="974389" cy="373841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pic>
        <p:nvPicPr>
          <p:cNvPr id="4" name="그림 3"/>
          <p:cNvPicPr>
            <a:picLocks noChangeAspect="1"/>
          </p:cNvPicPr>
          <p:nvPr userDrawn="1"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689647" y="568893"/>
            <a:ext cx="1427813" cy="379689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98722527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구역 머리글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1851" y="1709746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1851" y="4589471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155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309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46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618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5774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2926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08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235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660123240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콘텐츠 2개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36788562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비교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365129"/>
            <a:ext cx="10515600" cy="1325563"/>
          </a:xfrm>
        </p:spPr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9789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4" name="내용 개체 틀 3"/>
          <p:cNvSpPr>
            <a:spLocks noGrp="1"/>
          </p:cNvSpPr>
          <p:nvPr>
            <p:ph sz="half" idx="2"/>
          </p:nvPr>
        </p:nvSpPr>
        <p:spPr>
          <a:xfrm>
            <a:off x="839789" y="2505075"/>
            <a:ext cx="5157787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5" name="텍스트 개체 틀 4"/>
          <p:cNvSpPr>
            <a:spLocks noGrp="1"/>
          </p:cNvSpPr>
          <p:nvPr>
            <p:ph type="body" sz="quarter" idx="3"/>
          </p:nvPr>
        </p:nvSpPr>
        <p:spPr>
          <a:xfrm>
            <a:off x="6172203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155" indent="0">
              <a:buNone/>
              <a:defRPr sz="2000" b="1"/>
            </a:lvl2pPr>
            <a:lvl3pPr marL="914309" indent="0">
              <a:buNone/>
              <a:defRPr sz="1800" b="1"/>
            </a:lvl3pPr>
            <a:lvl4pPr marL="1371464" indent="0">
              <a:buNone/>
              <a:defRPr sz="1600" b="1"/>
            </a:lvl4pPr>
            <a:lvl5pPr marL="1828618" indent="0">
              <a:buNone/>
              <a:defRPr sz="1600" b="1"/>
            </a:lvl5pPr>
            <a:lvl6pPr marL="2285774" indent="0">
              <a:buNone/>
              <a:defRPr sz="1600" b="1"/>
            </a:lvl6pPr>
            <a:lvl7pPr marL="2742926" indent="0">
              <a:buNone/>
              <a:defRPr sz="1600" b="1"/>
            </a:lvl7pPr>
            <a:lvl8pPr marL="3200080" indent="0">
              <a:buNone/>
              <a:defRPr sz="1600" b="1"/>
            </a:lvl8pPr>
            <a:lvl9pPr marL="3657235" indent="0">
              <a:buNone/>
              <a:defRPr sz="1600" b="1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6" name="내용 개체 틀 5"/>
          <p:cNvSpPr>
            <a:spLocks noGrp="1"/>
          </p:cNvSpPr>
          <p:nvPr>
            <p:ph sz="quarter" idx="4"/>
          </p:nvPr>
        </p:nvSpPr>
        <p:spPr>
          <a:xfrm>
            <a:off x="6172203" y="2505075"/>
            <a:ext cx="5183188" cy="3684588"/>
          </a:xfrm>
        </p:spPr>
        <p:txBody>
          <a:bodyPr/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7" name="날짜 개체 틀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8" name="바닥글 개체 틀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슬라이드 번호 개체 틀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334649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제목만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날짜 개체 틀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4" name="바닥글 개체 틀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슬라이드 번호 개체 틀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53649550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빈 화면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날짜 개체 틀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3" name="바닥글 개체 틀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슬라이드 번호 개체 틀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9764696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캡션 있는 콘텐츠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내용 개체 틀 2"/>
          <p:cNvSpPr>
            <a:spLocks noGrp="1"/>
          </p:cNvSpPr>
          <p:nvPr>
            <p:ph idx="1"/>
          </p:nvPr>
        </p:nvSpPr>
        <p:spPr>
          <a:xfrm>
            <a:off x="5183188" y="987433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텍스트 개체 틀 3"/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155" indent="0">
              <a:buNone/>
              <a:defRPr sz="1400"/>
            </a:lvl2pPr>
            <a:lvl3pPr marL="914309" indent="0">
              <a:buNone/>
              <a:defRPr sz="1200"/>
            </a:lvl3pPr>
            <a:lvl4pPr marL="1371464" indent="0">
              <a:buNone/>
              <a:defRPr sz="1000"/>
            </a:lvl4pPr>
            <a:lvl5pPr marL="1828618" indent="0">
              <a:buNone/>
              <a:defRPr sz="1000"/>
            </a:lvl5pPr>
            <a:lvl6pPr marL="2285774" indent="0">
              <a:buNone/>
              <a:defRPr sz="1000"/>
            </a:lvl6pPr>
            <a:lvl7pPr marL="2742926" indent="0">
              <a:buNone/>
              <a:defRPr sz="1000"/>
            </a:lvl7pPr>
            <a:lvl8pPr marL="3200080" indent="0">
              <a:buNone/>
              <a:defRPr sz="1000"/>
            </a:lvl8pPr>
            <a:lvl9pPr marL="3657235" indent="0">
              <a:buNone/>
              <a:defRPr sz="1000"/>
            </a:lvl9pPr>
          </a:lstStyle>
          <a:p>
            <a:pPr lvl="0"/>
            <a:r>
              <a:rPr lang="ko-KR" altLang="en-US"/>
              <a:t>마스터 텍스트 스타일을 편집합니다</a:t>
            </a:r>
          </a:p>
        </p:txBody>
      </p:sp>
      <p:sp>
        <p:nvSpPr>
          <p:cNvPr id="5" name="날짜 개체 틀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6" name="바닥글 개체 틀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슬라이드 번호 개체 틀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038517724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13" Type="http://schemas.openxmlformats.org/officeDocument/2006/relationships/theme" Target="../theme/theme1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slideLayout" Target="../slideLayouts/slideLayout1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개체 틀 1"/>
          <p:cNvSpPr>
            <a:spLocks noGrp="1"/>
          </p:cNvSpPr>
          <p:nvPr>
            <p:ph type="title"/>
          </p:nvPr>
        </p:nvSpPr>
        <p:spPr>
          <a:xfrm>
            <a:off x="838200" y="365129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ko-KR" altLang="en-US"/>
              <a:t>마스터 제목 스타일 편집</a:t>
            </a:r>
            <a:endParaRPr lang="en-US"/>
          </a:p>
        </p:txBody>
      </p:sp>
      <p:sp>
        <p:nvSpPr>
          <p:cNvPr id="3" name="텍스트 개체 틀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ko-KR" altLang="en-US"/>
              <a:t>마스터 텍스트 스타일을 편집합니다</a:t>
            </a:r>
          </a:p>
          <a:p>
            <a:pPr lvl="1"/>
            <a:r>
              <a:rPr lang="ko-KR" altLang="en-US"/>
              <a:t>둘째 수준</a:t>
            </a:r>
          </a:p>
          <a:p>
            <a:pPr lvl="2"/>
            <a:r>
              <a:rPr lang="ko-KR" altLang="en-US"/>
              <a:t>셋째 수준</a:t>
            </a:r>
          </a:p>
          <a:p>
            <a:pPr lvl="3"/>
            <a:r>
              <a:rPr lang="ko-KR" altLang="en-US"/>
              <a:t>넷째 수준</a:t>
            </a:r>
          </a:p>
          <a:p>
            <a:pPr lvl="4"/>
            <a:r>
              <a:rPr lang="ko-KR" altLang="en-US"/>
              <a:t>다섯째 수준</a:t>
            </a:r>
            <a:endParaRPr lang="en-US"/>
          </a:p>
        </p:txBody>
      </p:sp>
      <p:sp>
        <p:nvSpPr>
          <p:cNvPr id="4" name="날짜 개체 틀 3"/>
          <p:cNvSpPr>
            <a:spLocks noGrp="1"/>
          </p:cNvSpPr>
          <p:nvPr>
            <p:ph type="dt" sz="half" idx="2"/>
          </p:nvPr>
        </p:nvSpPr>
        <p:spPr>
          <a:xfrm>
            <a:off x="8382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EDB25298-F688-4150-B34C-CD8101999BC3}" type="datetimeFigureOut">
              <a:rPr lang="en-US" smtClean="0"/>
              <a:t>11/16/2021</a:t>
            </a:fld>
            <a:endParaRPr lang="en-US"/>
          </a:p>
        </p:txBody>
      </p:sp>
      <p:sp>
        <p:nvSpPr>
          <p:cNvPr id="5" name="바닥글 개체 틀 4"/>
          <p:cNvSpPr>
            <a:spLocks noGrp="1"/>
          </p:cNvSpPr>
          <p:nvPr>
            <p:ph type="ftr" sz="quarter" idx="3"/>
          </p:nvPr>
        </p:nvSpPr>
        <p:spPr>
          <a:xfrm>
            <a:off x="4038600" y="6356358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슬라이드 번호 개체 틀 5"/>
          <p:cNvSpPr>
            <a:spLocks noGrp="1"/>
          </p:cNvSpPr>
          <p:nvPr>
            <p:ph type="sldNum" sz="quarter" idx="4"/>
          </p:nvPr>
        </p:nvSpPr>
        <p:spPr>
          <a:xfrm>
            <a:off x="8610600" y="6356358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C67E0DAE-A1C9-4D60-BA3C-4F78DD393968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4040571327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60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</p:sldLayoutIdLst>
  <p:txStyles>
    <p:titleStyle>
      <a:lvl1pPr algn="l" defTabSz="914309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578" indent="-228578" algn="l" defTabSz="914309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73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2886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040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195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349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50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8658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5814" indent="-228578" algn="l" defTabSz="914309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15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309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46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618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5774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2926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080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235" algn="l" defTabSz="914309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3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1 (Nov 11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Nov 12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sp>
        <p:nvSpPr>
          <p:cNvPr id="11" name="직사각형 10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18" name="직사각형 17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19" name="직사각형 18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20" name="직사각형 19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21" name="직사각형 20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28" name="TextBox 2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0" name="TextBox 29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1" name="TextBox 30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400" b="1" dirty="0"/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90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(60GHz, </a:t>
            </a:r>
            <a:r>
              <a:rPr lang="en-US" altLang="ko-KR" sz="1400" b="1" dirty="0" err="1">
                <a:solidFill>
                  <a:srgbClr val="FF0000"/>
                </a:solidFill>
              </a:rPr>
              <a:t>CovEnh</a:t>
            </a:r>
            <a:r>
              <a:rPr lang="en-US" altLang="ko-KR" sz="1400" b="1" dirty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75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  <a:cs typeface="Arial" panose="020B0604020202020204" pitchFamily="34" charset="0"/>
              </a:rPr>
              <a:t>(MIMO, </a:t>
            </a:r>
            <a:r>
              <a:rPr lang="en-US" altLang="ko-KR" sz="1400" b="1" dirty="0" err="1">
                <a:solidFill>
                  <a:srgbClr val="FF0000"/>
                </a:solidFill>
                <a:cs typeface="Arial" panose="020B0604020202020204" pitchFamily="34" charset="0"/>
              </a:rPr>
              <a:t>IIoT</a:t>
            </a:r>
            <a:r>
              <a:rPr lang="en-US" altLang="ko-KR" sz="1400" b="1" dirty="0">
                <a:solidFill>
                  <a:srgbClr val="FF0000"/>
                </a:solidFill>
                <a:cs typeface="Arial" panose="020B0604020202020204" pitchFamily="34" charset="0"/>
              </a:rPr>
              <a:t>/URLLC)</a:t>
            </a:r>
            <a:endParaRPr lang="en-US" altLang="ja-JP" sz="1400" b="1" dirty="0">
              <a:solidFill>
                <a:srgbClr val="FF0000"/>
              </a:solidFill>
              <a:cs typeface="Arial" panose="020B0604020202020204" pitchFamily="34" charset="0"/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</a:t>
            </a:r>
            <a:r>
              <a:rPr lang="en-US" altLang="ko-KR" sz="1400" b="1" dirty="0"/>
              <a:t>50</a:t>
            </a:r>
            <a:r>
              <a:rPr lang="en-US" altLang="ja-JP" sz="1400" b="1" dirty="0"/>
              <a:t>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</p:spTree>
    <p:extLst>
      <p:ext uri="{BB962C8B-B14F-4D97-AF65-F5344CB8AC3E}">
        <p14:creationId xmlns:p14="http://schemas.microsoft.com/office/powerpoint/2010/main" val="3620354730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GTW Schedule for Week 2 (Nov 15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 ~ Nov 19</a:t>
            </a:r>
            <a:r>
              <a:rPr lang="en-US" sz="2800" baseline="30000" dirty="0">
                <a:latin typeface="Arial" panose="020B0604020202020204" pitchFamily="34" charset="0"/>
                <a:cs typeface="Arial" panose="020B0604020202020204" pitchFamily="34" charset="0"/>
              </a:rPr>
              <a:t>th</a:t>
            </a:r>
            <a:r>
              <a:rPr lang="en-US" sz="2800" dirty="0">
                <a:latin typeface="Arial" panose="020B0604020202020204" pitchFamily="34" charset="0"/>
                <a:cs typeface="Arial" panose="020B0604020202020204" pitchFamily="34" charset="0"/>
              </a:rPr>
              <a:t>)</a:t>
            </a:r>
          </a:p>
        </p:txBody>
      </p:sp>
      <p:grpSp>
        <p:nvGrpSpPr>
          <p:cNvPr id="5" name="그룹 4"/>
          <p:cNvGrpSpPr/>
          <p:nvPr/>
        </p:nvGrpSpPr>
        <p:grpSpPr>
          <a:xfrm>
            <a:off x="338669" y="1721794"/>
            <a:ext cx="11514667" cy="3163240"/>
            <a:chOff x="338669" y="1721794"/>
            <a:chExt cx="11514667" cy="3163240"/>
          </a:xfrm>
        </p:grpSpPr>
        <p:cxnSp>
          <p:nvCxnSpPr>
            <p:cNvPr id="22" name="직선 연결선 21"/>
            <p:cNvCxnSpPr/>
            <p:nvPr/>
          </p:nvCxnSpPr>
          <p:spPr>
            <a:xfrm>
              <a:off x="338669" y="172179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6" name="직선 연결선 25"/>
            <p:cNvCxnSpPr/>
            <p:nvPr/>
          </p:nvCxnSpPr>
          <p:spPr>
            <a:xfrm>
              <a:off x="338669" y="3301643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cxnSp>
          <p:nvCxnSpPr>
            <p:cNvPr id="27" name="직선 연결선 26"/>
            <p:cNvCxnSpPr/>
            <p:nvPr/>
          </p:nvCxnSpPr>
          <p:spPr>
            <a:xfrm>
              <a:off x="338669" y="4885034"/>
              <a:ext cx="11514667" cy="0"/>
            </a:xfrm>
            <a:prstGeom prst="line">
              <a:avLst/>
            </a:prstGeom>
            <a:ln w="50800">
              <a:gradFill flip="none" rotWithShape="1">
                <a:gsLst>
                  <a:gs pos="0">
                    <a:srgbClr val="002060"/>
                  </a:gs>
                  <a:gs pos="42000">
                    <a:srgbClr val="0070C0"/>
                  </a:gs>
                  <a:gs pos="71000">
                    <a:srgbClr val="00B0F0"/>
                  </a:gs>
                  <a:gs pos="100000">
                    <a:schemeClr val="accent1">
                      <a:lumMod val="60000"/>
                      <a:lumOff val="40000"/>
                    </a:schemeClr>
                  </a:gs>
                </a:gsLst>
                <a:lin ang="0" scaled="1"/>
                <a:tileRect/>
              </a:gradFill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</p:grpSp>
      <p:sp>
        <p:nvSpPr>
          <p:cNvPr id="35" name="TextBox 34"/>
          <p:cNvSpPr txBox="1"/>
          <p:nvPr/>
        </p:nvSpPr>
        <p:spPr>
          <a:xfrm>
            <a:off x="508364" y="1789517"/>
            <a:ext cx="755558" cy="1451184"/>
          </a:xfrm>
          <a:prstGeom prst="rect">
            <a:avLst/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4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r>
              <a:rPr lang="en-US" altLang="ja-JP" sz="1400" b="1" dirty="0"/>
              <a:t>: 40 min</a:t>
            </a:r>
          </a:p>
        </p:txBody>
      </p:sp>
      <p:sp>
        <p:nvSpPr>
          <p:cNvPr id="4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NR-MIMO: 100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80 min</a:t>
            </a:r>
          </a:p>
        </p:txBody>
      </p:sp>
      <p:sp>
        <p:nvSpPr>
          <p:cNvPr id="4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120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60 min</a:t>
            </a:r>
          </a:p>
        </p:txBody>
      </p:sp>
      <p:sp>
        <p:nvSpPr>
          <p:cNvPr id="4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1449666"/>
          </a:xfrm>
          <a:prstGeom prst="roundRect">
            <a:avLst>
              <a:gd name="adj" fmla="val 0"/>
            </a:avLst>
          </a:prstGeom>
          <a:solidFill>
            <a:srgbClr val="00B0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eURLLC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NR-MIMO: 60 min</a:t>
            </a:r>
          </a:p>
        </p:txBody>
      </p:sp>
      <p:sp>
        <p:nvSpPr>
          <p:cNvPr id="4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3373565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90 min</a:t>
            </a:r>
          </a:p>
        </p:txBody>
      </p:sp>
      <p:sp>
        <p:nvSpPr>
          <p:cNvPr id="4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90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40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</p:txBody>
      </p:sp>
      <p:sp>
        <p:nvSpPr>
          <p:cNvPr id="4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3370023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>
                <a:solidFill>
                  <a:srgbClr val="FF0000"/>
                </a:solidFill>
              </a:rPr>
              <a:t>PowSav</a:t>
            </a:r>
            <a:r>
              <a:rPr lang="en-US" altLang="ko-KR" sz="1400" b="1" dirty="0">
                <a:solidFill>
                  <a:srgbClr val="FF0000"/>
                </a:solidFill>
              </a:rPr>
              <a:t>, 60GHz)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4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3370994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NB-</a:t>
            </a:r>
            <a:r>
              <a:rPr lang="en-US" altLang="ja-JP" sz="1400" b="1" dirty="0" err="1"/>
              <a:t>IoT</a:t>
            </a:r>
            <a:r>
              <a:rPr lang="en-US" altLang="ja-JP" sz="1400" b="1" dirty="0"/>
              <a:t>/</a:t>
            </a:r>
            <a:r>
              <a:rPr lang="en-US" altLang="ja-JP" sz="1400" b="1" dirty="0" err="1"/>
              <a:t>eMTC</a:t>
            </a:r>
            <a:r>
              <a:rPr lang="en-US" altLang="ja-JP" sz="1400" b="1" dirty="0"/>
              <a:t>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80 min</a:t>
            </a:r>
          </a:p>
        </p:txBody>
      </p:sp>
      <p:sp>
        <p:nvSpPr>
          <p:cNvPr id="5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3374537"/>
            <a:ext cx="1990476" cy="1449666"/>
          </a:xfrm>
          <a:prstGeom prst="roundRect">
            <a:avLst>
              <a:gd name="adj" fmla="val 0"/>
            </a:avLst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Coverage: 50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XR: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DSS: 35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REDCAP: 30 min 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Power Saving: 30 min</a:t>
            </a:r>
          </a:p>
        </p:txBody>
      </p:sp>
      <p:sp>
        <p:nvSpPr>
          <p:cNvPr id="51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5681" y="4949640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>
                <a:solidFill>
                  <a:srgbClr val="FF0000"/>
                </a:solidFill>
              </a:rPr>
              <a:t>ePos</a:t>
            </a:r>
            <a:r>
              <a:rPr lang="en-US" altLang="ko-KR" sz="1400" b="1" dirty="0">
                <a:solidFill>
                  <a:srgbClr val="FF0000"/>
                </a:solidFill>
              </a:rPr>
              <a:t>, MBS)</a:t>
            </a:r>
            <a:endParaRPr lang="en-US" altLang="ja-JP" sz="1400" b="1" dirty="0">
              <a:solidFill>
                <a:srgbClr val="FF0000"/>
              </a:solidFill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65 min</a:t>
            </a:r>
          </a:p>
        </p:txBody>
      </p:sp>
      <p:sp>
        <p:nvSpPr>
          <p:cNvPr id="52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8570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50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>
                <a:solidFill>
                  <a:srgbClr val="FF0000"/>
                </a:solidFill>
              </a:rPr>
              <a:t>Sidelink</a:t>
            </a:r>
            <a:r>
              <a:rPr lang="en-US" altLang="ko-KR" sz="1400" b="1" dirty="0">
                <a:solidFill>
                  <a:srgbClr val="FF0000"/>
                </a:solidFill>
              </a:rPr>
              <a:t>, MIMO)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3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5827" y="4946097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80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55 min</a:t>
            </a:r>
          </a:p>
        </p:txBody>
      </p:sp>
      <p:sp>
        <p:nvSpPr>
          <p:cNvPr id="54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8716" y="4947069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IoT</a:t>
            </a:r>
            <a:r>
              <a:rPr lang="en-US" altLang="ja-JP" sz="1400" b="1" dirty="0"/>
              <a:t> over NTN: 45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65 min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>
                <a:solidFill>
                  <a:srgbClr val="FF0000"/>
                </a:solidFill>
              </a:rPr>
              <a:t>UE features: 70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ko-KR" sz="1400" b="1" dirty="0">
                <a:solidFill>
                  <a:srgbClr val="FF0000"/>
                </a:solidFill>
              </a:rPr>
              <a:t>(</a:t>
            </a:r>
            <a:r>
              <a:rPr lang="en-US" altLang="ko-KR" sz="1400" b="1" dirty="0" err="1">
                <a:solidFill>
                  <a:srgbClr val="FF0000"/>
                </a:solidFill>
              </a:rPr>
              <a:t>CovEnh</a:t>
            </a:r>
            <a:r>
              <a:rPr lang="en-US" altLang="ko-KR" sz="1400" b="1" dirty="0">
                <a:solidFill>
                  <a:srgbClr val="FF0000"/>
                </a:solidFill>
              </a:rPr>
              <a:t>, </a:t>
            </a:r>
            <a:r>
              <a:rPr lang="en-US" altLang="ko-KR" sz="1400" b="1" dirty="0" err="1">
                <a:solidFill>
                  <a:srgbClr val="FF0000"/>
                </a:solidFill>
              </a:rPr>
              <a:t>ePos</a:t>
            </a:r>
            <a:r>
              <a:rPr lang="en-US" altLang="ko-KR" sz="1400" b="1" dirty="0">
                <a:solidFill>
                  <a:srgbClr val="FF0000"/>
                </a:solidFill>
              </a:rPr>
              <a:t>)</a:t>
            </a:r>
            <a:endParaRPr lang="en-US" altLang="ja-JP" sz="1400" b="1" dirty="0">
              <a:solidFill>
                <a:srgbClr val="FF0000"/>
              </a:solidFill>
            </a:endParaRPr>
          </a:p>
        </p:txBody>
      </p:sp>
      <p:sp>
        <p:nvSpPr>
          <p:cNvPr id="55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6654" y="4950611"/>
            <a:ext cx="1990476" cy="1449666"/>
          </a:xfrm>
          <a:prstGeom prst="roundRect">
            <a:avLst>
              <a:gd name="adj" fmla="val 0"/>
            </a:avLst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60GHz: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ePositioning</a:t>
            </a:r>
            <a:r>
              <a:rPr lang="en-US" altLang="ja-JP" sz="1400" b="1" dirty="0"/>
              <a:t>: 60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MBS: 20 min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 NTN: 40 min</a:t>
            </a:r>
          </a:p>
        </p:txBody>
      </p:sp>
      <p:sp>
        <p:nvSpPr>
          <p:cNvPr id="45" name="TextBox 44"/>
          <p:cNvSpPr txBox="1"/>
          <p:nvPr/>
        </p:nvSpPr>
        <p:spPr>
          <a:xfrm>
            <a:off x="514117" y="3369567"/>
            <a:ext cx="755558" cy="1451184"/>
          </a:xfrm>
          <a:prstGeom prst="rect">
            <a:avLst/>
          </a:prstGeom>
          <a:solidFill>
            <a:srgbClr val="9EE2F0"/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GTW2</a:t>
            </a:r>
          </a:p>
        </p:txBody>
      </p:sp>
      <p:sp>
        <p:nvSpPr>
          <p:cNvPr id="59" name="TextBox 58"/>
          <p:cNvSpPr txBox="1"/>
          <p:nvPr/>
        </p:nvSpPr>
        <p:spPr>
          <a:xfrm>
            <a:off x="511245" y="4949616"/>
            <a:ext cx="755558" cy="1451184"/>
          </a:xfrm>
          <a:prstGeom prst="rect">
            <a:avLst/>
          </a:prstGeom>
          <a:solidFill>
            <a:schemeClr val="bg1">
              <a:lumMod val="85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GTW3</a:t>
            </a:r>
          </a:p>
        </p:txBody>
      </p:sp>
      <p:sp>
        <p:nvSpPr>
          <p:cNvPr id="63" name="직사각형 62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64" name="직사각형 63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5" name="직사각형 64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66" name="직사각형 65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67" name="직사각형 66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sp>
        <p:nvSpPr>
          <p:cNvPr id="68" name="TextBox 67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69" name="TextBox 68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0" name="TextBox 69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1" name="TextBox 70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72" name="TextBox 71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  <p:sp>
        <p:nvSpPr>
          <p:cNvPr id="4" name="TextBox 3"/>
          <p:cNvSpPr txBox="1"/>
          <p:nvPr/>
        </p:nvSpPr>
        <p:spPr>
          <a:xfrm>
            <a:off x="7582040" y="6253814"/>
            <a:ext cx="4144083" cy="461665"/>
          </a:xfrm>
          <a:prstGeom prst="rect">
            <a:avLst/>
          </a:prstGeom>
          <a:solidFill>
            <a:srgbClr val="FF0000"/>
          </a:solidFill>
        </p:spPr>
        <p:txBody>
          <a:bodyPr wrap="none" rtlCol="0">
            <a:spAutoFit/>
          </a:bodyPr>
          <a:lstStyle/>
          <a:p>
            <a:r>
              <a:rPr lang="en-US" altLang="ko-KR" sz="1200" b="1" dirty="0">
                <a:solidFill>
                  <a:schemeClr val="bg1"/>
                </a:solidFill>
              </a:rPr>
              <a:t>To be revised during meeting after the checking</a:t>
            </a:r>
          </a:p>
          <a:p>
            <a:r>
              <a:rPr lang="en-US" altLang="ko-KR" sz="1200" b="1" dirty="0">
                <a:solidFill>
                  <a:schemeClr val="bg1"/>
                </a:solidFill>
              </a:rPr>
              <a:t> the progress of each WI. Final revision to be made on Nov 16.</a:t>
            </a:r>
            <a:endParaRPr lang="en-US" sz="1200" b="1" dirty="0">
              <a:solidFill>
                <a:schemeClr val="bg1"/>
              </a:solidFill>
            </a:endParaRPr>
          </a:p>
        </p:txBody>
      </p:sp>
      <p:sp>
        <p:nvSpPr>
          <p:cNvPr id="37" name="직사각형 55">
            <a:extLst>
              <a:ext uri="{FF2B5EF4-FFF2-40B4-BE49-F238E27FC236}">
                <a16:creationId xmlns:a16="http://schemas.microsoft.com/office/drawing/2014/main" id="{869E1154-4E60-4401-90C1-635359FB3A82}"/>
              </a:ext>
            </a:extLst>
          </p:cNvPr>
          <p:cNvSpPr/>
          <p:nvPr/>
        </p:nvSpPr>
        <p:spPr>
          <a:xfrm>
            <a:off x="7558863" y="1688090"/>
            <a:ext cx="4179650" cy="4785862"/>
          </a:xfrm>
          <a:prstGeom prst="rect">
            <a:avLst/>
          </a:prstGeom>
          <a:solidFill>
            <a:schemeClr val="accent4">
              <a:lumMod val="40000"/>
              <a:lumOff val="60000"/>
              <a:alpha val="35000"/>
            </a:schemeClr>
          </a:solidFill>
          <a:ln w="28575">
            <a:solidFill>
              <a:srgbClr val="FF0000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2260967699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Week1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FontTx/>
              <a:buNone/>
            </a:pPr>
            <a:endParaRPr lang="en-US" altLang="ja-JP" sz="1200" dirty="0"/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Font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DL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lang="en-US" altLang="ja-JP" sz="1200" dirty="0"/>
              <a:t>. Beam management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SRS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Sidelink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 (main)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 err="1"/>
              <a:t>eIAB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Resource multiplexing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URLLC/</a:t>
            </a:r>
            <a:r>
              <a:rPr lang="en-US" altLang="ja-JP" sz="1400" b="1" dirty="0" err="1"/>
              <a:t>IIoT</a:t>
            </a: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 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107-e-NR-R17-IIoT-URLLC-03]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400" b="1" dirty="0"/>
              <a:t>NR-MIMO</a:t>
            </a: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UL</a:t>
            </a:r>
          </a:p>
          <a:p>
            <a:pPr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400" b="1" dirty="0"/>
          </a:p>
        </p:txBody>
      </p:sp>
      <p:sp>
        <p:nvSpPr>
          <p:cNvPr id="31" name="TextBox 30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2" name="TextBox 31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3" name="TextBox 32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NA</a:t>
            </a:r>
          </a:p>
        </p:txBody>
      </p:sp>
      <p:sp>
        <p:nvSpPr>
          <p:cNvPr id="34" name="TextBox 33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  <p:sp>
        <p:nvSpPr>
          <p:cNvPr id="35" name="TextBox 34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21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 ~ 2</a:t>
            </a:r>
            <a:r>
              <a:rPr lang="en-US" altLang="ko-KR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4</a:t>
            </a:r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:00</a:t>
            </a:r>
          </a:p>
        </p:txBody>
      </p:sp>
    </p:spTree>
    <p:extLst>
      <p:ext uri="{BB962C8B-B14F-4D97-AF65-F5344CB8AC3E}">
        <p14:creationId xmlns:p14="http://schemas.microsoft.com/office/powerpoint/2010/main" val="3343104943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제목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Detailed Schedule for </a:t>
            </a:r>
            <a:r>
              <a:rPr lang="en-US" dirty="0">
                <a:solidFill>
                  <a:srgbClr val="FF0000"/>
                </a:solidFill>
              </a:rPr>
              <a:t>GTW1 Week2</a:t>
            </a:r>
          </a:p>
        </p:txBody>
      </p:sp>
      <p:sp>
        <p:nvSpPr>
          <p:cNvPr id="4" name="직사각형 3"/>
          <p:cNvSpPr/>
          <p:nvPr/>
        </p:nvSpPr>
        <p:spPr>
          <a:xfrm>
            <a:off x="1397295" y="99620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Monday</a:t>
            </a:r>
          </a:p>
        </p:txBody>
      </p:sp>
      <p:sp>
        <p:nvSpPr>
          <p:cNvPr id="5" name="직사각형 4"/>
          <p:cNvSpPr/>
          <p:nvPr/>
        </p:nvSpPr>
        <p:spPr>
          <a:xfrm>
            <a:off x="3485500" y="99620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Tuesday</a:t>
            </a:r>
          </a:p>
        </p:txBody>
      </p:sp>
      <p:sp>
        <p:nvSpPr>
          <p:cNvPr id="6" name="직사각형 5"/>
          <p:cNvSpPr/>
          <p:nvPr/>
        </p:nvSpPr>
        <p:spPr>
          <a:xfrm>
            <a:off x="5573705" y="994393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Wednesday</a:t>
            </a:r>
          </a:p>
        </p:txBody>
      </p:sp>
      <p:sp>
        <p:nvSpPr>
          <p:cNvPr id="7" name="직사각형 6"/>
          <p:cNvSpPr/>
          <p:nvPr/>
        </p:nvSpPr>
        <p:spPr>
          <a:xfrm>
            <a:off x="7661910" y="994392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Thursday</a:t>
            </a:r>
          </a:p>
        </p:txBody>
      </p:sp>
      <p:sp>
        <p:nvSpPr>
          <p:cNvPr id="8" name="직사각형 7"/>
          <p:cNvSpPr/>
          <p:nvPr/>
        </p:nvSpPr>
        <p:spPr>
          <a:xfrm>
            <a:off x="9750115" y="993488"/>
            <a:ext cx="1916345" cy="355947"/>
          </a:xfrm>
          <a:prstGeom prst="rect">
            <a:avLst/>
          </a:prstGeom>
          <a:solidFill>
            <a:schemeClr val="accent5">
              <a:lumMod val="50000"/>
            </a:schemeClr>
          </a:solidFill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r>
              <a:rPr lang="en-US" b="1" dirty="0">
                <a:latin typeface="Arial" panose="020B0604020202020204" pitchFamily="34" charset="0"/>
                <a:cs typeface="Arial" panose="020B0604020202020204" pitchFamily="34" charset="0"/>
              </a:rPr>
              <a:t>Friday</a:t>
            </a:r>
          </a:p>
        </p:txBody>
      </p:sp>
      <p:cxnSp>
        <p:nvCxnSpPr>
          <p:cNvPr id="14" name="직선 연결선 13"/>
          <p:cNvCxnSpPr/>
          <p:nvPr/>
        </p:nvCxnSpPr>
        <p:spPr>
          <a:xfrm>
            <a:off x="338669" y="1721794"/>
            <a:ext cx="11514667" cy="0"/>
          </a:xfrm>
          <a:prstGeom prst="line">
            <a:avLst/>
          </a:prstGeom>
          <a:ln w="50800">
            <a:gradFill flip="none" rotWithShape="1">
              <a:gsLst>
                <a:gs pos="0">
                  <a:srgbClr val="002060"/>
                </a:gs>
                <a:gs pos="42000">
                  <a:srgbClr val="0070C0"/>
                </a:gs>
                <a:gs pos="71000">
                  <a:srgbClr val="00B0F0"/>
                </a:gs>
                <a:gs pos="100000">
                  <a:schemeClr val="accent1">
                    <a:lumMod val="60000"/>
                    <a:lumOff val="40000"/>
                  </a:schemeClr>
                </a:gs>
              </a:gsLst>
              <a:lin ang="0" scaled="1"/>
              <a:tileRect/>
            </a:gra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5" name="TextBox 14"/>
          <p:cNvSpPr txBox="1"/>
          <p:nvPr/>
        </p:nvSpPr>
        <p:spPr>
          <a:xfrm>
            <a:off x="508364" y="1789516"/>
            <a:ext cx="755558" cy="4668069"/>
          </a:xfrm>
          <a:prstGeom prst="rect">
            <a:avLst/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ctr"/>
          <a:lstStyle>
            <a:defPPr>
              <a:defRPr lang="en-US"/>
            </a:defPPr>
            <a:lvl1pPr>
              <a:spcBef>
                <a:spcPct val="0"/>
              </a:spcBef>
              <a:buClrTx/>
              <a:buNone/>
              <a:defRPr kumimoji="1" sz="1400" b="1"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algn="ctr"/>
            <a:r>
              <a:rPr lang="en-US" sz="1600" dirty="0">
                <a:ln w="0"/>
                <a:ea typeface="+mn-ea"/>
                <a:cs typeface="Arial" panose="020B0604020202020204" pitchFamily="34" charset="0"/>
              </a:rPr>
              <a:t>GTW1</a:t>
            </a:r>
          </a:p>
        </p:txBody>
      </p:sp>
      <p:sp>
        <p:nvSpPr>
          <p:cNvPr id="16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1353450" y="1797027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BM for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Inter-UE coordination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Power saving</a:t>
            </a:r>
            <a:endParaRPr kumimoji="0" lang="en-US" altLang="ja-JP" sz="10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7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3436339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Unlicensed band support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PDC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B 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107-e-NR-R17-IIoT-URLLC-04]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eIAB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Other enhancements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</p:txBody>
      </p:sp>
      <p:sp>
        <p:nvSpPr>
          <p:cNvPr id="18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5533596" y="1793485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DL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SRS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CSI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Inter-UE coordination</a:t>
            </a:r>
          </a:p>
          <a:p>
            <a:pPr>
              <a:spcBef>
                <a:spcPct val="0"/>
              </a:spcBef>
              <a:buClrTx/>
              <a:buNone/>
            </a:pPr>
            <a:r>
              <a:rPr lang="en-US" altLang="ja-JP" sz="1200" dirty="0"/>
              <a:t>. Power Saving</a:t>
            </a: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b="1" dirty="0"/>
          </a:p>
        </p:txBody>
      </p:sp>
      <p:sp>
        <p:nvSpPr>
          <p:cNvPr id="19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7616485" y="1794456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HARQ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enh</a:t>
            </a: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Intra-UE mux A, B </a:t>
            </a:r>
            <a:b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</a:b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107-e-NR-R17-IIoT-URLLC-03]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  [</a:t>
            </a:r>
            <a:r>
              <a:rPr kumimoji="0" lang="en-US" altLang="ja-JP" sz="1000" dirty="0">
                <a:solidFill>
                  <a:srgbClr val="FF0000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107-e-NR-R17-IIoT-URLLC-04]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</a:t>
            </a: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HST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BM for </a:t>
            </a:r>
            <a:r>
              <a:rPr kumimoji="0" lang="en-US" altLang="ja-JP" sz="1200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mTRP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Beam management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</p:txBody>
      </p:sp>
      <p:sp>
        <p:nvSpPr>
          <p:cNvPr id="20" name="AutoShape 71">
            <a:extLst>
              <a:ext uri="{FF2B5EF4-FFF2-40B4-BE49-F238E27FC236}">
                <a16:creationId xmlns:a16="http://schemas.microsoft.com/office/drawing/2014/main" id="{1C0FC4E9-5575-4593-9417-9CA4D209A0E3}"/>
              </a:ext>
            </a:extLst>
          </p:cNvPr>
          <p:cNvSpPr>
            <a:spLocks noChangeArrowheads="1"/>
          </p:cNvSpPr>
          <p:nvPr/>
        </p:nvSpPr>
        <p:spPr bwMode="auto">
          <a:xfrm>
            <a:off x="9704423" y="1797999"/>
            <a:ext cx="1990476" cy="4663186"/>
          </a:xfrm>
          <a:prstGeom prst="roundRect">
            <a:avLst>
              <a:gd name="adj" fmla="val 0"/>
            </a:avLst>
          </a:prstGeom>
          <a:solidFill>
            <a:schemeClr val="accent1">
              <a:lumMod val="40000"/>
              <a:lumOff val="60000"/>
            </a:schemeClr>
          </a:solidFill>
          <a:ln w="9525">
            <a:noFill/>
            <a:round/>
            <a:headEnd/>
            <a:tailEnd/>
          </a:ln>
        </p:spPr>
        <p:txBody>
          <a:bodyPr wrap="none" anchor="t"/>
          <a:lstStyle>
            <a:lvl1pPr>
              <a:spcBef>
                <a:spcPct val="20000"/>
              </a:spcBef>
              <a:buClr>
                <a:srgbClr val="CC0033"/>
              </a:buClr>
              <a:buChar char="•"/>
              <a:defRPr kumimoji="1" sz="20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1pPr>
            <a:lvl2pPr marL="742950" indent="-285750">
              <a:spcBef>
                <a:spcPct val="20000"/>
              </a:spcBef>
              <a:buChar char="–"/>
              <a:defRPr kumimoji="1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2pPr>
            <a:lvl3pPr marL="1143000" indent="-228600">
              <a:spcBef>
                <a:spcPct val="20000"/>
              </a:spcBef>
              <a:buChar char="•"/>
              <a:defRPr kumimoji="1" sz="16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3pPr>
            <a:lvl4pPr marL="1600200" indent="-228600">
              <a:spcBef>
                <a:spcPct val="20000"/>
              </a:spcBef>
              <a:buChar char="–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4pPr>
            <a:lvl5pPr marL="2057400" indent="-228600">
              <a:spcBef>
                <a:spcPct val="20000"/>
              </a:spcBef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5pPr>
            <a:lvl6pPr marL="25146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6pPr>
            <a:lvl7pPr marL="29718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7pPr>
            <a:lvl8pPr marL="34290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8pPr>
            <a:lvl9pPr marL="3886200" indent="-228600" eaLnBrk="0" fontAlgn="base" hangingPunct="0">
              <a:spcBef>
                <a:spcPct val="20000"/>
              </a:spcBef>
              <a:spcAft>
                <a:spcPct val="0"/>
              </a:spcAft>
              <a:buChar char="»"/>
              <a:defRPr kumimoji="1" sz="1400">
                <a:solidFill>
                  <a:schemeClr val="tx1"/>
                </a:solidFill>
                <a:latin typeface="Arial" panose="020B0604020202020204" pitchFamily="34" charset="0"/>
                <a:ea typeface="MS PGothic" panose="020B0600070205080204" pitchFamily="34" charset="-128"/>
              </a:defRPr>
            </a:lvl9pPr>
          </a:lstStyle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URLLC/</a:t>
            </a: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IIoT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0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 err="1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Sidelink</a:t>
            </a: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200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. TBD</a:t>
            </a:r>
            <a:endParaRPr kumimoji="0" lang="en-US" altLang="ja-JP" sz="1000" dirty="0">
              <a:solidFill>
                <a:srgbClr val="FF0000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r>
              <a:rPr kumimoji="0" lang="en-US" altLang="ja-JP" sz="1400" b="1" dirty="0">
                <a:solidFill>
                  <a:prstClr val="black"/>
                </a:solidFill>
                <a:ea typeface="ＭＳ Ｐゴシック" panose="020B0600070205080204" pitchFamily="34" charset="-128"/>
                <a:cs typeface="Arial" panose="020B0604020202020204" pitchFamily="34" charset="0"/>
              </a:rPr>
              <a:t>NR-MIMO (TBD)</a:t>
            </a: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200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 lvl="0">
              <a:spcBef>
                <a:spcPct val="0"/>
              </a:spcBef>
              <a:buClrTx/>
              <a:buNone/>
            </a:pPr>
            <a:endParaRPr kumimoji="0" lang="en-US" altLang="ja-JP" sz="1400" b="1" dirty="0">
              <a:solidFill>
                <a:prstClr val="black"/>
              </a:solidFill>
              <a:ea typeface="ＭＳ Ｐゴシック" panose="020B0600070205080204" pitchFamily="34" charset="-128"/>
              <a:cs typeface="Arial" panose="020B0604020202020204" pitchFamily="34" charset="0"/>
            </a:endParaRPr>
          </a:p>
          <a:p>
            <a:pPr>
              <a:spcBef>
                <a:spcPct val="0"/>
              </a:spcBef>
              <a:buClrTx/>
              <a:buNone/>
            </a:pPr>
            <a:endParaRPr lang="en-US" altLang="ja-JP" sz="1200" dirty="0"/>
          </a:p>
          <a:p>
            <a:pPr>
              <a:spcBef>
                <a:spcPct val="0"/>
              </a:spcBef>
              <a:buClrTx/>
              <a:buNone/>
            </a:pPr>
            <a:endParaRPr lang="en-US" altLang="ja-JP" sz="1000" b="1" dirty="0"/>
          </a:p>
        </p:txBody>
      </p:sp>
      <p:sp>
        <p:nvSpPr>
          <p:cNvPr id="23" name="TextBox 22"/>
          <p:cNvSpPr txBox="1"/>
          <p:nvPr/>
        </p:nvSpPr>
        <p:spPr>
          <a:xfrm>
            <a:off x="1323164" y="1386481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4" name="TextBox 23"/>
          <p:cNvSpPr txBox="1"/>
          <p:nvPr/>
        </p:nvSpPr>
        <p:spPr>
          <a:xfrm>
            <a:off x="3401190" y="1383027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5" name="TextBox 24"/>
          <p:cNvSpPr txBox="1"/>
          <p:nvPr/>
        </p:nvSpPr>
        <p:spPr>
          <a:xfrm>
            <a:off x="5499125" y="1384869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6" name="TextBox 25"/>
          <p:cNvSpPr txBox="1"/>
          <p:nvPr/>
        </p:nvSpPr>
        <p:spPr>
          <a:xfrm>
            <a:off x="7577151" y="1380313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13:00 ~ 16:00</a:t>
            </a:r>
          </a:p>
        </p:txBody>
      </p:sp>
      <p:sp>
        <p:nvSpPr>
          <p:cNvPr id="27" name="TextBox 26"/>
          <p:cNvSpPr txBox="1"/>
          <p:nvPr/>
        </p:nvSpPr>
        <p:spPr>
          <a:xfrm>
            <a:off x="9678775" y="1384685"/>
            <a:ext cx="2078026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sz="1400" b="1" dirty="0">
                <a:ln w="0"/>
                <a:effectLst>
                  <a:outerShdw blurRad="38100" dist="19050" dir="2700000" algn="tl" rotWithShape="0">
                    <a:schemeClr val="dk1">
                      <a:alpha val="40000"/>
                    </a:schemeClr>
                  </a:outerShdw>
                </a:effectLst>
                <a:latin typeface="Arial" panose="020B0604020202020204" pitchFamily="34" charset="0"/>
                <a:cs typeface="Arial" panose="020B0604020202020204" pitchFamily="34" charset="0"/>
              </a:rPr>
              <a:t>UTC 04:00 ~ 07:00</a:t>
            </a:r>
          </a:p>
        </p:txBody>
      </p:sp>
    </p:spTree>
    <p:extLst>
      <p:ext uri="{BB962C8B-B14F-4D97-AF65-F5344CB8AC3E}">
        <p14:creationId xmlns:p14="http://schemas.microsoft.com/office/powerpoint/2010/main" val="1537876685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emplate>Office Theme</Template>
  <TotalTime>58456</TotalTime>
  <Words>615</Words>
  <Application>Microsoft Office PowerPoint</Application>
  <PresentationFormat>Widescreen</PresentationFormat>
  <Paragraphs>203</Paragraphs>
  <Slides>4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11" baseType="lpstr">
      <vt:lpstr>Arial</vt:lpstr>
      <vt:lpstr>Calibri</vt:lpstr>
      <vt:lpstr>Calibri Light</vt:lpstr>
      <vt:lpstr>Symbol</vt:lpstr>
      <vt:lpstr>Verdana</vt:lpstr>
      <vt:lpstr>Wingdings</vt:lpstr>
      <vt:lpstr>Office 테마</vt:lpstr>
      <vt:lpstr>GTW Schedule for Week 1 (Nov 11th ~ Nov 12th)</vt:lpstr>
      <vt:lpstr>GTW Schedule for Week 2 (Nov 15th ~ Nov 19th)</vt:lpstr>
      <vt:lpstr>Detailed Schedule for GTW1 Week1</vt:lpstr>
      <vt:lpstr>Detailed Schedule for GTW1 Week2</vt:lpstr>
    </vt:vector>
  </TitlesOfParts>
  <Company>Samsung Electronics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프레젠테이션</dc:title>
  <dc:creator>김윤선/표준Research팀(SR)/Principal Engineer/삼성전자</dc:creator>
  <cp:lastModifiedBy>Kim Younsun</cp:lastModifiedBy>
  <cp:revision>438</cp:revision>
  <dcterms:created xsi:type="dcterms:W3CDTF">2019-02-14T07:06:45Z</dcterms:created>
  <dcterms:modified xsi:type="dcterms:W3CDTF">2021-11-16T12:48:44Z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NSCPROP">
    <vt:lpwstr>NSCCustomProperty</vt:lpwstr>
  </property>
</Properties>
</file>