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29" r:id="rId2"/>
    <p:sldId id="330" r:id="rId3"/>
    <p:sldId id="331" r:id="rId4"/>
    <p:sldId id="332" r:id="rId5"/>
    <p:sldId id="333" r:id="rId6"/>
    <p:sldId id="334" r:id="rId7"/>
    <p:sldId id="336" r:id="rId8"/>
    <p:sldId id="337" r:id="rId9"/>
    <p:sldId id="338" r:id="rId10"/>
    <p:sldId id="340" r:id="rId11"/>
    <p:sldId id="34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2F0"/>
    <a:srgbClr val="66FFFF"/>
    <a:srgbClr val="7BD8EB"/>
    <a:srgbClr val="33CC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14826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그림 개체 틀 2"/>
          <p:cNvSpPr>
            <a:spLocks noGrp="1"/>
          </p:cNvSpPr>
          <p:nvPr>
            <p:ph type="pic" idx="1"/>
          </p:nvPr>
        </p:nvSpPr>
        <p:spPr>
          <a:xfrm>
            <a:off x="5183188" y="987433"/>
            <a:ext cx="6172200" cy="4873625"/>
          </a:xfrm>
        </p:spPr>
        <p:txBody>
          <a:bodyPr/>
          <a:lstStyle>
            <a:lvl1pPr marL="0" indent="0">
              <a:buNone/>
              <a:defRPr sz="3200"/>
            </a:lvl1pPr>
            <a:lvl2pPr marL="457155" indent="0">
              <a:buNone/>
              <a:defRPr sz="2800"/>
            </a:lvl2pPr>
            <a:lvl3pPr marL="914309" indent="0">
              <a:buNone/>
              <a:defRPr sz="2400"/>
            </a:lvl3pPr>
            <a:lvl4pPr marL="1371464" indent="0">
              <a:buNone/>
              <a:defRPr sz="2000"/>
            </a:lvl4pPr>
            <a:lvl5pPr marL="1828618" indent="0">
              <a:buNone/>
              <a:defRPr sz="2000"/>
            </a:lvl5pPr>
            <a:lvl6pPr marL="2285774" indent="0">
              <a:buNone/>
              <a:defRPr sz="2000"/>
            </a:lvl6pPr>
            <a:lvl7pPr marL="2742926" indent="0">
              <a:buNone/>
              <a:defRPr sz="2000"/>
            </a:lvl7pPr>
            <a:lvl8pPr marL="3200080" indent="0">
              <a:buNone/>
              <a:defRPr sz="2000"/>
            </a:lvl8pPr>
            <a:lvl9pPr marL="3657235" indent="0">
              <a:buNone/>
              <a:defRPr sz="2000"/>
            </a:lvl9pPr>
          </a:lstStyle>
          <a:p>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8/6/2021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93159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세로 텍스트 개체 틀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8/6/2021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279124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8724902" y="365125"/>
            <a:ext cx="2628900" cy="5811838"/>
          </a:xfrm>
        </p:spPr>
        <p:txBody>
          <a:bodyPr vert="eaVert"/>
          <a:lstStyle/>
          <a:p>
            <a:r>
              <a:rPr lang="ko-KR" altLang="en-US"/>
              <a:t>마스터 제목 스타일 편집</a:t>
            </a:r>
            <a:endParaRPr lang="en-US"/>
          </a:p>
        </p:txBody>
      </p:sp>
      <p:sp>
        <p:nvSpPr>
          <p:cNvPr id="3" name="세로 텍스트 개체 틀 2"/>
          <p:cNvSpPr>
            <a:spLocks noGrp="1"/>
          </p:cNvSpPr>
          <p:nvPr>
            <p:ph type="body" orient="vert" idx="1"/>
          </p:nvPr>
        </p:nvSpPr>
        <p:spPr>
          <a:xfrm>
            <a:off x="838203"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10"/>
          </p:nvPr>
        </p:nvSpPr>
        <p:spPr/>
        <p:txBody>
          <a:bodyPr/>
          <a:lstStyle/>
          <a:p>
            <a:fld id="{EDB25298-F688-4150-B34C-CD8101999BC3}" type="datetimeFigureOut">
              <a:rPr lang="en-US" smtClean="0"/>
              <a:t>8/6/2021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3690210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06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338669" y="203203"/>
            <a:ext cx="11514667" cy="493183"/>
          </a:xfrm>
        </p:spPr>
        <p:txBody>
          <a:bodyPr>
            <a:noAutofit/>
          </a:bodyPr>
          <a:lstStyle>
            <a:lvl1pPr>
              <a:defRPr sz="3200" b="1">
                <a:latin typeface="+mn-lt"/>
              </a:defRPr>
            </a:lvl1pPr>
          </a:lstStyle>
          <a:p>
            <a:r>
              <a:rPr lang="en-US" altLang="ko-KR" dirty="0"/>
              <a:t>Title</a:t>
            </a:r>
            <a:endParaRPr lang="en-US" dirty="0"/>
          </a:p>
        </p:txBody>
      </p:sp>
      <p:sp>
        <p:nvSpPr>
          <p:cNvPr id="3" name="내용 개체 틀 2"/>
          <p:cNvSpPr>
            <a:spLocks noGrp="1"/>
          </p:cNvSpPr>
          <p:nvPr>
            <p:ph idx="1" hasCustomPrompt="1"/>
          </p:nvPr>
        </p:nvSpPr>
        <p:spPr>
          <a:xfrm>
            <a:off x="338669" y="896815"/>
            <a:ext cx="11514667" cy="5521409"/>
          </a:xfrm>
        </p:spPr>
        <p:txBody>
          <a:bodyPr>
            <a:normAutofit/>
          </a:bodyPr>
          <a:lstStyle>
            <a:lvl1pPr marL="358775" indent="-358775">
              <a:lnSpc>
                <a:spcPct val="120000"/>
              </a:lnSpc>
              <a:spcBef>
                <a:spcPts val="0"/>
              </a:spcBef>
              <a:buClr>
                <a:schemeClr val="accent5">
                  <a:lumMod val="75000"/>
                </a:schemeClr>
              </a:buClr>
              <a:buFont typeface="Verdana" panose="020B0604030504040204" pitchFamily="34" charset="0"/>
              <a:buChar char="◊"/>
              <a:defRPr sz="2400" baseline="0"/>
            </a:lvl1pPr>
            <a:lvl2pPr marL="623888" indent="-268288">
              <a:lnSpc>
                <a:spcPct val="120000"/>
              </a:lnSpc>
              <a:spcBef>
                <a:spcPts val="0"/>
              </a:spcBef>
              <a:buClr>
                <a:schemeClr val="accent5">
                  <a:lumMod val="75000"/>
                </a:schemeClr>
              </a:buClr>
              <a:buFont typeface="Symbol" panose="05050102010706020507" pitchFamily="18" charset="2"/>
              <a:buChar char=""/>
              <a:defRPr sz="2000" baseline="0"/>
            </a:lvl2pPr>
            <a:lvl3pPr marL="896938" indent="-273050">
              <a:lnSpc>
                <a:spcPct val="120000"/>
              </a:lnSpc>
              <a:spcBef>
                <a:spcPts val="0"/>
              </a:spcBef>
              <a:buClr>
                <a:schemeClr val="accent5">
                  <a:lumMod val="75000"/>
                </a:schemeClr>
              </a:buClr>
              <a:buFont typeface="Wingdings" panose="05000000000000000000" pitchFamily="2" charset="2"/>
              <a:buChar char="§"/>
              <a:defRPr sz="1800" baseline="0"/>
            </a:lvl3pPr>
            <a:lvl4pPr marL="1162050" indent="-265113">
              <a:lnSpc>
                <a:spcPct val="120000"/>
              </a:lnSpc>
              <a:spcBef>
                <a:spcPts val="0"/>
              </a:spcBef>
              <a:buClr>
                <a:schemeClr val="accent5">
                  <a:lumMod val="75000"/>
                </a:schemeClr>
              </a:buClr>
              <a:tabLst>
                <a:tab pos="1162050" algn="l"/>
              </a:tabLst>
              <a:defRPr sz="1800" baseline="0"/>
            </a:lvl4pPr>
          </a:lstStyle>
          <a:p>
            <a:pPr lvl="0"/>
            <a:r>
              <a:rPr lang="en-US" altLang="ko-KR" dirty="0"/>
              <a:t>Text level 1</a:t>
            </a:r>
          </a:p>
          <a:p>
            <a:pPr lvl="1"/>
            <a:r>
              <a:rPr lang="en-US" altLang="ko-KR" dirty="0"/>
              <a:t>Text level 2</a:t>
            </a:r>
          </a:p>
          <a:p>
            <a:pPr lvl="2"/>
            <a:r>
              <a:rPr lang="en-US" altLang="ko-KR" dirty="0"/>
              <a:t>Text level 3</a:t>
            </a:r>
          </a:p>
          <a:p>
            <a:pPr lvl="3"/>
            <a:r>
              <a:rPr lang="en-US" altLang="ko-KR" dirty="0"/>
              <a:t>Text level 4</a:t>
            </a:r>
            <a:endParaRPr lang="ko-KR" altLang="en-US" dirty="0"/>
          </a:p>
        </p:txBody>
      </p:sp>
      <p:sp>
        <p:nvSpPr>
          <p:cNvPr id="9" name="직사각형 8"/>
          <p:cNvSpPr/>
          <p:nvPr userDrawn="1"/>
        </p:nvSpPr>
        <p:spPr>
          <a:xfrm>
            <a:off x="1" y="733456"/>
            <a:ext cx="10692000" cy="5400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
        <p:nvSpPr>
          <p:cNvPr id="16" name="직사각형 15"/>
          <p:cNvSpPr/>
          <p:nvPr userDrawn="1"/>
        </p:nvSpPr>
        <p:spPr>
          <a:xfrm>
            <a:off x="6" y="6618652"/>
            <a:ext cx="12191999" cy="241947"/>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noFill/>
            <a:prstDash val="solid"/>
            <a:miter lim="800000"/>
          </a:ln>
          <a:effectLst/>
        </p:spPr>
        <p:txBody>
          <a:bodyPr lIns="84853" tIns="42427" rIns="84853" bIns="42427" rtlCol="0" anchor="ct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pic>
        <p:nvPicPr>
          <p:cNvPr id="17" name="Picture 2" descr="I:\YISSUE\삼성\그래픽 모티브\아이콘\브랜딩4-1(아이콘)-13.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2" t="66397" r="22935" b="11672"/>
          <a:stretch/>
        </p:blipFill>
        <p:spPr bwMode="auto">
          <a:xfrm>
            <a:off x="10897973" y="6486755"/>
            <a:ext cx="1295625" cy="37384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I:\YISSUE\삼성\그래픽 모티브\아이콘\브랜딩4-1(아이콘)-13.png"/>
          <p:cNvPicPr>
            <a:picLocks noChangeAspect="1" noChangeArrowheads="1"/>
          </p:cNvPicPr>
          <p:nvPr userDrawn="1"/>
        </p:nvPicPr>
        <p:blipFill rotWithShape="1">
          <a:blip r:embed="rId3" cstate="print">
            <a:extLst>
              <a:ext uri="{28A0092B-C50C-407E-A947-70E740481C1C}">
                <a14:useLocalDpi xmlns:a14="http://schemas.microsoft.com/office/drawing/2010/main" val="0"/>
              </a:ext>
            </a:extLst>
          </a:blip>
          <a:srcRect l="2" t="51595" r="42041" b="26474"/>
          <a:stretch/>
        </p:blipFill>
        <p:spPr bwMode="auto">
          <a:xfrm flipH="1">
            <a:off x="4" y="6486764"/>
            <a:ext cx="974389" cy="373841"/>
          </a:xfrm>
          <a:prstGeom prst="rect">
            <a:avLst/>
          </a:prstGeom>
          <a:noFill/>
          <a:extLst>
            <a:ext uri="{909E8E84-426E-40DD-AFC4-6F175D3DCCD1}">
              <a14:hiddenFill xmlns:a14="http://schemas.microsoft.com/office/drawing/2010/main">
                <a:solidFill>
                  <a:srgbClr val="FFFFFF"/>
                </a:solidFill>
              </a14:hiddenFill>
            </a:ext>
          </a:extLst>
        </p:spPr>
      </p:pic>
      <p:pic>
        <p:nvPicPr>
          <p:cNvPr id="4" name="그림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89647" y="568893"/>
            <a:ext cx="1427813" cy="379689"/>
          </a:xfrm>
          <a:prstGeom prst="rect">
            <a:avLst/>
          </a:prstGeom>
        </p:spPr>
      </p:pic>
    </p:spTree>
    <p:extLst>
      <p:ext uri="{BB962C8B-B14F-4D97-AF65-F5344CB8AC3E}">
        <p14:creationId xmlns:p14="http://schemas.microsoft.com/office/powerpoint/2010/main" val="498722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831851" y="1709746"/>
            <a:ext cx="10515600" cy="2852737"/>
          </a:xfrm>
        </p:spPr>
        <p:txBody>
          <a:bodyPr anchor="b"/>
          <a:lstStyle>
            <a:lvl1pPr>
              <a:defRPr sz="6000"/>
            </a:lvl1pPr>
          </a:lstStyle>
          <a:p>
            <a:r>
              <a:rPr lang="ko-KR" altLang="en-US"/>
              <a:t>마스터 제목 스타일 편집</a:t>
            </a:r>
            <a:endParaRPr lang="en-US"/>
          </a:p>
        </p:txBody>
      </p:sp>
      <p:sp>
        <p:nvSpPr>
          <p:cNvPr id="3" name="텍스트 개체 틀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defRPr>
            </a:lvl1pPr>
            <a:lvl2pPr marL="457155" indent="0">
              <a:buNone/>
              <a:defRPr sz="2000">
                <a:solidFill>
                  <a:schemeClr val="tx1">
                    <a:tint val="75000"/>
                  </a:schemeClr>
                </a:solidFill>
              </a:defRPr>
            </a:lvl2pPr>
            <a:lvl3pPr marL="914309" indent="0">
              <a:buNone/>
              <a:defRPr sz="1800">
                <a:solidFill>
                  <a:schemeClr val="tx1">
                    <a:tint val="75000"/>
                  </a:schemeClr>
                </a:solidFill>
              </a:defRPr>
            </a:lvl3pPr>
            <a:lvl4pPr marL="1371464" indent="0">
              <a:buNone/>
              <a:defRPr sz="1600">
                <a:solidFill>
                  <a:schemeClr val="tx1">
                    <a:tint val="75000"/>
                  </a:schemeClr>
                </a:solidFill>
              </a:defRPr>
            </a:lvl4pPr>
            <a:lvl5pPr marL="1828618" indent="0">
              <a:buNone/>
              <a:defRPr sz="1600">
                <a:solidFill>
                  <a:schemeClr val="tx1">
                    <a:tint val="75000"/>
                  </a:schemeClr>
                </a:solidFill>
              </a:defRPr>
            </a:lvl5pPr>
            <a:lvl6pPr marL="2285774"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5" indent="0">
              <a:buNone/>
              <a:defRPr sz="16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p>
            <a:fld id="{EDB25298-F688-4150-B34C-CD8101999BC3}" type="datetimeFigureOut">
              <a:rPr lang="en-US" smtClean="0"/>
              <a:t>8/6/2021</a:t>
            </a:fld>
            <a:endParaRPr lang="en-US"/>
          </a:p>
        </p:txBody>
      </p:sp>
      <p:sp>
        <p:nvSpPr>
          <p:cNvPr id="5" name="바닥글 개체 틀 4"/>
          <p:cNvSpPr>
            <a:spLocks noGrp="1"/>
          </p:cNvSpPr>
          <p:nvPr>
            <p:ph type="ftr" sz="quarter" idx="11"/>
          </p:nvPr>
        </p:nvSpPr>
        <p:spPr/>
        <p:txBody>
          <a:bodyPr/>
          <a:lstStyle/>
          <a:p>
            <a:endParaRPr lang="en-US"/>
          </a:p>
        </p:txBody>
      </p:sp>
      <p:sp>
        <p:nvSpPr>
          <p:cNvPr id="6" name="슬라이드 번호 개체 틀 5"/>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66012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내용 개체 틀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내용 개체 틀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날짜 개체 틀 4"/>
          <p:cNvSpPr>
            <a:spLocks noGrp="1"/>
          </p:cNvSpPr>
          <p:nvPr>
            <p:ph type="dt" sz="half" idx="10"/>
          </p:nvPr>
        </p:nvSpPr>
        <p:spPr/>
        <p:txBody>
          <a:bodyPr/>
          <a:lstStyle/>
          <a:p>
            <a:fld id="{EDB25298-F688-4150-B34C-CD8101999BC3}" type="datetimeFigureOut">
              <a:rPr lang="en-US" smtClean="0"/>
              <a:t>8/6/2021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2367885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839788" y="365129"/>
            <a:ext cx="10515600" cy="1325563"/>
          </a:xfrm>
        </p:spPr>
        <p:txBody>
          <a:bodyPr/>
          <a:lstStyle/>
          <a:p>
            <a:r>
              <a:rPr lang="ko-KR" altLang="en-US"/>
              <a:t>마스터 제목 스타일 편집</a:t>
            </a:r>
            <a:endParaRPr lang="en-US"/>
          </a:p>
        </p:txBody>
      </p:sp>
      <p:sp>
        <p:nvSpPr>
          <p:cNvPr id="3" name="텍스트 개체 틀 2"/>
          <p:cNvSpPr>
            <a:spLocks noGrp="1"/>
          </p:cNvSpPr>
          <p:nvPr>
            <p:ph type="body" idx="1"/>
          </p:nvPr>
        </p:nvSpPr>
        <p:spPr>
          <a:xfrm>
            <a:off x="839789" y="1681163"/>
            <a:ext cx="5157787"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4" name="내용 개체 틀 3"/>
          <p:cNvSpPr>
            <a:spLocks noGrp="1"/>
          </p:cNvSpPr>
          <p:nvPr>
            <p:ph sz="half" idx="2"/>
          </p:nvPr>
        </p:nvSpPr>
        <p:spPr>
          <a:xfrm>
            <a:off x="839789"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5" name="텍스트 개체 틀 4"/>
          <p:cNvSpPr>
            <a:spLocks noGrp="1"/>
          </p:cNvSpPr>
          <p:nvPr>
            <p:ph type="body" sz="quarter" idx="3"/>
          </p:nvPr>
        </p:nvSpPr>
        <p:spPr>
          <a:xfrm>
            <a:off x="6172203" y="1681163"/>
            <a:ext cx="5183188" cy="823912"/>
          </a:xfrm>
        </p:spPr>
        <p:txBody>
          <a:bodyPr anchor="b"/>
          <a:lstStyle>
            <a:lvl1pPr marL="0" indent="0">
              <a:buNone/>
              <a:defRPr sz="2400" b="1"/>
            </a:lvl1pPr>
            <a:lvl2pPr marL="457155" indent="0">
              <a:buNone/>
              <a:defRPr sz="2000" b="1"/>
            </a:lvl2pPr>
            <a:lvl3pPr marL="914309" indent="0">
              <a:buNone/>
              <a:defRPr sz="1800" b="1"/>
            </a:lvl3pPr>
            <a:lvl4pPr marL="1371464" indent="0">
              <a:buNone/>
              <a:defRPr sz="1600" b="1"/>
            </a:lvl4pPr>
            <a:lvl5pPr marL="1828618" indent="0">
              <a:buNone/>
              <a:defRPr sz="1600" b="1"/>
            </a:lvl5pPr>
            <a:lvl6pPr marL="2285774" indent="0">
              <a:buNone/>
              <a:defRPr sz="1600" b="1"/>
            </a:lvl6pPr>
            <a:lvl7pPr marL="2742926" indent="0">
              <a:buNone/>
              <a:defRPr sz="1600" b="1"/>
            </a:lvl7pPr>
            <a:lvl8pPr marL="3200080" indent="0">
              <a:buNone/>
              <a:defRPr sz="1600" b="1"/>
            </a:lvl8pPr>
            <a:lvl9pPr marL="3657235" indent="0">
              <a:buNone/>
              <a:defRPr sz="1600" b="1"/>
            </a:lvl9pPr>
          </a:lstStyle>
          <a:p>
            <a:pPr lvl="0"/>
            <a:r>
              <a:rPr lang="ko-KR" altLang="en-US"/>
              <a:t>마스터 텍스트 스타일을 편집합니다</a:t>
            </a:r>
          </a:p>
        </p:txBody>
      </p:sp>
      <p:sp>
        <p:nvSpPr>
          <p:cNvPr id="6" name="내용 개체 틀 5"/>
          <p:cNvSpPr>
            <a:spLocks noGrp="1"/>
          </p:cNvSpPr>
          <p:nvPr>
            <p:ph sz="quarter" idx="4"/>
          </p:nvPr>
        </p:nvSpPr>
        <p:spPr>
          <a:xfrm>
            <a:off x="6172203"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7" name="날짜 개체 틀 6"/>
          <p:cNvSpPr>
            <a:spLocks noGrp="1"/>
          </p:cNvSpPr>
          <p:nvPr>
            <p:ph type="dt" sz="half" idx="10"/>
          </p:nvPr>
        </p:nvSpPr>
        <p:spPr/>
        <p:txBody>
          <a:bodyPr/>
          <a:lstStyle/>
          <a:p>
            <a:fld id="{EDB25298-F688-4150-B34C-CD8101999BC3}" type="datetimeFigureOut">
              <a:rPr lang="en-US" smtClean="0"/>
              <a:t>8/6/2021</a:t>
            </a:fld>
            <a:endParaRPr lang="en-US"/>
          </a:p>
        </p:txBody>
      </p:sp>
      <p:sp>
        <p:nvSpPr>
          <p:cNvPr id="8" name="바닥글 개체 틀 7"/>
          <p:cNvSpPr>
            <a:spLocks noGrp="1"/>
          </p:cNvSpPr>
          <p:nvPr>
            <p:ph type="ftr" sz="quarter" idx="11"/>
          </p:nvPr>
        </p:nvSpPr>
        <p:spPr/>
        <p:txBody>
          <a:bodyPr/>
          <a:lstStyle/>
          <a:p>
            <a:endParaRPr lang="en-US"/>
          </a:p>
        </p:txBody>
      </p:sp>
      <p:sp>
        <p:nvSpPr>
          <p:cNvPr id="9" name="슬라이드 번호 개체 틀 8"/>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3346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a:t>마스터 제목 스타일 편집</a:t>
            </a:r>
            <a:endParaRPr lang="en-US"/>
          </a:p>
        </p:txBody>
      </p:sp>
      <p:sp>
        <p:nvSpPr>
          <p:cNvPr id="3" name="날짜 개체 틀 2"/>
          <p:cNvSpPr>
            <a:spLocks noGrp="1"/>
          </p:cNvSpPr>
          <p:nvPr>
            <p:ph type="dt" sz="half" idx="10"/>
          </p:nvPr>
        </p:nvSpPr>
        <p:spPr/>
        <p:txBody>
          <a:bodyPr/>
          <a:lstStyle/>
          <a:p>
            <a:fld id="{EDB25298-F688-4150-B34C-CD8101999BC3}" type="datetimeFigureOut">
              <a:rPr lang="en-US" smtClean="0"/>
              <a:t>8/6/2021</a:t>
            </a:fld>
            <a:endParaRPr lang="en-US"/>
          </a:p>
        </p:txBody>
      </p:sp>
      <p:sp>
        <p:nvSpPr>
          <p:cNvPr id="4" name="바닥글 개체 틀 3"/>
          <p:cNvSpPr>
            <a:spLocks noGrp="1"/>
          </p:cNvSpPr>
          <p:nvPr>
            <p:ph type="ftr" sz="quarter" idx="11"/>
          </p:nvPr>
        </p:nvSpPr>
        <p:spPr/>
        <p:txBody>
          <a:bodyPr/>
          <a:lstStyle/>
          <a:p>
            <a:endParaRPr lang="en-US"/>
          </a:p>
        </p:txBody>
      </p:sp>
      <p:sp>
        <p:nvSpPr>
          <p:cNvPr id="5" name="슬라이드 번호 개체 틀 4"/>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5364955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EDB25298-F688-4150-B34C-CD8101999BC3}" type="datetimeFigureOut">
              <a:rPr lang="en-US" smtClean="0"/>
              <a:t>8/6/2021</a:t>
            </a:fld>
            <a:endParaRPr lang="en-US"/>
          </a:p>
        </p:txBody>
      </p:sp>
      <p:sp>
        <p:nvSpPr>
          <p:cNvPr id="3" name="바닥글 개체 틀 2"/>
          <p:cNvSpPr>
            <a:spLocks noGrp="1"/>
          </p:cNvSpPr>
          <p:nvPr>
            <p:ph type="ftr" sz="quarter" idx="11"/>
          </p:nvPr>
        </p:nvSpPr>
        <p:spPr/>
        <p:txBody>
          <a:bodyPr/>
          <a:lstStyle/>
          <a:p>
            <a:endParaRPr lang="en-US"/>
          </a:p>
        </p:txBody>
      </p:sp>
      <p:sp>
        <p:nvSpPr>
          <p:cNvPr id="4" name="슬라이드 번호 개체 틀 3"/>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19764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a:p>
        </p:txBody>
      </p:sp>
      <p:sp>
        <p:nvSpPr>
          <p:cNvPr id="3" name="내용 개체 틀 2"/>
          <p:cNvSpPr>
            <a:spLocks noGrp="1"/>
          </p:cNvSpPr>
          <p:nvPr>
            <p:ph idx="1"/>
          </p:nvPr>
        </p:nvSpPr>
        <p:spPr>
          <a:xfrm>
            <a:off x="5183188" y="98743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텍스트 개체 틀 3"/>
          <p:cNvSpPr>
            <a:spLocks noGrp="1"/>
          </p:cNvSpPr>
          <p:nvPr>
            <p:ph type="body" sz="half" idx="2"/>
          </p:nvPr>
        </p:nvSpPr>
        <p:spPr>
          <a:xfrm>
            <a:off x="839788" y="2057400"/>
            <a:ext cx="3932237" cy="3811588"/>
          </a:xfrm>
        </p:spPr>
        <p:txBody>
          <a:bodyPr/>
          <a:lstStyle>
            <a:lvl1pPr marL="0" indent="0">
              <a:buNone/>
              <a:defRPr sz="1600"/>
            </a:lvl1pPr>
            <a:lvl2pPr marL="457155" indent="0">
              <a:buNone/>
              <a:defRPr sz="1400"/>
            </a:lvl2pPr>
            <a:lvl3pPr marL="914309" indent="0">
              <a:buNone/>
              <a:defRPr sz="1200"/>
            </a:lvl3pPr>
            <a:lvl4pPr marL="1371464" indent="0">
              <a:buNone/>
              <a:defRPr sz="1000"/>
            </a:lvl4pPr>
            <a:lvl5pPr marL="1828618" indent="0">
              <a:buNone/>
              <a:defRPr sz="1000"/>
            </a:lvl5pPr>
            <a:lvl6pPr marL="2285774" indent="0">
              <a:buNone/>
              <a:defRPr sz="1000"/>
            </a:lvl6pPr>
            <a:lvl7pPr marL="2742926" indent="0">
              <a:buNone/>
              <a:defRPr sz="1000"/>
            </a:lvl7pPr>
            <a:lvl8pPr marL="3200080" indent="0">
              <a:buNone/>
              <a:defRPr sz="1000"/>
            </a:lvl8pPr>
            <a:lvl9pPr marL="3657235" indent="0">
              <a:buNone/>
              <a:defRPr sz="1000"/>
            </a:lvl9pPr>
          </a:lstStyle>
          <a:p>
            <a:pPr lvl="0"/>
            <a:r>
              <a:rPr lang="ko-KR" altLang="en-US"/>
              <a:t>마스터 텍스트 스타일을 편집합니다</a:t>
            </a:r>
          </a:p>
        </p:txBody>
      </p:sp>
      <p:sp>
        <p:nvSpPr>
          <p:cNvPr id="5" name="날짜 개체 틀 4"/>
          <p:cNvSpPr>
            <a:spLocks noGrp="1"/>
          </p:cNvSpPr>
          <p:nvPr>
            <p:ph type="dt" sz="half" idx="10"/>
          </p:nvPr>
        </p:nvSpPr>
        <p:spPr/>
        <p:txBody>
          <a:bodyPr/>
          <a:lstStyle/>
          <a:p>
            <a:fld id="{EDB25298-F688-4150-B34C-CD8101999BC3}" type="datetimeFigureOut">
              <a:rPr lang="en-US" smtClean="0"/>
              <a:t>8/6/2021</a:t>
            </a:fld>
            <a:endParaRPr lang="en-US"/>
          </a:p>
        </p:txBody>
      </p:sp>
      <p:sp>
        <p:nvSpPr>
          <p:cNvPr id="6" name="바닥글 개체 틀 5"/>
          <p:cNvSpPr>
            <a:spLocks noGrp="1"/>
          </p:cNvSpPr>
          <p:nvPr>
            <p:ph type="ftr" sz="quarter" idx="11"/>
          </p:nvPr>
        </p:nvSpPr>
        <p:spPr/>
        <p:txBody>
          <a:bodyPr/>
          <a:lstStyle/>
          <a:p>
            <a:endParaRPr lang="en-US"/>
          </a:p>
        </p:txBody>
      </p:sp>
      <p:sp>
        <p:nvSpPr>
          <p:cNvPr id="7" name="슬라이드 번호 개체 틀 6"/>
          <p:cNvSpPr>
            <a:spLocks noGrp="1"/>
          </p:cNvSpPr>
          <p:nvPr>
            <p:ph type="sldNum" sz="quarter" idx="12"/>
          </p:nvPr>
        </p:nvSpPr>
        <p:spPr/>
        <p:txBody>
          <a:bodyPr/>
          <a:lstStyle/>
          <a:p>
            <a:fld id="{C67E0DAE-A1C9-4D60-BA3C-4F78DD393968}" type="slidenum">
              <a:rPr lang="en-US" smtClean="0"/>
              <a:t>‹#›</a:t>
            </a:fld>
            <a:endParaRPr lang="en-US"/>
          </a:p>
        </p:txBody>
      </p:sp>
    </p:spTree>
    <p:extLst>
      <p:ext uri="{BB962C8B-B14F-4D97-AF65-F5344CB8AC3E}">
        <p14:creationId xmlns:p14="http://schemas.microsoft.com/office/powerpoint/2010/main" val="3038517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a:p>
        </p:txBody>
      </p:sp>
      <p:sp>
        <p:nvSpPr>
          <p:cNvPr id="3" name="텍스트 개체 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4" name="날짜 개체 틀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B25298-F688-4150-B34C-CD8101999BC3}" type="datetimeFigureOut">
              <a:rPr lang="en-US" smtClean="0"/>
              <a:t>8/6/2021</a:t>
            </a:fld>
            <a:endParaRPr lang="en-US"/>
          </a:p>
        </p:txBody>
      </p:sp>
      <p:sp>
        <p:nvSpPr>
          <p:cNvPr id="5" name="바닥글 개체 틀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슬라이드 번호 개체 틀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E0DAE-A1C9-4D60-BA3C-4F78DD393968}" type="slidenum">
              <a:rPr lang="en-US" smtClean="0"/>
              <a:t>‹#›</a:t>
            </a:fld>
            <a:endParaRPr lang="en-US"/>
          </a:p>
        </p:txBody>
      </p:sp>
    </p:spTree>
    <p:extLst>
      <p:ext uri="{BB962C8B-B14F-4D97-AF65-F5344CB8AC3E}">
        <p14:creationId xmlns:p14="http://schemas.microsoft.com/office/powerpoint/2010/main" val="404057132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8" indent="-228578"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4" indent="-228578"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8"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5"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8"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4" indent="-228578"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5"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4" algn="l" defTabSz="914309" rtl="0" eaLnBrk="1" latinLnBrk="0" hangingPunct="1">
        <a:defRPr sz="1800" kern="1200">
          <a:solidFill>
            <a:schemeClr val="tx1"/>
          </a:solidFill>
          <a:latin typeface="+mn-lt"/>
          <a:ea typeface="+mn-ea"/>
          <a:cs typeface="+mn-cs"/>
        </a:defRPr>
      </a:lvl4pPr>
      <a:lvl5pPr marL="1828618" algn="l" defTabSz="914309" rtl="0" eaLnBrk="1" latinLnBrk="0" hangingPunct="1">
        <a:defRPr sz="1800" kern="1200">
          <a:solidFill>
            <a:schemeClr val="tx1"/>
          </a:solidFill>
          <a:latin typeface="+mn-lt"/>
          <a:ea typeface="+mn-ea"/>
          <a:cs typeface="+mn-cs"/>
        </a:defRPr>
      </a:lvl5pPr>
      <a:lvl6pPr marL="2285774"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5"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ran/TSG_RAN/TSGR_88e/Docs/RP-201319.zip"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http://www.3gpp.org/ftp/tsg_ran/TSG_RAN/TSGR_91e/Docs/RP-210826.zip"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직사각형 7"/>
          <p:cNvSpPr/>
          <p:nvPr/>
        </p:nvSpPr>
        <p:spPr>
          <a:xfrm>
            <a:off x="0" y="2500007"/>
            <a:ext cx="12192000" cy="1342418"/>
          </a:xfrm>
          <a:prstGeom prst="rect">
            <a:avLst/>
          </a:prstGeom>
          <a:gradFill flip="none" rotWithShape="1">
            <a:gsLst>
              <a:gs pos="0">
                <a:srgbClr val="044EA2">
                  <a:shade val="30000"/>
                  <a:satMod val="115000"/>
                </a:srgbClr>
              </a:gs>
              <a:gs pos="50000">
                <a:srgbClr val="044EA2">
                  <a:shade val="67500"/>
                  <a:satMod val="115000"/>
                </a:srgbClr>
              </a:gs>
              <a:gs pos="100000">
                <a:srgbClr val="044EA2">
                  <a:shade val="100000"/>
                  <a:satMod val="115000"/>
                </a:srgbClr>
              </a:gs>
            </a:gsLst>
            <a:lin ang="18900000" scaled="1"/>
            <a:tileRect/>
          </a:gradFill>
          <a:ln w="12700" cap="flat" cmpd="sng" algn="ctr">
            <a:solidFill>
              <a:srgbClr val="044EA2">
                <a:shade val="50000"/>
              </a:srgbClr>
            </a:solidFill>
            <a:prstDash val="solid"/>
            <a:miter lim="800000"/>
          </a:ln>
          <a:effectLst/>
        </p:spPr>
        <p:txBody>
          <a:bodyPr lIns="84853" tIns="42427" rIns="84853" bIns="42427" rtlCol="0" anchor="ctr"/>
          <a:lstStyle/>
          <a:p>
            <a:pPr marL="0" marR="0" lvl="0" indent="0" algn="ctr" defTabSz="848522"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dirty="0">
              <a:ln>
                <a:noFill/>
              </a:ln>
              <a:solidFill>
                <a:srgbClr val="FFFFFF"/>
              </a:solidFill>
              <a:effectLst/>
              <a:uLnTx/>
              <a:uFillTx/>
              <a:latin typeface="Arial" panose="020B0604020202020204"/>
              <a:ea typeface="굴림" panose="020B0600000101010101" pitchFamily="50" charset="-127"/>
              <a:cs typeface="+mn-cs"/>
            </a:endParaRPr>
          </a:p>
        </p:txBody>
      </p:sp>
      <p:sp>
        <p:nvSpPr>
          <p:cNvPr id="4" name="TextBox 3"/>
          <p:cNvSpPr txBox="1"/>
          <p:nvPr/>
        </p:nvSpPr>
        <p:spPr>
          <a:xfrm>
            <a:off x="1585910" y="398484"/>
            <a:ext cx="3918830" cy="707886"/>
          </a:xfrm>
          <a:prstGeom prst="rect">
            <a:avLst/>
          </a:prstGeom>
          <a:noFill/>
        </p:spPr>
        <p:txBody>
          <a:bodyPr wrap="none" rtlCol="0">
            <a:spAutoFit/>
          </a:bodyPr>
          <a:lstStyle/>
          <a:p>
            <a:r>
              <a:rPr lang="en-GB" sz="2000" b="1" dirty="0"/>
              <a:t>3GPP TSG RAN WG1 #106-e</a:t>
            </a:r>
          </a:p>
          <a:p>
            <a:r>
              <a:rPr lang="en-GB" sz="2000" b="1" dirty="0"/>
              <a:t>e-Meeting, August 16</a:t>
            </a:r>
            <a:r>
              <a:rPr lang="en-GB" sz="2000" b="1" baseline="30000" dirty="0"/>
              <a:t>th</a:t>
            </a:r>
            <a:r>
              <a:rPr lang="en-GB" sz="2000" b="1" dirty="0"/>
              <a:t> – 27</a:t>
            </a:r>
            <a:r>
              <a:rPr lang="en-GB" sz="2000" b="1" baseline="30000" dirty="0"/>
              <a:t>th</a:t>
            </a:r>
            <a:r>
              <a:rPr lang="en-GB" sz="2000" b="1" dirty="0"/>
              <a:t>, 2021</a:t>
            </a:r>
            <a:endParaRPr lang="en-US" sz="2000" b="1" dirty="0"/>
          </a:p>
        </p:txBody>
      </p:sp>
      <p:sp>
        <p:nvSpPr>
          <p:cNvPr id="7" name="TextBox 6"/>
          <p:cNvSpPr txBox="1"/>
          <p:nvPr/>
        </p:nvSpPr>
        <p:spPr>
          <a:xfrm>
            <a:off x="10380078" y="524481"/>
            <a:ext cx="1446230" cy="400110"/>
          </a:xfrm>
          <a:prstGeom prst="rect">
            <a:avLst/>
          </a:prstGeom>
          <a:noFill/>
        </p:spPr>
        <p:txBody>
          <a:bodyPr wrap="none" rtlCol="0">
            <a:spAutoFit/>
          </a:bodyPr>
          <a:lstStyle/>
          <a:p>
            <a:pPr algn="ctr"/>
            <a:r>
              <a:rPr lang="en-GB" sz="2000" b="1" dirty="0"/>
              <a:t>R1-2106404</a:t>
            </a:r>
            <a:endParaRPr lang="en-US" sz="2000" b="1" dirty="0"/>
          </a:p>
        </p:txBody>
      </p:sp>
      <p:pic>
        <p:nvPicPr>
          <p:cNvPr id="2" name="Picture 2" descr="소스 이미지 보기"/>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0771" y="428559"/>
            <a:ext cx="1115743" cy="649920"/>
          </a:xfrm>
          <a:prstGeom prst="rect">
            <a:avLst/>
          </a:prstGeom>
          <a:noFill/>
          <a:extLst>
            <a:ext uri="{909E8E84-426E-40DD-AFC4-6F175D3DCCD1}">
              <a14:hiddenFill xmlns:a14="http://schemas.microsoft.com/office/drawing/2010/main">
                <a:solidFill>
                  <a:srgbClr val="FFFFFF"/>
                </a:solidFill>
              </a14:hiddenFill>
            </a:ext>
          </a:extLst>
        </p:spPr>
      </p:pic>
      <p:sp>
        <p:nvSpPr>
          <p:cNvPr id="9" name="직사각형 8"/>
          <p:cNvSpPr/>
          <p:nvPr/>
        </p:nvSpPr>
        <p:spPr>
          <a:xfrm>
            <a:off x="603417" y="2552307"/>
            <a:ext cx="10991954" cy="1231106"/>
          </a:xfrm>
          <a:prstGeom prst="rect">
            <a:avLst/>
          </a:prstGeom>
        </p:spPr>
        <p:txBody>
          <a:bodyPr wrap="square">
            <a:spAutoFit/>
          </a:bodyPr>
          <a:lstStyle/>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Additional Guidelines for </a:t>
            </a:r>
          </a:p>
          <a:p>
            <a:pPr algn="ctr">
              <a:spcBef>
                <a:spcPts val="0"/>
              </a:spcBef>
              <a:spcAft>
                <a:spcPts val="1200"/>
              </a:spcAft>
            </a:pPr>
            <a:r>
              <a:rPr lang="en-US" altLang="ko-KR" sz="3200" b="1" dirty="0">
                <a:solidFill>
                  <a:schemeClr val="bg1"/>
                </a:solidFill>
                <a:latin typeface="Arial" panose="020B0604020202020204" pitchFamily="34" charset="0"/>
                <a:cs typeface="Arial" panose="020B0604020202020204" pitchFamily="34" charset="0"/>
              </a:rPr>
              <a:t>RAN1#106 e-Meeting Management</a:t>
            </a:r>
          </a:p>
        </p:txBody>
      </p:sp>
      <p:sp>
        <p:nvSpPr>
          <p:cNvPr id="6" name="직사각형 5"/>
          <p:cNvSpPr/>
          <p:nvPr/>
        </p:nvSpPr>
        <p:spPr>
          <a:xfrm>
            <a:off x="5044380" y="4720166"/>
            <a:ext cx="2122697" cy="584775"/>
          </a:xfrm>
          <a:prstGeom prst="rect">
            <a:avLst/>
          </a:prstGeom>
        </p:spPr>
        <p:txBody>
          <a:bodyPr wrap="none">
            <a:spAutoFit/>
          </a:bodyPr>
          <a:lstStyle/>
          <a:p>
            <a:pPr algn="ctr"/>
            <a:r>
              <a:rPr lang="en-US" sz="3200" b="1" dirty="0"/>
              <a:t>RAN1 Chair</a:t>
            </a:r>
          </a:p>
        </p:txBody>
      </p:sp>
    </p:spTree>
    <p:extLst>
      <p:ext uri="{BB962C8B-B14F-4D97-AF65-F5344CB8AC3E}">
        <p14:creationId xmlns:p14="http://schemas.microsoft.com/office/powerpoint/2010/main" val="1004771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 (2/2)</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Additional guidance:</a:t>
            </a:r>
          </a:p>
          <a:p>
            <a:pPr lvl="1">
              <a:defRPr/>
            </a:pPr>
            <a:r>
              <a:rPr lang="en-US" altLang="en-US" dirty="0">
                <a:ea typeface="ＭＳ Ｐゴシック" panose="020B0600070205080204" pitchFamily="34" charset="-128"/>
              </a:rPr>
              <a:t>Session management:</a:t>
            </a:r>
          </a:p>
          <a:p>
            <a:pPr lvl="2">
              <a:defRPr/>
            </a:pPr>
            <a:r>
              <a:rPr lang="en-US" altLang="en-US"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dirty="0">
                <a:ea typeface="ＭＳ Ｐゴシック" panose="020B0600070205080204" pitchFamily="34" charset="-128"/>
              </a:rPr>
              <a:t>When necessary, two or more people may be allowed to talk for more active discussion</a:t>
            </a:r>
          </a:p>
          <a:p>
            <a:pPr lvl="1">
              <a:defRPr/>
            </a:pPr>
            <a:r>
              <a:rPr lang="en-US" altLang="en-US" dirty="0">
                <a:ea typeface="ＭＳ Ｐゴシック" panose="020B0600070205080204" pitchFamily="34" charset="-128"/>
              </a:rPr>
              <a:t>Note that the message function seems to only allow the sender to send to the session chairs, not among attendees</a:t>
            </a:r>
          </a:p>
          <a:p>
            <a:pPr lvl="2">
              <a:defRPr/>
            </a:pPr>
            <a:r>
              <a:rPr lang="en-US" altLang="en-US" dirty="0">
                <a:ea typeface="ＭＳ Ｐゴシック" panose="020B0600070205080204" pitchFamily="34" charset="-128"/>
              </a:rPr>
              <a:t>Session chairs may not be on alert for messages all the time, but messages can be used as a tool for raising questions if/when necessary</a:t>
            </a:r>
          </a:p>
        </p:txBody>
      </p:sp>
    </p:spTree>
    <p:extLst>
      <p:ext uri="{BB962C8B-B14F-4D97-AF65-F5344CB8AC3E}">
        <p14:creationId xmlns:p14="http://schemas.microsoft.com/office/powerpoint/2010/main" val="6978755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dirty="0"/>
              <a:t>Others</a:t>
            </a:r>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Delegates are encouraged to check </a:t>
            </a:r>
            <a:r>
              <a:rPr lang="en-GB" altLang="en-US" u="sng" dirty="0">
                <a:ea typeface="ＭＳ Ｐゴシック" panose="020B0600070205080204" pitchFamily="34" charset="-128"/>
                <a:hlinkClick r:id="rId2"/>
              </a:rPr>
              <a:t>RP-201319</a:t>
            </a:r>
            <a:endParaRPr lang="en-GB" altLang="en-US" u="sng" dirty="0">
              <a:ea typeface="ＭＳ Ｐゴシック" panose="020B0600070205080204" pitchFamily="34" charset="-128"/>
            </a:endParaRPr>
          </a:p>
          <a:p>
            <a:pPr lvl="1"/>
            <a:r>
              <a:rPr lang="en-GB" altLang="en-US" dirty="0">
                <a:ea typeface="ＭＳ Ｐゴシック" panose="020B0600070205080204" pitchFamily="34" charset="-128"/>
              </a:rPr>
              <a:t>Suggestions on how to improve e-Meeting management are welcome!</a:t>
            </a:r>
          </a:p>
          <a:p>
            <a:endParaRPr lang="en-US" dirty="0"/>
          </a:p>
        </p:txBody>
      </p:sp>
    </p:spTree>
    <p:extLst>
      <p:ext uri="{BB962C8B-B14F-4D97-AF65-F5344CB8AC3E}">
        <p14:creationId xmlns:p14="http://schemas.microsoft.com/office/powerpoint/2010/main" val="3345090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Management: General</a:t>
            </a:r>
            <a:endParaRPr lang="en-US" dirty="0"/>
          </a:p>
        </p:txBody>
      </p:sp>
      <p:sp>
        <p:nvSpPr>
          <p:cNvPr id="3" name="내용 개체 틀 2"/>
          <p:cNvSpPr>
            <a:spLocks noGrp="1"/>
          </p:cNvSpPr>
          <p:nvPr>
            <p:ph idx="1"/>
          </p:nvPr>
        </p:nvSpPr>
        <p:spPr/>
        <p:txBody>
          <a:bodyPr/>
          <a:lstStyle/>
          <a:p>
            <a:r>
              <a:rPr lang="en-US" dirty="0"/>
              <a:t>High-level Management:</a:t>
            </a:r>
          </a:p>
          <a:p>
            <a:pPr lvl="1"/>
            <a:r>
              <a:rPr lang="en-US" dirty="0"/>
              <a:t>RAN1#106-e has the same full decision power as in a regular physical meeting</a:t>
            </a:r>
          </a:p>
          <a:p>
            <a:pPr lvl="1"/>
            <a:r>
              <a:rPr lang="en-US" dirty="0"/>
              <a:t>To handle </a:t>
            </a:r>
          </a:p>
          <a:p>
            <a:pPr lvl="2"/>
            <a:r>
              <a:rPr lang="en-US" dirty="0"/>
              <a:t>Critical issues for LS, </a:t>
            </a:r>
          </a:p>
          <a:p>
            <a:pPr lvl="2"/>
            <a:r>
              <a:rPr lang="en-US" dirty="0"/>
              <a:t>Maintenance for Rel-16 &amp; earlier, and</a:t>
            </a:r>
          </a:p>
          <a:p>
            <a:pPr lvl="2"/>
            <a:r>
              <a:rPr lang="en-US" dirty="0"/>
              <a:t>Rel-17 items</a:t>
            </a:r>
          </a:p>
          <a:p>
            <a:pPr lvl="1"/>
            <a:r>
              <a:rPr lang="en-US" dirty="0"/>
              <a:t>Primarily based on emails and conference calls</a:t>
            </a:r>
          </a:p>
          <a:p>
            <a:pPr lvl="2"/>
            <a:r>
              <a:rPr lang="en-US" dirty="0"/>
              <a:t>Detailed schedule for each conference call is expected to be announced as early as possible before the call</a:t>
            </a:r>
          </a:p>
          <a:p>
            <a:pPr lvl="3"/>
            <a:r>
              <a:rPr lang="en-US" dirty="0"/>
              <a:t>Typically, around 20 hours before the call</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6990692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Time Window (1/2)</a:t>
            </a:r>
            <a:endParaRPr lang="en-US" dirty="0"/>
          </a:p>
        </p:txBody>
      </p:sp>
      <p:sp>
        <p:nvSpPr>
          <p:cNvPr id="3" name="내용 개체 틀 2"/>
          <p:cNvSpPr>
            <a:spLocks noGrp="1"/>
          </p:cNvSpPr>
          <p:nvPr>
            <p:ph idx="1"/>
          </p:nvPr>
        </p:nvSpPr>
        <p:spPr/>
        <p:txBody>
          <a:bodyPr>
            <a:normAutofit/>
          </a:bodyPr>
          <a:lstStyle/>
          <a:p>
            <a:r>
              <a:rPr lang="en-US" altLang="en-US" sz="2000" dirty="0" err="1">
                <a:ea typeface="ＭＳ Ｐゴシック" panose="020B0600070205080204" pitchFamily="34" charset="-128"/>
              </a:rPr>
              <a:t>Tdoc</a:t>
            </a:r>
            <a:r>
              <a:rPr lang="en-US" altLang="en-US" sz="2000" dirty="0">
                <a:ea typeface="ＭＳ Ｐゴシック" panose="020B0600070205080204" pitchFamily="34" charset="-128"/>
              </a:rPr>
              <a:t> submission</a:t>
            </a:r>
          </a:p>
          <a:p>
            <a:pPr lvl="1"/>
            <a:r>
              <a:rPr lang="en-US" altLang="en-US" sz="1800" dirty="0" err="1">
                <a:ea typeface="ＭＳ Ｐゴシック" panose="020B0600070205080204" pitchFamily="34" charset="-128"/>
              </a:rPr>
              <a:t>Tdoc</a:t>
            </a:r>
            <a:r>
              <a:rPr lang="en-US" altLang="en-US" sz="1800" dirty="0">
                <a:ea typeface="ＭＳ Ｐゴシック" panose="020B0600070205080204" pitchFamily="34" charset="-128"/>
              </a:rPr>
              <a:t> number request by Friday 6th August, 15:00 UTC and submission by Saturday 7th August, 06:00 UTC</a:t>
            </a:r>
          </a:p>
          <a:p>
            <a:r>
              <a:rPr lang="en-US" altLang="en-US" sz="2000" dirty="0">
                <a:ea typeface="ＭＳ Ｐゴシック" panose="020B0600070205080204" pitchFamily="34" charset="-128"/>
              </a:rPr>
              <a:t>Preparation phase</a:t>
            </a:r>
          </a:p>
          <a:p>
            <a:pPr lvl="1"/>
            <a:r>
              <a:rPr lang="en-US" altLang="en-US" sz="1800" dirty="0">
                <a:solidFill>
                  <a:srgbClr val="FF0000"/>
                </a:solidFill>
                <a:ea typeface="ＭＳ Ｐゴシック" panose="020B0600070205080204" pitchFamily="34" charset="-128"/>
              </a:rPr>
              <a:t>For all Rel-17 SI/WIs, no preparation phase</a:t>
            </a:r>
          </a:p>
          <a:p>
            <a:pPr lvl="1"/>
            <a:r>
              <a:rPr lang="en-US" altLang="en-US" sz="1800" dirty="0">
                <a:ea typeface="ＭＳ Ｐゴシック" panose="020B0600070205080204" pitchFamily="34" charset="-128"/>
              </a:rPr>
              <a:t>For LS and Maintenance, similar preparation management as in previous meetings:</a:t>
            </a:r>
          </a:p>
          <a:p>
            <a:pPr lvl="2"/>
            <a:r>
              <a:rPr lang="en-US" altLang="en-US" sz="1600" dirty="0">
                <a:ea typeface="ＭＳ Ｐゴシック" panose="020B0600070205080204" pitchFamily="34" charset="-128"/>
              </a:rPr>
              <a:t>August 9</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13</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preparation phase</a:t>
            </a:r>
          </a:p>
          <a:p>
            <a:pPr lvl="3"/>
            <a:r>
              <a:rPr lang="en-US" altLang="en-US" sz="1600" dirty="0">
                <a:ea typeface="ＭＳ Ｐゴシック" panose="020B0600070205080204" pitchFamily="34" charset="-128"/>
              </a:rPr>
              <a:t>August 9</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10</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prepare summary</a:t>
            </a:r>
          </a:p>
          <a:p>
            <a:pPr lvl="3"/>
            <a:r>
              <a:rPr lang="en-US" altLang="en-US" sz="1600" dirty="0">
                <a:ea typeface="ＭＳ Ｐゴシック" panose="020B0600070205080204" pitchFamily="34" charset="-128"/>
              </a:rPr>
              <a:t>August 11</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 13</a:t>
            </a:r>
            <a:r>
              <a:rPr lang="en-US" altLang="en-US" sz="1600" baseline="30000" dirty="0">
                <a:ea typeface="ＭＳ Ｐゴシック" panose="020B0600070205080204" pitchFamily="34" charset="-128"/>
              </a:rPr>
              <a:t>th</a:t>
            </a:r>
            <a:r>
              <a:rPr lang="en-US" altLang="en-US" sz="1600" dirty="0">
                <a:ea typeface="ＭＳ Ｐゴシック" panose="020B0600070205080204" pitchFamily="34" charset="-128"/>
              </a:rPr>
              <a:t>: FLs to lead the discussion identifying the set of email threads</a:t>
            </a:r>
          </a:p>
          <a:p>
            <a:pPr lvl="3"/>
            <a:r>
              <a:rPr lang="en-US" altLang="en-US" sz="1600" dirty="0">
                <a:ea typeface="ＭＳ Ｐゴシック" panose="020B0600070205080204" pitchFamily="34" charset="-128"/>
              </a:rPr>
              <a:t>A single email thread is used for each of the Rel-16 WIs</a:t>
            </a:r>
          </a:p>
          <a:p>
            <a:pPr lvl="4"/>
            <a:r>
              <a:rPr lang="en-US" altLang="en-US" sz="1600" dirty="0">
                <a:ea typeface="ＭＳ Ｐゴシック" panose="020B0600070205080204" pitchFamily="34" charset="-128"/>
              </a:rPr>
              <a:t>In the email approval phase, multiple email threads may be used and announced accordingly</a:t>
            </a:r>
          </a:p>
          <a:p>
            <a:pPr lvl="3"/>
            <a:r>
              <a:rPr lang="en-US" altLang="en-US" sz="1600" b="1" u="sng" dirty="0">
                <a:solidFill>
                  <a:srgbClr val="FF0000"/>
                </a:solidFill>
                <a:ea typeface="ＭＳ Ｐゴシック" panose="020B0600070205080204" pitchFamily="34" charset="-128"/>
              </a:rPr>
              <a:t>Note: </a:t>
            </a:r>
            <a:r>
              <a:rPr lang="en-US" altLang="en-US" sz="1600" dirty="0">
                <a:ea typeface="ＭＳ Ｐゴシック" panose="020B0600070205080204" pitchFamily="34" charset="-128"/>
              </a:rPr>
              <a:t>PLEASE KEEP THE EMAIL DISCUSSION </a:t>
            </a:r>
            <a:r>
              <a:rPr lang="en-US" altLang="en-US" sz="1600" b="1" u="sng" dirty="0">
                <a:solidFill>
                  <a:srgbClr val="FF0000"/>
                </a:solidFill>
                <a:ea typeface="ＭＳ Ｐゴシック" panose="020B0600070205080204" pitchFamily="34" charset="-128"/>
              </a:rPr>
              <a:t>SCOPE</a:t>
            </a:r>
            <a:r>
              <a:rPr lang="en-US" altLang="en-US" sz="1600" dirty="0">
                <a:ea typeface="ＭＳ Ｐゴシック" panose="020B0600070205080204" pitchFamily="34" charset="-128"/>
              </a:rPr>
              <a:t> PER EMAIL THREAD </a:t>
            </a:r>
            <a:r>
              <a:rPr lang="en-US" altLang="en-US" sz="1600" b="1" u="sng" dirty="0">
                <a:solidFill>
                  <a:srgbClr val="FF0000"/>
                </a:solidFill>
                <a:ea typeface="ＭＳ Ｐゴシック" panose="020B0600070205080204" pitchFamily="34" charset="-128"/>
              </a:rPr>
              <a:t>REASONABLE!</a:t>
            </a:r>
            <a:endParaRPr lang="en-US" sz="1600" dirty="0">
              <a:solidFill>
                <a:srgbClr val="FF0000"/>
              </a:solidFill>
              <a:ea typeface="ＭＳ Ｐゴシック" panose="020B0600070205080204" pitchFamily="34" charset="-128"/>
            </a:endParaRPr>
          </a:p>
          <a:p>
            <a:pPr lvl="2"/>
            <a:r>
              <a:rPr lang="en-US" altLang="en-US" sz="1600" dirty="0">
                <a:ea typeface="ＭＳ Ｐゴシック" panose="020B0600070205080204" pitchFamily="34" charset="-128"/>
              </a:rPr>
              <a:t>Summary for LTE and NR maintenance</a:t>
            </a:r>
          </a:p>
          <a:p>
            <a:pPr lvl="3"/>
            <a:r>
              <a:rPr lang="en-US" altLang="en-US" sz="1600" dirty="0">
                <a:ea typeface="ＭＳ Ｐゴシック" panose="020B0600070205080204" pitchFamily="34" charset="-128"/>
              </a:rPr>
              <a:t>For agenda item 6, </a:t>
            </a:r>
            <a:r>
              <a:rPr lang="en-US" altLang="en-US" sz="1600" dirty="0" err="1">
                <a:ea typeface="ＭＳ Ｐゴシック" panose="020B0600070205080204" pitchFamily="34" charset="-128"/>
              </a:rPr>
              <a:t>Xiaodong</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7.1, </a:t>
            </a:r>
            <a:r>
              <a:rPr lang="en-US" altLang="en-US" sz="1600" dirty="0" err="1">
                <a:ea typeface="ＭＳ Ｐゴシック" panose="020B0600070205080204" pitchFamily="34" charset="-128"/>
              </a:rPr>
              <a:t>Younsun</a:t>
            </a:r>
            <a:r>
              <a:rPr lang="en-US" altLang="en-US" sz="1600" dirty="0">
                <a:ea typeface="ＭＳ Ｐゴシック" panose="020B0600070205080204" pitchFamily="34" charset="-128"/>
              </a:rPr>
              <a:t> will prepare summary in the preparation phase</a:t>
            </a:r>
          </a:p>
          <a:p>
            <a:pPr lvl="3"/>
            <a:r>
              <a:rPr lang="en-US" altLang="en-US" sz="1600" dirty="0">
                <a:ea typeface="ＭＳ Ｐゴシック" panose="020B0600070205080204" pitchFamily="34" charset="-128"/>
              </a:rPr>
              <a:t>For agenda item 7.2, WI rapporteurs will prepare summaries in the preparation phase</a:t>
            </a:r>
          </a:p>
          <a:p>
            <a:pPr lvl="3"/>
            <a:r>
              <a:rPr lang="en-US" sz="1600" dirty="0">
                <a:solidFill>
                  <a:srgbClr val="FF0000"/>
                </a:solidFill>
                <a:ea typeface="ＭＳ Ｐゴシック" panose="020B0600070205080204" pitchFamily="34" charset="-128"/>
              </a:rPr>
              <a:t>For each agenda item, a subset of submitted draft CRs will be selected for RAN1#106-e email discussion</a:t>
            </a:r>
          </a:p>
          <a:p>
            <a:pPr marL="896937" lvl="3" indent="0">
              <a:buNone/>
            </a:pPr>
            <a:endParaRPr lang="en-US" altLang="en-US" sz="1600" b="1" u="sng" dirty="0">
              <a:solidFill>
                <a:srgbClr val="FF0000"/>
              </a:solidFill>
              <a:ea typeface="ＭＳ Ｐゴシック" panose="020B0600070205080204" pitchFamily="34" charset="-128"/>
            </a:endParaRPr>
          </a:p>
        </p:txBody>
      </p:sp>
    </p:spTree>
    <p:extLst>
      <p:ext uri="{BB962C8B-B14F-4D97-AF65-F5344CB8AC3E}">
        <p14:creationId xmlns:p14="http://schemas.microsoft.com/office/powerpoint/2010/main" val="1750151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Time Window (2/2)</a:t>
            </a:r>
            <a:endParaRPr lang="en-US" dirty="0"/>
          </a:p>
        </p:txBody>
      </p:sp>
      <p:sp>
        <p:nvSpPr>
          <p:cNvPr id="3" name="내용 개체 틀 2"/>
          <p:cNvSpPr>
            <a:spLocks noGrp="1"/>
          </p:cNvSpPr>
          <p:nvPr>
            <p:ph idx="1"/>
          </p:nvPr>
        </p:nvSpPr>
        <p:spPr/>
        <p:txBody>
          <a:bodyPr>
            <a:normAutofit/>
          </a:bodyPr>
          <a:lstStyle/>
          <a:p>
            <a:pPr>
              <a:defRPr/>
            </a:pPr>
            <a:r>
              <a:rPr lang="en-US" altLang="en-US" dirty="0">
                <a:ea typeface="ＭＳ Ｐゴシック" panose="020B0600070205080204" pitchFamily="34" charset="-128"/>
              </a:rPr>
              <a:t>August 16</a:t>
            </a:r>
            <a:r>
              <a:rPr lang="en-US" altLang="en-US" baseline="30000" dirty="0">
                <a:ea typeface="ＭＳ Ｐゴシック" panose="020B0600070205080204" pitchFamily="34" charset="-128"/>
              </a:rPr>
              <a:t>th</a:t>
            </a:r>
            <a:r>
              <a:rPr lang="en-US" altLang="en-US" dirty="0">
                <a:ea typeface="ＭＳ Ｐゴシック" panose="020B0600070205080204" pitchFamily="34" charset="-128"/>
              </a:rPr>
              <a:t> – 27</a:t>
            </a:r>
            <a:r>
              <a:rPr lang="en-US" altLang="en-US" baseline="30000" dirty="0">
                <a:ea typeface="ＭＳ Ｐゴシック" panose="020B0600070205080204" pitchFamily="34" charset="-128"/>
              </a:rPr>
              <a:t>th</a:t>
            </a:r>
          </a:p>
          <a:p>
            <a:pPr lvl="1">
              <a:defRPr/>
            </a:pPr>
            <a:r>
              <a:rPr lang="en-US" altLang="en-US" b="1" dirty="0">
                <a:ea typeface="ＭＳ Ｐゴシック" panose="020B0600070205080204" pitchFamily="34" charset="-128"/>
              </a:rPr>
              <a:t>For Rel-17 SI/WIs</a:t>
            </a:r>
            <a:r>
              <a:rPr lang="en-US" altLang="en-US" dirty="0">
                <a:ea typeface="ＭＳ Ｐゴシック" panose="020B0600070205080204" pitchFamily="34" charset="-128"/>
              </a:rPr>
              <a:t>, GTW is to be used. FL summaries (capturing list of contributions, key points and focus areas) are to be prepared before the GTW sessions</a:t>
            </a:r>
          </a:p>
          <a:p>
            <a:pPr lvl="1">
              <a:defRPr/>
            </a:pPr>
            <a:r>
              <a:rPr lang="en-US" altLang="en-US" dirty="0">
                <a:ea typeface="ＭＳ Ｐゴシック" panose="020B0600070205080204" pitchFamily="34" charset="-128"/>
              </a:rPr>
              <a:t>The detailed deadline for each email thread is to be announced on a per email thread basis</a:t>
            </a:r>
          </a:p>
          <a:p>
            <a:pPr lvl="2">
              <a:defRPr/>
            </a:pPr>
            <a:r>
              <a:rPr lang="en-US" altLang="en-US" dirty="0">
                <a:ea typeface="ＭＳ Ｐゴシック" panose="020B0600070205080204" pitchFamily="34" charset="-128"/>
              </a:rPr>
              <a:t> Some staggering of deadlines for email threads is possible.</a:t>
            </a:r>
          </a:p>
          <a:p>
            <a:pPr>
              <a:defRPr/>
            </a:pPr>
            <a:r>
              <a:rPr lang="en-US" altLang="en-US" dirty="0">
                <a:ea typeface="ＭＳ Ｐゴシック" panose="020B0600070205080204" pitchFamily="34" charset="-128"/>
              </a:rPr>
              <a:t>FL’s summary</a:t>
            </a:r>
          </a:p>
          <a:p>
            <a:pPr lvl="1">
              <a:defRPr/>
            </a:pPr>
            <a:r>
              <a:rPr lang="en-US" altLang="en-US" dirty="0">
                <a:ea typeface="ＭＳ Ｐゴシック" panose="020B0600070205080204" pitchFamily="34" charset="-128"/>
              </a:rPr>
              <a:t>For source of each summary, please use “</a:t>
            </a:r>
            <a:r>
              <a:rPr lang="en-US" altLang="en-US" b="1" u="sng" dirty="0">
                <a:solidFill>
                  <a:srgbClr val="FF0000"/>
                </a:solidFill>
                <a:ea typeface="ＭＳ Ｐゴシック" panose="020B0600070205080204" pitchFamily="34" charset="-128"/>
              </a:rPr>
              <a:t>Moderator (Company name)</a:t>
            </a:r>
            <a:r>
              <a:rPr lang="en-US" altLang="en-US" dirty="0">
                <a:ea typeface="ＭＳ Ｐゴシック" panose="020B0600070205080204" pitchFamily="34" charset="-128"/>
              </a:rPr>
              <a:t>”</a:t>
            </a:r>
          </a:p>
          <a:p>
            <a:pPr lvl="1">
              <a:defRPr/>
            </a:pPr>
            <a:r>
              <a:rPr lang="en-US" altLang="en-US" dirty="0">
                <a:ea typeface="ＭＳ Ｐゴシック" panose="020B0600070205080204" pitchFamily="34" charset="-128"/>
              </a:rPr>
              <a:t>Each summary should have sufficient information about background of the issues, alternatives, &amp; proposals</a:t>
            </a:r>
          </a:p>
          <a:p>
            <a:pPr lvl="1">
              <a:defRPr/>
            </a:pPr>
            <a:endParaRPr lang="en-US" altLang="en-US" sz="1800" dirty="0">
              <a:ea typeface="ＭＳ Ｐゴシック" panose="020B0600070205080204" pitchFamily="34" charset="-128"/>
            </a:endParaRPr>
          </a:p>
          <a:p>
            <a:pPr lvl="1">
              <a:defRPr/>
            </a:pPr>
            <a:endParaRPr lang="sv-SE" altLang="ja-JP" sz="1100" dirty="0"/>
          </a:p>
          <a:p>
            <a:endParaRPr lang="en-US" sz="2800" dirty="0"/>
          </a:p>
        </p:txBody>
      </p:sp>
    </p:spTree>
    <p:extLst>
      <p:ext uri="{BB962C8B-B14F-4D97-AF65-F5344CB8AC3E}">
        <p14:creationId xmlns:p14="http://schemas.microsoft.com/office/powerpoint/2010/main" val="747772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Deadlines</a:t>
            </a:r>
            <a:endParaRPr lang="en-US" dirty="0"/>
          </a:p>
        </p:txBody>
      </p:sp>
      <p:sp>
        <p:nvSpPr>
          <p:cNvPr id="3" name="내용 개체 틀 2"/>
          <p:cNvSpPr>
            <a:spLocks noGrp="1"/>
          </p:cNvSpPr>
          <p:nvPr>
            <p:ph idx="1"/>
          </p:nvPr>
        </p:nvSpPr>
        <p:spPr/>
        <p:txBody>
          <a:bodyPr>
            <a:normAutofit/>
          </a:bodyPr>
          <a:lstStyle/>
          <a:p>
            <a:r>
              <a:rPr lang="en-US" altLang="en-US" dirty="0">
                <a:ea typeface="ＭＳ Ｐゴシック" panose="020B0600070205080204" pitchFamily="34" charset="-128"/>
              </a:rPr>
              <a:t>For each email thread, there can be multiple checkpoints for which the following deadlines apply</a:t>
            </a:r>
          </a:p>
          <a:p>
            <a:pPr lvl="1"/>
            <a:r>
              <a:rPr lang="en-US" altLang="en-US" dirty="0">
                <a:ea typeface="ＭＳ Ｐゴシック" panose="020B0600070205080204" pitchFamily="34" charset="-128"/>
              </a:rPr>
              <a:t>1st deadline: initial set of comments have to be made at the very latest (preferably much earlier than) by the 1st deadline </a:t>
            </a:r>
          </a:p>
          <a:p>
            <a:pPr lvl="2"/>
            <a:r>
              <a:rPr lang="en-US" altLang="en-US" dirty="0">
                <a:ea typeface="ＭＳ Ｐゴシック" panose="020B0600070205080204" pitchFamily="34" charset="-128"/>
              </a:rPr>
              <a:t>At least 24 hours before the 2nd deadline</a:t>
            </a:r>
          </a:p>
          <a:p>
            <a:pPr lvl="2"/>
            <a:r>
              <a:rPr lang="en-US" altLang="en-US" b="1" dirty="0">
                <a:solidFill>
                  <a:srgbClr val="FF0000"/>
                </a:solidFill>
                <a:ea typeface="ＭＳ Ｐゴシック" panose="020B0600070205080204" pitchFamily="34" charset="-128"/>
              </a:rPr>
              <a:t>FL’s summary is also expected around the 1</a:t>
            </a:r>
            <a:r>
              <a:rPr lang="en-US" altLang="en-US" b="1" baseline="30000" dirty="0">
                <a:solidFill>
                  <a:srgbClr val="FF0000"/>
                </a:solidFill>
                <a:ea typeface="ＭＳ Ｐゴシック" panose="020B0600070205080204" pitchFamily="34" charset="-128"/>
              </a:rPr>
              <a:t>st</a:t>
            </a:r>
            <a:r>
              <a:rPr lang="en-US" altLang="en-US" b="1" dirty="0">
                <a:solidFill>
                  <a:srgbClr val="FF0000"/>
                </a:solidFill>
                <a:ea typeface="ＭＳ Ｐゴシック" panose="020B0600070205080204" pitchFamily="34" charset="-128"/>
              </a:rPr>
              <a:t> deadline asap</a:t>
            </a:r>
          </a:p>
          <a:p>
            <a:pPr lvl="1"/>
            <a:r>
              <a:rPr lang="en-US" altLang="en-US" dirty="0">
                <a:ea typeface="ＭＳ Ｐゴシック" panose="020B0600070205080204" pitchFamily="34" charset="-128"/>
              </a:rPr>
              <a:t>2nd deadline: conclusion/agreements are to be made at the 2nd deadline</a:t>
            </a:r>
          </a:p>
          <a:p>
            <a:pPr lvl="2"/>
            <a:r>
              <a:rPr lang="en-US" altLang="en-US"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2"/>
            <a:r>
              <a:rPr lang="en-US" altLang="en-US" dirty="0">
                <a:ea typeface="ＭＳ Ｐゴシック" panose="020B0600070205080204" pitchFamily="34" charset="-128"/>
              </a:rPr>
              <a:t>2</a:t>
            </a:r>
            <a:r>
              <a:rPr lang="en-US" altLang="en-US" baseline="30000" dirty="0">
                <a:ea typeface="ＭＳ Ｐゴシック" panose="020B0600070205080204" pitchFamily="34" charset="-128"/>
              </a:rPr>
              <a:t>nd</a:t>
            </a:r>
            <a:r>
              <a:rPr lang="en-US" altLang="en-US" dirty="0">
                <a:ea typeface="ＭＳ Ｐゴシック" panose="020B0600070205080204" pitchFamily="34" charset="-128"/>
              </a:rPr>
              <a:t> deadline may be substituted by a </a:t>
            </a:r>
            <a:r>
              <a:rPr lang="en-US" altLang="en-US" dirty="0" err="1">
                <a:ea typeface="ＭＳ Ｐゴシック" panose="020B0600070205080204" pitchFamily="34" charset="-128"/>
              </a:rPr>
              <a:t>GoToWebinar</a:t>
            </a:r>
            <a:r>
              <a:rPr lang="en-US" altLang="en-US" dirty="0">
                <a:ea typeface="ＭＳ Ｐゴシック" panose="020B0600070205080204" pitchFamily="34" charset="-128"/>
              </a:rPr>
              <a:t> decision making session</a:t>
            </a:r>
          </a:p>
          <a:p>
            <a:pPr lvl="1"/>
            <a:r>
              <a:rPr lang="en-US" altLang="en-US" dirty="0">
                <a:ea typeface="ＭＳ Ｐゴシック" panose="020B0600070205080204" pitchFamily="34" charset="-128"/>
              </a:rPr>
              <a:t>Again, it is ensured that nobody is forced to stay awake during the deadline. That is, the conclusion/agreement is to be made when everyone has a chance to check it during their working hours</a:t>
            </a:r>
          </a:p>
          <a:p>
            <a:pPr lvl="1"/>
            <a:r>
              <a:rPr lang="en-US" altLang="en-US" dirty="0">
                <a:ea typeface="ＭＳ Ｐゴシック" panose="020B0600070205080204" pitchFamily="34" charset="-128"/>
              </a:rPr>
              <a:t>Deadline time reference: </a:t>
            </a:r>
            <a:r>
              <a:rPr lang="en-US" altLang="en-US" b="1" u="sng" dirty="0">
                <a:solidFill>
                  <a:srgbClr val="FF0000"/>
                </a:solidFill>
                <a:ea typeface="ＭＳ Ｐゴシック" panose="020B0600070205080204" pitchFamily="34" charset="-128"/>
              </a:rPr>
              <a:t>UTC 16:59</a:t>
            </a:r>
            <a:endParaRPr lang="en-US" dirty="0"/>
          </a:p>
        </p:txBody>
      </p:sp>
    </p:spTree>
    <p:extLst>
      <p:ext uri="{BB962C8B-B14F-4D97-AF65-F5344CB8AC3E}">
        <p14:creationId xmlns:p14="http://schemas.microsoft.com/office/powerpoint/2010/main" val="2555462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Logistics</a:t>
            </a:r>
            <a:endParaRPr lang="en-US" dirty="0"/>
          </a:p>
        </p:txBody>
      </p:sp>
      <p:sp>
        <p:nvSpPr>
          <p:cNvPr id="3" name="내용 개체 틀 2"/>
          <p:cNvSpPr>
            <a:spLocks noGrp="1"/>
          </p:cNvSpPr>
          <p:nvPr>
            <p:ph idx="1"/>
          </p:nvPr>
        </p:nvSpPr>
        <p:spPr/>
        <p:txBody>
          <a:bodyPr/>
          <a:lstStyle/>
          <a:p>
            <a:pPr>
              <a:defRPr/>
            </a:pPr>
            <a:r>
              <a:rPr lang="en-US" dirty="0"/>
              <a:t>It’s important to emphasize using an appropriate email thread title for easy tracking (the title for each thread is to be announced) </a:t>
            </a:r>
          </a:p>
          <a:p>
            <a:pPr lvl="1">
              <a:defRPr/>
            </a:pPr>
            <a:r>
              <a:rPr lang="en-US" dirty="0"/>
              <a:t>E.g., if not done appropriately, after a while an email thread may become something like:</a:t>
            </a:r>
          </a:p>
          <a:p>
            <a:pPr lvl="2">
              <a:defRPr/>
            </a:pPr>
            <a:r>
              <a:rPr lang="en-US" dirty="0"/>
              <a:t>RE: </a:t>
            </a:r>
            <a:r>
              <a:rPr lang="en-US" dirty="0" err="1"/>
              <a:t>xxxx</a:t>
            </a:r>
            <a:endParaRPr lang="en-US" dirty="0"/>
          </a:p>
          <a:p>
            <a:pPr lvl="2">
              <a:defRPr/>
            </a:pPr>
            <a:r>
              <a:rPr lang="en-US" dirty="0"/>
              <a:t>RE: RE: </a:t>
            </a:r>
            <a:r>
              <a:rPr lang="en-US" dirty="0" err="1"/>
              <a:t>xxxx</a:t>
            </a:r>
            <a:endParaRPr lang="en-US" dirty="0"/>
          </a:p>
          <a:p>
            <a:pPr lvl="2">
              <a:defRPr/>
            </a:pPr>
            <a:r>
              <a:rPr lang="zh-CN" altLang="en-US" dirty="0"/>
              <a:t>回复</a:t>
            </a:r>
            <a:r>
              <a:rPr lang="en-US" dirty="0"/>
              <a:t>:RE: </a:t>
            </a:r>
            <a:r>
              <a:rPr lang="en-US" dirty="0" err="1"/>
              <a:t>xxxx</a:t>
            </a:r>
            <a:endParaRPr lang="en-US" dirty="0"/>
          </a:p>
          <a:p>
            <a:pPr lvl="2">
              <a:defRPr/>
            </a:pPr>
            <a:r>
              <a:rPr lang="en-US" dirty="0"/>
              <a:t>[External] RE: </a:t>
            </a:r>
            <a:r>
              <a:rPr lang="en-US" dirty="0" err="1"/>
              <a:t>xxxx</a:t>
            </a:r>
            <a:endParaRPr lang="en-US" dirty="0"/>
          </a:p>
          <a:p>
            <a:pPr lvl="2">
              <a:defRPr/>
            </a:pPr>
            <a:r>
              <a:rPr lang="en-US" dirty="0"/>
              <a:t>Etc.</a:t>
            </a:r>
          </a:p>
          <a:p>
            <a:pPr marL="457200" lvl="1" indent="0">
              <a:buFont typeface="Wingdings" panose="05000000000000000000" pitchFamily="2" charset="2"/>
              <a:buNone/>
              <a:defRPr/>
            </a:pPr>
            <a:r>
              <a:rPr lang="en-US" dirty="0"/>
              <a:t> which makes it very hard to track. PLEASE fix it to RE: </a:t>
            </a:r>
            <a:r>
              <a:rPr lang="en-US" dirty="0" err="1"/>
              <a:t>xxxx</a:t>
            </a:r>
            <a:r>
              <a:rPr lang="en-US" dirty="0"/>
              <a:t>! </a:t>
            </a:r>
          </a:p>
          <a:p>
            <a:pPr marL="457200" lvl="1" indent="0">
              <a:buFont typeface="Wingdings" panose="05000000000000000000" pitchFamily="2" charset="2"/>
              <a:buNone/>
              <a:defRPr/>
            </a:pPr>
            <a:r>
              <a:rPr lang="en-US" dirty="0"/>
              <a:t>&gt; E.g., do not branch into or use different sub-titles!</a:t>
            </a:r>
          </a:p>
          <a:p>
            <a:pPr>
              <a:defRPr/>
            </a:pPr>
            <a:r>
              <a:rPr lang="en-US" dirty="0"/>
              <a:t>All attachments for email discussion are to be uploaded to/downloaded from a server – </a:t>
            </a:r>
            <a:r>
              <a:rPr lang="en-US" dirty="0">
                <a:solidFill>
                  <a:srgbClr val="FF0000"/>
                </a:solidFill>
              </a:rPr>
              <a:t>PLEASE ZIP THEM </a:t>
            </a:r>
            <a:r>
              <a:rPr lang="en-US" dirty="0"/>
              <a:t>before uploading</a:t>
            </a:r>
          </a:p>
          <a:p>
            <a:pPr>
              <a:defRPr/>
            </a:pPr>
            <a:r>
              <a:rPr lang="en-US" dirty="0"/>
              <a:t>For all email discussion, please make sure the discussion stay </a:t>
            </a:r>
            <a:r>
              <a:rPr lang="en-US" b="1" dirty="0"/>
              <a:t>technical</a:t>
            </a:r>
          </a:p>
          <a:p>
            <a:pPr lvl="1">
              <a:defRPr/>
            </a:pPr>
            <a:r>
              <a:rPr lang="en-US" dirty="0"/>
              <a:t>To ensure </a:t>
            </a:r>
            <a:r>
              <a:rPr lang="en-US" b="1" dirty="0"/>
              <a:t>professional conduct </a:t>
            </a:r>
            <a:r>
              <a:rPr lang="en-US" dirty="0"/>
              <a:t>as a community especially during these difficult times</a:t>
            </a:r>
            <a:endParaRPr lang="en-US" sz="2800" dirty="0"/>
          </a:p>
        </p:txBody>
      </p:sp>
    </p:spTree>
    <p:extLst>
      <p:ext uri="{BB962C8B-B14F-4D97-AF65-F5344CB8AC3E}">
        <p14:creationId xmlns:p14="http://schemas.microsoft.com/office/powerpoint/2010/main" val="4292787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Email thread budget</a:t>
            </a:r>
            <a:endParaRPr lang="en-US" dirty="0"/>
          </a:p>
        </p:txBody>
      </p:sp>
      <p:sp>
        <p:nvSpPr>
          <p:cNvPr id="3" name="내용 개체 틀 2"/>
          <p:cNvSpPr>
            <a:spLocks noGrp="1"/>
          </p:cNvSpPr>
          <p:nvPr>
            <p:ph idx="1"/>
          </p:nvPr>
        </p:nvSpPr>
        <p:spPr/>
        <p:txBody>
          <a:bodyPr>
            <a:normAutofit/>
          </a:bodyPr>
          <a:lstStyle/>
          <a:p>
            <a:pPr>
              <a:defRPr/>
            </a:pPr>
            <a:r>
              <a:rPr lang="en-US" altLang="en-US" dirty="0">
                <a:ea typeface="ＭＳ Ｐゴシック" panose="020B0600070205080204" pitchFamily="34" charset="-128"/>
              </a:rPr>
              <a:t>LTE and NR maintenance</a:t>
            </a:r>
          </a:p>
          <a:p>
            <a:pPr lvl="1">
              <a:defRPr/>
            </a:pPr>
            <a:r>
              <a:rPr lang="en-US" altLang="en-US" dirty="0">
                <a:ea typeface="ＭＳ Ｐゴシック" panose="020B0600070205080204" pitchFamily="34" charset="-128"/>
              </a:rPr>
              <a:t># of email threads on a per need basis</a:t>
            </a:r>
          </a:p>
          <a:p>
            <a:pPr lvl="1">
              <a:defRPr/>
            </a:pPr>
            <a:r>
              <a:rPr lang="en-US" altLang="en-US" dirty="0">
                <a:ea typeface="ＭＳ Ｐゴシック" panose="020B0600070205080204" pitchFamily="34" charset="-128"/>
              </a:rPr>
              <a:t>Note: CRs will be company CRs, led by moderator who is assigned by Chair/Vice-Chair, and possibly co-signed by supporting companies</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LTE and NR UE-features</a:t>
            </a:r>
          </a:p>
          <a:p>
            <a:pPr lvl="1">
              <a:defRPr/>
            </a:pPr>
            <a:r>
              <a:rPr lang="en-US" altLang="en-US" dirty="0">
                <a:ea typeface="ＭＳ Ｐゴシック" panose="020B0600070205080204" pitchFamily="34" charset="-128"/>
              </a:rPr>
              <a:t># of email threads on a per need basis</a:t>
            </a:r>
          </a:p>
          <a:p>
            <a:pPr lvl="1">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Rel-17: generally, up to 1 email thread per sub-agenda</a:t>
            </a:r>
          </a:p>
          <a:p>
            <a:pPr lvl="1">
              <a:defRPr/>
            </a:pPr>
            <a:r>
              <a:rPr lang="en-US" altLang="en-US" dirty="0">
                <a:ea typeface="ＭＳ Ｐゴシック" panose="020B0600070205080204" pitchFamily="34" charset="-128"/>
              </a:rPr>
              <a:t>Possible to have &gt;1 email thread per agenda, depending on the necessity</a:t>
            </a:r>
          </a:p>
          <a:p>
            <a:pPr lvl="1">
              <a:defRPr/>
            </a:pPr>
            <a:r>
              <a:rPr lang="en-US" altLang="en-US" dirty="0">
                <a:ea typeface="ＭＳ Ｐゴシック" panose="020B0600070205080204" pitchFamily="34" charset="-128"/>
              </a:rPr>
              <a:t>Details to be announced</a:t>
            </a:r>
          </a:p>
          <a:p>
            <a:pPr lvl="1">
              <a:defRPr/>
            </a:pPr>
            <a:r>
              <a:rPr lang="en-US" altLang="en-US" dirty="0">
                <a:ea typeface="ＭＳ Ｐゴシック" panose="020B0600070205080204" pitchFamily="34" charset="-128"/>
              </a:rPr>
              <a:t>Latest guidance on Rel-17 TEIs can be found in </a:t>
            </a:r>
            <a:r>
              <a:rPr lang="en-US" dirty="0">
                <a:hlinkClick r:id="rId2"/>
              </a:rPr>
              <a:t>RP 210826</a:t>
            </a:r>
            <a:endParaRPr lang="en-US" dirty="0"/>
          </a:p>
          <a:p>
            <a:pPr lvl="2">
              <a:defRPr/>
            </a:pPr>
            <a:r>
              <a:rPr lang="en-US" dirty="0"/>
              <a:t>In particular, any Rel-17 TEI has be completed in a single quarter (including the corresponding CR)</a:t>
            </a:r>
          </a:p>
          <a:p>
            <a:endParaRPr lang="en-US" dirty="0"/>
          </a:p>
        </p:txBody>
      </p:sp>
    </p:spTree>
    <p:extLst>
      <p:ext uri="{BB962C8B-B14F-4D97-AF65-F5344CB8AC3E}">
        <p14:creationId xmlns:p14="http://schemas.microsoft.com/office/powerpoint/2010/main" val="3840072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Quiet period for email discussion</a:t>
            </a:r>
            <a:endParaRPr lang="en-US" dirty="0"/>
          </a:p>
        </p:txBody>
      </p:sp>
      <p:sp>
        <p:nvSpPr>
          <p:cNvPr id="3" name="내용 개체 틀 2"/>
          <p:cNvSpPr>
            <a:spLocks noGrp="1"/>
          </p:cNvSpPr>
          <p:nvPr>
            <p:ph idx="1"/>
          </p:nvPr>
        </p:nvSpPr>
        <p:spPr/>
        <p:txBody>
          <a:bodyPr/>
          <a:lstStyle/>
          <a:p>
            <a:pPr>
              <a:defRPr/>
            </a:pPr>
            <a:r>
              <a:rPr lang="en-US" altLang="en-US" dirty="0">
                <a:ea typeface="ＭＳ Ｐゴシック" panose="020B0600070205080204" pitchFamily="34" charset="-128"/>
              </a:rPr>
              <a:t>To ensure delegates’ rest during the weekends, </a:t>
            </a:r>
            <a:r>
              <a:rPr lang="en-US" altLang="en-US" b="1" dirty="0">
                <a:ea typeface="ＭＳ Ｐゴシック" panose="020B0600070205080204" pitchFamily="34" charset="-128"/>
              </a:rPr>
              <a:t>the following quiet period is mandated</a:t>
            </a:r>
            <a:r>
              <a:rPr lang="en-US" altLang="en-US" dirty="0">
                <a:ea typeface="ＭＳ Ｐゴシック" panose="020B0600070205080204" pitchFamily="34" charset="-128"/>
              </a:rPr>
              <a:t> </a:t>
            </a:r>
          </a:p>
          <a:p>
            <a:pPr lvl="1">
              <a:defRPr/>
            </a:pPr>
            <a:r>
              <a:rPr lang="en-US" altLang="en-US" b="1" u="sng" dirty="0">
                <a:solidFill>
                  <a:srgbClr val="FF0000"/>
                </a:solidFill>
                <a:ea typeface="ＭＳ Ｐゴシック" panose="020B0600070205080204" pitchFamily="34" charset="-128"/>
              </a:rPr>
              <a:t>UTC 11:59pm August 20</a:t>
            </a:r>
            <a:r>
              <a:rPr lang="en-US" altLang="en-US" b="1" u="sng" baseline="30000" dirty="0">
                <a:solidFill>
                  <a:srgbClr val="FF0000"/>
                </a:solidFill>
                <a:ea typeface="ＭＳ Ｐゴシック" panose="020B0600070205080204" pitchFamily="34" charset="-128"/>
              </a:rPr>
              <a:t>th</a:t>
            </a:r>
            <a:r>
              <a:rPr lang="en-US" altLang="en-US" b="1" u="sng" dirty="0">
                <a:solidFill>
                  <a:srgbClr val="FF0000"/>
                </a:solidFill>
                <a:ea typeface="ＭＳ Ｐゴシック" panose="020B0600070205080204" pitchFamily="34" charset="-128"/>
              </a:rPr>
              <a:t> – UTC 11:59pm August 22</a:t>
            </a:r>
            <a:r>
              <a:rPr lang="en-US" altLang="en-US" b="1" u="sng" baseline="30000" dirty="0">
                <a:solidFill>
                  <a:srgbClr val="FF0000"/>
                </a:solidFill>
                <a:ea typeface="ＭＳ Ｐゴシック" panose="020B0600070205080204" pitchFamily="34" charset="-128"/>
              </a:rPr>
              <a:t>nd</a:t>
            </a:r>
            <a:r>
              <a:rPr lang="en-US" altLang="en-US" b="1" u="sng" dirty="0">
                <a:solidFill>
                  <a:srgbClr val="FF0000"/>
                </a:solidFill>
                <a:ea typeface="ＭＳ Ｐゴシック" panose="020B0600070205080204" pitchFamily="34" charset="-128"/>
              </a:rPr>
              <a:t> (48 hours)</a:t>
            </a:r>
          </a:p>
          <a:p>
            <a:pPr>
              <a:defRPr/>
            </a:pPr>
            <a:r>
              <a:rPr lang="en-US" altLang="en-US" dirty="0">
                <a:ea typeface="ＭＳ Ｐゴシック" panose="020B0600070205080204" pitchFamily="34" charset="-128"/>
              </a:rPr>
              <a:t>During the mandated </a:t>
            </a:r>
            <a:r>
              <a:rPr lang="en-US" altLang="en-US" b="1" dirty="0">
                <a:solidFill>
                  <a:srgbClr val="FF0000"/>
                </a:solidFill>
                <a:ea typeface="ＭＳ Ｐゴシック" panose="020B0600070205080204" pitchFamily="34" charset="-128"/>
              </a:rPr>
              <a:t>quiet period</a:t>
            </a:r>
            <a:r>
              <a:rPr lang="en-US" altLang="en-US" dirty="0">
                <a:ea typeface="ＭＳ Ｐゴシック" panose="020B0600070205080204" pitchFamily="34" charset="-128"/>
              </a:rPr>
              <a:t>, please </a:t>
            </a:r>
            <a:r>
              <a:rPr lang="en-US" altLang="en-US" b="1" dirty="0">
                <a:solidFill>
                  <a:srgbClr val="FF0000"/>
                </a:solidFill>
                <a:ea typeface="ＭＳ Ｐゴシック" panose="020B0600070205080204" pitchFamily="34" charset="-128"/>
              </a:rPr>
              <a:t>NO EMAILS &amp; No upload of updated draft documents</a:t>
            </a:r>
          </a:p>
          <a:p>
            <a:pPr lvl="1">
              <a:defRPr/>
            </a:pPr>
            <a:r>
              <a:rPr lang="en-US" altLang="en-US" dirty="0">
                <a:ea typeface="ＭＳ Ｐゴシック" panose="020B0600070205080204" pitchFamily="34" charset="-128"/>
              </a:rPr>
              <a:t>Including moderators for the email threads</a:t>
            </a:r>
          </a:p>
          <a:p>
            <a:pPr>
              <a:defRPr/>
            </a:pPr>
            <a:r>
              <a:rPr lang="en-US" altLang="en-US" dirty="0">
                <a:ea typeface="ＭＳ Ｐゴシック" panose="020B0600070205080204" pitchFamily="34" charset="-128"/>
              </a:rPr>
              <a:t>Chair/VCs/Patrick may send emails during the quiet period</a:t>
            </a:r>
          </a:p>
          <a:p>
            <a:pPr lvl="1">
              <a:defRPr/>
            </a:pPr>
            <a:r>
              <a:rPr lang="en-US" altLang="en-US"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dirty="0">
                <a:ea typeface="ＭＳ Ｐゴシック" panose="020B0600070205080204" pitchFamily="34" charset="-128"/>
              </a:rPr>
              <a:t>If there is any discrepancy, you can always comment after the quiet period </a:t>
            </a:r>
          </a:p>
        </p:txBody>
      </p:sp>
    </p:spTree>
    <p:extLst>
      <p:ext uri="{BB962C8B-B14F-4D97-AF65-F5344CB8AC3E}">
        <p14:creationId xmlns:p14="http://schemas.microsoft.com/office/powerpoint/2010/main" val="369989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sv-SE" altLang="ja-JP" dirty="0"/>
              <a:t>e-Meeting: Conference calls (1/2)</a:t>
            </a:r>
            <a:endParaRPr lang="en-US" dirty="0"/>
          </a:p>
        </p:txBody>
      </p:sp>
      <p:sp>
        <p:nvSpPr>
          <p:cNvPr id="3" name="내용 개체 틀 2"/>
          <p:cNvSpPr>
            <a:spLocks noGrp="1"/>
          </p:cNvSpPr>
          <p:nvPr>
            <p:ph idx="1"/>
          </p:nvPr>
        </p:nvSpPr>
        <p:spPr/>
        <p:txBody>
          <a:bodyPr/>
          <a:lstStyle/>
          <a:p>
            <a:r>
              <a:rPr lang="en-US" altLang="en-US" dirty="0">
                <a:ea typeface="ＭＳ Ｐゴシック" panose="020B0600070205080204" pitchFamily="34" charset="-128"/>
              </a:rPr>
              <a:t>To use </a:t>
            </a:r>
            <a:r>
              <a:rPr lang="en-US" altLang="en-US" dirty="0" err="1">
                <a:ea typeface="ＭＳ Ｐゴシック" panose="020B0600070205080204" pitchFamily="34" charset="-128"/>
              </a:rPr>
              <a:t>GoToWebinar</a:t>
            </a:r>
            <a:r>
              <a:rPr lang="en-US" altLang="en-US" dirty="0">
                <a:ea typeface="ＭＳ Ｐゴシック" panose="020B0600070205080204" pitchFamily="34" charset="-128"/>
              </a:rPr>
              <a:t> + TOHRU as the official tool </a:t>
            </a:r>
          </a:p>
          <a:p>
            <a:r>
              <a:rPr lang="en-US" altLang="en-US" dirty="0">
                <a:ea typeface="ＭＳ Ｐゴシック" panose="020B0600070205080204" pitchFamily="34" charset="-128"/>
              </a:rPr>
              <a:t>Some key points</a:t>
            </a:r>
          </a:p>
          <a:p>
            <a:pPr lvl="1"/>
            <a:r>
              <a:rPr lang="en-US" altLang="en-US" b="1" dirty="0">
                <a:ea typeface="ＭＳ Ｐゴシック" panose="020B0600070205080204" pitchFamily="34" charset="-128"/>
              </a:rPr>
              <a:t>Please register for all teleconferences as follows:</a:t>
            </a:r>
          </a:p>
          <a:p>
            <a:pPr lvl="2"/>
            <a:r>
              <a:rPr lang="en-US" altLang="en-US" dirty="0">
                <a:ea typeface="ＭＳ Ｐゴシック" panose="020B0600070205080204" pitchFamily="34" charset="-128"/>
              </a:rPr>
              <a:t>First name: “COMPANY – </a:t>
            </a:r>
            <a:r>
              <a:rPr lang="en-US" altLang="en-US" dirty="0" err="1">
                <a:ea typeface="ＭＳ Ｐゴシック" panose="020B0600070205080204" pitchFamily="34" charset="-128"/>
              </a:rPr>
              <a:t>FirstName</a:t>
            </a:r>
            <a:r>
              <a:rPr lang="en-US" altLang="en-US" dirty="0">
                <a:ea typeface="ＭＳ Ｐゴシック" panose="020B0600070205080204" pitchFamily="34" charset="-128"/>
              </a:rPr>
              <a:t>”</a:t>
            </a:r>
          </a:p>
          <a:p>
            <a:pPr lvl="2"/>
            <a:r>
              <a:rPr lang="en-US" altLang="en-US" dirty="0">
                <a:ea typeface="ＭＳ Ｐゴシック" panose="020B0600070205080204" pitchFamily="34" charset="-128"/>
              </a:rPr>
              <a:t>Last name: “</a:t>
            </a:r>
            <a:r>
              <a:rPr lang="en-US" altLang="en-US" dirty="0" err="1">
                <a:ea typeface="ＭＳ Ｐゴシック" panose="020B0600070205080204" pitchFamily="34" charset="-128"/>
              </a:rPr>
              <a:t>LastName</a:t>
            </a:r>
            <a:r>
              <a:rPr lang="en-US" altLang="en-US" dirty="0">
                <a:ea typeface="ＭＳ Ｐゴシック" panose="020B0600070205080204" pitchFamily="34" charset="-128"/>
              </a:rPr>
              <a:t>”</a:t>
            </a:r>
          </a:p>
          <a:p>
            <a:pPr lvl="1"/>
            <a:r>
              <a:rPr lang="en-US" altLang="en-US" b="1" dirty="0">
                <a:ea typeface="ＭＳ Ｐゴシック" panose="020B0600070205080204" pitchFamily="34" charset="-128"/>
              </a:rPr>
              <a:t>Raise your hands before you talk, and start to talk only after permission from the Chair/VC</a:t>
            </a:r>
          </a:p>
          <a:p>
            <a:pPr lvl="2"/>
            <a:r>
              <a:rPr lang="en-US" altLang="en-US" dirty="0">
                <a:ea typeface="ＭＳ Ｐゴシック" panose="020B0600070205080204" pitchFamily="34" charset="-128"/>
              </a:rPr>
              <a:t>Using TOHRU </a:t>
            </a:r>
          </a:p>
          <a:p>
            <a:pPr lvl="1"/>
            <a:r>
              <a:rPr lang="en-US" altLang="en-US" dirty="0">
                <a:ea typeface="ＭＳ Ｐゴシック" panose="020B0600070205080204" pitchFamily="34" charset="-128"/>
              </a:rPr>
              <a:t>Please, </a:t>
            </a:r>
            <a:r>
              <a:rPr lang="en-US" altLang="en-US" b="1" dirty="0">
                <a:ea typeface="ＭＳ Ｐゴシック" panose="020B0600070205080204" pitchFamily="34" charset="-128"/>
              </a:rPr>
              <a:t>MUTE yourself when not talking</a:t>
            </a:r>
          </a:p>
          <a:p>
            <a:pPr lvl="2"/>
            <a:r>
              <a:rPr lang="en-US" altLang="en-US" dirty="0">
                <a:ea typeface="ＭＳ Ｐゴシック" panose="020B0600070205080204" pitchFamily="34" charset="-128"/>
              </a:rPr>
              <a:t>A clear and noise-free conference bridge is crucial for the entire group</a:t>
            </a:r>
            <a:endParaRPr lang="en-US" dirty="0"/>
          </a:p>
        </p:txBody>
      </p:sp>
    </p:spTree>
    <p:extLst>
      <p:ext uri="{BB962C8B-B14F-4D97-AF65-F5344CB8AC3E}">
        <p14:creationId xmlns:p14="http://schemas.microsoft.com/office/powerpoint/2010/main" val="366263501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34839</TotalTime>
  <Words>1162</Words>
  <Application>Microsoft Office PowerPoint</Application>
  <PresentationFormat>Widescreen</PresentationFormat>
  <Paragraphs>109</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Calibri Light</vt:lpstr>
      <vt:lpstr>Symbol</vt:lpstr>
      <vt:lpstr>Verdana</vt:lpstr>
      <vt:lpstr>Wingdings</vt:lpstr>
      <vt:lpstr>Office 테마</vt:lpstr>
      <vt:lpstr>PowerPoint Presentation</vt:lpstr>
      <vt:lpstr>e-Meeting Management: General</vt:lpstr>
      <vt:lpstr>e-Meeting: Time Window (1/2)</vt:lpstr>
      <vt:lpstr>e-Meeting: Time Window (2/2)</vt:lpstr>
      <vt:lpstr>e-Meeting: Deadlines</vt:lpstr>
      <vt:lpstr>e-Meeting: Logistics</vt:lpstr>
      <vt:lpstr>e-Meeting: Email thread budget</vt:lpstr>
      <vt:lpstr>e-Meeting: Quiet period for email discussion</vt:lpstr>
      <vt:lpstr>e-Meeting: Conference calls (1/2)</vt:lpstr>
      <vt:lpstr>e-Meeting: Conference calls (2/2)</vt:lpstr>
      <vt:lpstr>Others</vt:lpstr>
    </vt:vector>
  </TitlesOfParts>
  <Company>Samsung Electronics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김윤선/표준Research팀(SR)/Principal Engineer/삼성전자</dc:creator>
  <cp:lastModifiedBy>PM:CR1400</cp:lastModifiedBy>
  <cp:revision>343</cp:revision>
  <dcterms:created xsi:type="dcterms:W3CDTF">2019-02-14T07:06:45Z</dcterms:created>
  <dcterms:modified xsi:type="dcterms:W3CDTF">2021-08-06T19:15:29Z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