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9" r:id="rId2"/>
    <p:sldId id="313" r:id="rId3"/>
    <p:sldId id="310" r:id="rId4"/>
    <p:sldId id="311" r:id="rId5"/>
    <p:sldId id="31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4"/>
            <a:ext cx="12192000" cy="6857996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solidFill>
              <a:srgbClr val="044EA2">
                <a:shade val="50000"/>
              </a:srgbClr>
            </a:solidFill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48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5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2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2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30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38669" y="203203"/>
            <a:ext cx="11514667" cy="493183"/>
          </a:xfrm>
        </p:spPr>
        <p:txBody>
          <a:bodyPr>
            <a:noAutofit/>
          </a:bodyPr>
          <a:lstStyle>
            <a:lvl1pPr>
              <a:defRPr sz="3200" b="1">
                <a:latin typeface="+mn-lt"/>
              </a:defRPr>
            </a:lvl1pPr>
          </a:lstStyle>
          <a:p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338669" y="896815"/>
            <a:ext cx="11514667" cy="5521409"/>
          </a:xfrm>
        </p:spPr>
        <p:txBody>
          <a:bodyPr/>
          <a:lstStyle>
            <a:lvl1pPr marL="268261" indent="-268261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Verdana" panose="020B0604030504040204" pitchFamily="34" charset="0"/>
              <a:buChar char="◊"/>
              <a:defRPr sz="1800" baseline="0"/>
            </a:lvl1pPr>
            <a:lvl2pPr marL="626999" indent="-271436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Symbol" panose="05050102010706020507" pitchFamily="18" charset="2"/>
              <a:buChar char=""/>
              <a:defRPr sz="1600" baseline="0"/>
            </a:lvl2pPr>
            <a:lvl3pPr marL="89685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400" baseline="0"/>
            </a:lvl3pPr>
            <a:lvl4pPr marL="116511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tabLst>
                <a:tab pos="1165110" algn="l"/>
              </a:tabLst>
              <a:defRPr sz="1400" baseline="0"/>
            </a:lvl4pPr>
          </a:lstStyle>
          <a:p>
            <a:pPr lvl="0"/>
            <a:r>
              <a:rPr lang="en-US" altLang="ko-KR" dirty="0"/>
              <a:t>Text level 1</a:t>
            </a:r>
          </a:p>
          <a:p>
            <a:pPr lvl="1"/>
            <a:r>
              <a:rPr lang="en-US" altLang="ko-KR" dirty="0"/>
              <a:t>Text level 2</a:t>
            </a:r>
          </a:p>
          <a:p>
            <a:pPr lvl="2"/>
            <a:r>
              <a:rPr lang="en-US" altLang="ko-KR" dirty="0"/>
              <a:t>Text level 3</a:t>
            </a:r>
          </a:p>
          <a:p>
            <a:pPr lvl="3"/>
            <a:r>
              <a:rPr lang="en-US" altLang="ko-KR" dirty="0"/>
              <a:t>Text level 4</a:t>
            </a:r>
            <a:endParaRPr lang="ko-KR" altLang="en-US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1" y="733456"/>
            <a:ext cx="11232000" cy="54000"/>
          </a:xfrm>
          <a:prstGeom prst="rect">
            <a:avLst/>
          </a:prstGeom>
          <a:gradFill flip="none" rotWithShape="1">
            <a:gsLst>
              <a:gs pos="0">
                <a:srgbClr val="044EA2"/>
              </a:gs>
              <a:gs pos="50000">
                <a:srgbClr val="044EA2">
                  <a:shade val="67500"/>
                  <a:satMod val="115000"/>
                  <a:lumMod val="96000"/>
                  <a:lumOff val="4000"/>
                </a:srgbClr>
              </a:gs>
              <a:gs pos="100000">
                <a:srgbClr val="044EA2">
                  <a:shade val="100000"/>
                  <a:satMod val="115000"/>
                  <a:lumMod val="90000"/>
                  <a:lumOff val="10000"/>
                </a:srgb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0" name="그림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1365" y="519409"/>
            <a:ext cx="761075" cy="501350"/>
          </a:xfrm>
          <a:prstGeom prst="rect">
            <a:avLst/>
          </a:prstGeom>
        </p:spPr>
      </p:pic>
      <p:sp>
        <p:nvSpPr>
          <p:cNvPr id="16" name="직사각형 15"/>
          <p:cNvSpPr/>
          <p:nvPr userDrawn="1"/>
        </p:nvSpPr>
        <p:spPr>
          <a:xfrm>
            <a:off x="6" y="6525626"/>
            <a:ext cx="12191999" cy="334974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7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66397" r="22935" b="11672"/>
          <a:stretch/>
        </p:blipFill>
        <p:spPr bwMode="auto">
          <a:xfrm>
            <a:off x="10897973" y="6486755"/>
            <a:ext cx="1295625" cy="37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51595" r="42041" b="26474"/>
          <a:stretch/>
        </p:blipFill>
        <p:spPr bwMode="auto">
          <a:xfrm flipH="1">
            <a:off x="4" y="6486764"/>
            <a:ext cx="974389" cy="37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72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8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9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25298-F688-4150-B34C-CD8101999BC3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7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 MIMO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 lnSpcReduction="10000"/>
          </a:bodyPr>
          <a:lstStyle/>
          <a:p>
            <a:pPr marL="357188" indent="-357188"/>
            <a:r>
              <a:rPr lang="en-US" sz="2000" dirty="0"/>
              <a:t>Week1 Monday (GTW2):  108 min</a:t>
            </a:r>
          </a:p>
          <a:p>
            <a:pPr marL="715926" lvl="1" indent="-357188"/>
            <a:r>
              <a:rPr lang="en-US" sz="2000" dirty="0"/>
              <a:t>Ordering of topics: Beam management → Multi-TRP for DL </a:t>
            </a:r>
            <a:r>
              <a:rPr lang="en-US" altLang="ko-KR" sz="2000" dirty="0"/>
              <a:t>→ Multi-TRP inter-cell</a:t>
            </a:r>
          </a:p>
          <a:p>
            <a:pPr marL="357188" indent="-357188"/>
            <a:r>
              <a:rPr lang="en-US" sz="2000" dirty="0"/>
              <a:t>Week1 </a:t>
            </a:r>
            <a:r>
              <a:rPr lang="en-US" altLang="ko-KR" sz="2000" dirty="0"/>
              <a:t>Tuesday (GTW2): 180 min</a:t>
            </a:r>
          </a:p>
          <a:p>
            <a:pPr marL="715926" lvl="1" indent="-357188"/>
            <a:r>
              <a:rPr lang="en-US" altLang="ko-KR" sz="2000" dirty="0"/>
              <a:t>Ordering of topics: Multi-TRP for UL → HST-SFN → SRS → BM for multi-TRP → CSI</a:t>
            </a:r>
          </a:p>
          <a:p>
            <a:pPr marL="357188" indent="-357188"/>
            <a:r>
              <a:rPr lang="en-US" sz="2000" dirty="0"/>
              <a:t>Week1 </a:t>
            </a:r>
            <a:r>
              <a:rPr lang="en-US" altLang="ko-KR" sz="2000" dirty="0"/>
              <a:t>Wednesday (GTW2): 80 min</a:t>
            </a:r>
          </a:p>
          <a:p>
            <a:pPr marL="715926" lvl="1" indent="-357188"/>
            <a:r>
              <a:rPr lang="en-US" altLang="ko-KR" sz="2000" dirty="0"/>
              <a:t>Ordering of topics: </a:t>
            </a:r>
            <a:r>
              <a:rPr lang="en-US" sz="2000" dirty="0"/>
              <a:t>Multi-TRP for DL </a:t>
            </a:r>
            <a:r>
              <a:rPr lang="en-US" altLang="ko-KR" sz="2000" dirty="0"/>
              <a:t>→ Multi-TRP inter-cell →</a:t>
            </a:r>
            <a:r>
              <a:rPr lang="en-US" altLang="ko-KR" sz="2000" dirty="0">
                <a:sym typeface="Wingdings" panose="05000000000000000000" pitchFamily="2" charset="2"/>
              </a:rPr>
              <a:t> </a:t>
            </a:r>
            <a:r>
              <a:rPr lang="en-US" sz="2000" dirty="0"/>
              <a:t>Beam management</a:t>
            </a:r>
            <a:endParaRPr lang="en-US" altLang="ko-KR" sz="2000" dirty="0"/>
          </a:p>
          <a:p>
            <a:pPr marL="357188" indent="-357188"/>
            <a:r>
              <a:rPr lang="en-US" sz="2000" dirty="0"/>
              <a:t>Week1 </a:t>
            </a:r>
            <a:r>
              <a:rPr lang="en-US" altLang="ko-KR" sz="2000" dirty="0"/>
              <a:t>Thursday (GTW2): 180 min</a:t>
            </a:r>
          </a:p>
          <a:p>
            <a:pPr marL="715926" lvl="1" indent="-357188"/>
            <a:r>
              <a:rPr lang="en-US" altLang="ko-KR" sz="2000" dirty="0"/>
              <a:t>Ordering of topics: HST-SFN → Multi-TRP for UL → SRS → BM for multi-TRP → CSI → Comeback (depending on available time)</a:t>
            </a:r>
          </a:p>
          <a:p>
            <a:pPr marL="357188" indent="-357188"/>
            <a:r>
              <a:rPr lang="en-US" sz="2000" dirty="0"/>
              <a:t>Week1 </a:t>
            </a:r>
            <a:r>
              <a:rPr lang="en-US" altLang="ko-KR" sz="2000" dirty="0"/>
              <a:t>Friday (GTW2): 80 min</a:t>
            </a:r>
          </a:p>
          <a:p>
            <a:pPr marL="715926" lvl="1" indent="-357188"/>
            <a:r>
              <a:rPr lang="en-US" altLang="ko-KR" sz="2000" dirty="0"/>
              <a:t>Ordering of topics: </a:t>
            </a:r>
            <a:r>
              <a:rPr lang="en-US" sz="2000" dirty="0"/>
              <a:t>Multi-TRP for DL </a:t>
            </a:r>
            <a:r>
              <a:rPr lang="en-US" sz="2000" dirty="0">
                <a:sym typeface="Wingdings" panose="05000000000000000000" pitchFamily="2" charset="2"/>
              </a:rPr>
              <a:t></a:t>
            </a:r>
            <a:r>
              <a:rPr lang="en-US" sz="2000" dirty="0"/>
              <a:t> Beam management</a:t>
            </a:r>
          </a:p>
          <a:p>
            <a:pPr marL="357188" indent="-357188"/>
            <a:r>
              <a:rPr lang="en-US" altLang="ko-KR" sz="2000" dirty="0">
                <a:solidFill>
                  <a:srgbClr val="FF0000"/>
                </a:solidFill>
              </a:rPr>
              <a:t>Week2 Monday (GTW2): 180 min</a:t>
            </a:r>
          </a:p>
          <a:p>
            <a:pPr marL="715926" lvl="1" indent="-357188"/>
            <a:r>
              <a:rPr lang="en-US" altLang="ko-KR" sz="2000" dirty="0"/>
              <a:t>Multi-TRP inter-cell </a:t>
            </a:r>
            <a:r>
              <a:rPr lang="en-US" altLang="ko-KR" sz="2000" dirty="0">
                <a:sym typeface="Wingdings" panose="05000000000000000000" pitchFamily="2" charset="2"/>
              </a:rPr>
              <a:t> </a:t>
            </a:r>
            <a:r>
              <a:rPr lang="en-US" altLang="ko-KR" sz="2000" dirty="0"/>
              <a:t>HST-SFN → Multi-TRP UL → SRS → BM for multi-TRP → … (depending on time)</a:t>
            </a:r>
          </a:p>
          <a:p>
            <a:pPr marL="357188" indent="-357188"/>
            <a:r>
              <a:rPr lang="en-US" altLang="ko-KR" sz="2000" dirty="0">
                <a:solidFill>
                  <a:srgbClr val="FF0000"/>
                </a:solidFill>
              </a:rPr>
              <a:t>Week2 Monday (GTW2): 110 min</a:t>
            </a:r>
          </a:p>
          <a:p>
            <a:pPr marL="715926" lvl="1" indent="-357188"/>
            <a:r>
              <a:rPr lang="en-US" altLang="ko-KR" sz="2000" dirty="0"/>
              <a:t>Multi-TRP inter-cell </a:t>
            </a:r>
            <a:r>
              <a:rPr lang="en-US" altLang="ko-KR" sz="2000" dirty="0">
                <a:sym typeface="Wingdings" panose="05000000000000000000" pitchFamily="2" charset="2"/>
              </a:rPr>
              <a:t> Beam Management  </a:t>
            </a:r>
            <a:r>
              <a:rPr lang="en-US" altLang="ko-KR" sz="2000" dirty="0"/>
              <a:t>Any other comeback (if necessary)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98459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FA168-88F8-49FB-9490-B1EDE7EA6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 in Rel-17 NR-MIMO GTW Session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C337F-02F4-44A6-BD3C-DE1FC30873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7188" indent="-357188"/>
            <a:r>
              <a:rPr lang="en-US" altLang="ko-KR" sz="2400" dirty="0">
                <a:solidFill>
                  <a:srgbClr val="FF0000"/>
                </a:solidFill>
              </a:rPr>
              <a:t>Week2 Monday (GTW2): 180 min</a:t>
            </a:r>
          </a:p>
          <a:p>
            <a:pPr marL="715926" lvl="1" indent="-357188"/>
            <a:r>
              <a:rPr lang="en-US" altLang="ko-KR" sz="2000" dirty="0">
                <a:solidFill>
                  <a:srgbClr val="FF0000"/>
                </a:solidFill>
              </a:rPr>
              <a:t>Multi-TRP inter-cell </a:t>
            </a:r>
            <a:r>
              <a:rPr lang="en-US" altLang="ko-KR" sz="2000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en-US" altLang="ko-KR" sz="2000" dirty="0">
                <a:solidFill>
                  <a:srgbClr val="FF0000"/>
                </a:solidFill>
              </a:rPr>
              <a:t>HST-SFN → Multi-TRP UL → SRS → BM for multi-TRP → CSI (depending on time)</a:t>
            </a:r>
          </a:p>
          <a:p>
            <a:endParaRPr lang="en-US" sz="2000" dirty="0"/>
          </a:p>
          <a:p>
            <a:pPr marL="357188" indent="-357188"/>
            <a:r>
              <a:rPr lang="en-US" sz="2400" dirty="0">
                <a:solidFill>
                  <a:srgbClr val="FF0000"/>
                </a:solidFill>
              </a:rPr>
              <a:t>Couple of requests in consideration of limited GTW time</a:t>
            </a:r>
          </a:p>
          <a:p>
            <a:pPr marL="715926" lvl="1" indent="-357188"/>
            <a:r>
              <a:rPr lang="en-US" sz="2000" dirty="0">
                <a:solidFill>
                  <a:srgbClr val="FF0000"/>
                </a:solidFill>
              </a:rPr>
              <a:t>Please make concise comments</a:t>
            </a:r>
          </a:p>
          <a:p>
            <a:pPr marL="715926" lvl="1" indent="-357188"/>
            <a:r>
              <a:rPr lang="en-US" sz="2000" dirty="0">
                <a:solidFill>
                  <a:srgbClr val="FF0000"/>
                </a:solidFill>
              </a:rPr>
              <a:t>Please do not repeat the same argument</a:t>
            </a:r>
          </a:p>
          <a:p>
            <a:pPr marL="715926" lvl="1" indent="-357188"/>
            <a:r>
              <a:rPr lang="en-US" sz="2000" dirty="0">
                <a:solidFill>
                  <a:srgbClr val="FF0000"/>
                </a:solidFill>
              </a:rPr>
              <a:t>If someone else has already made similar comment, simply say that you share their view</a:t>
            </a:r>
          </a:p>
          <a:p>
            <a:pPr marL="715926" lvl="1" indent="-357188"/>
            <a:r>
              <a:rPr lang="en-US" sz="2400" b="1" u="sng" dirty="0">
                <a:solidFill>
                  <a:srgbClr val="FF0000"/>
                </a:solidFill>
              </a:rPr>
              <a:t>All FLs, please upload your summaries 5 min before the GTW session starts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71510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8.13 NB-</a:t>
            </a:r>
            <a:r>
              <a:rPr lang="en-US" dirty="0" err="1"/>
              <a:t>IoT</a:t>
            </a:r>
            <a:r>
              <a:rPr lang="en-US" dirty="0"/>
              <a:t>/</a:t>
            </a:r>
            <a:r>
              <a:rPr lang="en-US" dirty="0" err="1"/>
              <a:t>eMTC</a:t>
            </a:r>
            <a:r>
              <a:rPr lang="en-US" dirty="0"/>
              <a:t>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Week1 Monday (GTW2): 24 min</a:t>
            </a:r>
          </a:p>
          <a:p>
            <a:pPr marL="715926" lvl="1" indent="-357188"/>
            <a:r>
              <a:rPr lang="en-US" sz="2000" dirty="0"/>
              <a:t>Topic: 16QAM</a:t>
            </a:r>
            <a:endParaRPr lang="en-US" altLang="ko-KR" sz="2000" dirty="0"/>
          </a:p>
          <a:p>
            <a:pPr marL="357188" indent="-357188"/>
            <a:r>
              <a:rPr lang="en-US" altLang="ko-KR" sz="2000" dirty="0"/>
              <a:t>Week1 Wednesday (GTW2): 20 min</a:t>
            </a:r>
          </a:p>
          <a:p>
            <a:pPr marL="715926" lvl="1" indent="-357188"/>
            <a:r>
              <a:rPr lang="en-US" altLang="ko-KR" sz="2000" dirty="0"/>
              <a:t>Topic: </a:t>
            </a:r>
            <a:r>
              <a:rPr lang="en-US" sz="2000" dirty="0"/>
              <a:t>14 HARQ</a:t>
            </a:r>
          </a:p>
          <a:p>
            <a:pPr marL="357188" indent="-357188"/>
            <a:r>
              <a:rPr lang="en-US" altLang="ko-KR" sz="2000" dirty="0"/>
              <a:t>Week1 Friday (GTW2): 20 min</a:t>
            </a:r>
          </a:p>
          <a:p>
            <a:pPr marL="715926" lvl="1" indent="-357188"/>
            <a:r>
              <a:rPr lang="en-US" sz="2000" dirty="0"/>
              <a:t>Topic: 16QAM</a:t>
            </a:r>
            <a:endParaRPr lang="en-US" altLang="ko-KR" sz="2000" dirty="0"/>
          </a:p>
          <a:p>
            <a:pPr marL="357188" indent="-357188"/>
            <a:r>
              <a:rPr lang="en-US" sz="2000" dirty="0">
                <a:solidFill>
                  <a:srgbClr val="FF0000"/>
                </a:solidFill>
              </a:rPr>
              <a:t>Week2 Tuesday (GTW2): 20 min</a:t>
            </a:r>
          </a:p>
          <a:p>
            <a:pPr marL="715926" lvl="1" indent="-357188"/>
            <a:r>
              <a:rPr lang="en-US" altLang="ko-KR" sz="2000" dirty="0"/>
              <a:t>Topic: </a:t>
            </a:r>
            <a:r>
              <a:rPr lang="en-US" sz="2000" dirty="0"/>
              <a:t>14 HARQ and any other remaining issues</a:t>
            </a:r>
          </a:p>
          <a:p>
            <a:pPr marL="357188" indent="-357188"/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041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8.10 IAB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Week1 Monday (GTW2): 24 min</a:t>
            </a:r>
          </a:p>
          <a:p>
            <a:pPr marL="715926" lvl="1" indent="-357188"/>
            <a:r>
              <a:rPr lang="en-US" sz="2000" dirty="0"/>
              <a:t>Topic: Resource multiplexing between child and parent links of an IAB node</a:t>
            </a:r>
            <a:endParaRPr lang="en-US" altLang="ko-KR" sz="2000" dirty="0"/>
          </a:p>
          <a:p>
            <a:pPr marL="357188" indent="-357188"/>
            <a:r>
              <a:rPr lang="en-US" sz="2000" dirty="0"/>
              <a:t>Week1 </a:t>
            </a:r>
            <a:r>
              <a:rPr lang="en-US" altLang="ko-KR" sz="2000" dirty="0"/>
              <a:t>Wednesday (GTW2): 20 min</a:t>
            </a:r>
          </a:p>
          <a:p>
            <a:pPr marL="715926" lvl="1" indent="-357188"/>
            <a:r>
              <a:rPr lang="en-US" altLang="ko-KR" sz="2000" dirty="0"/>
              <a:t>Topic: </a:t>
            </a:r>
            <a:r>
              <a:rPr lang="en-US" sz="2000" dirty="0"/>
              <a:t>Resource multiplexing between child and parent links of an IAB node</a:t>
            </a:r>
          </a:p>
          <a:p>
            <a:pPr marL="357188" indent="-357188"/>
            <a:r>
              <a:rPr lang="en-US" sz="2000" dirty="0"/>
              <a:t>Week1 </a:t>
            </a:r>
            <a:r>
              <a:rPr lang="en-US" altLang="ko-KR" sz="2000" dirty="0"/>
              <a:t>Friday (GTW2): 20 min</a:t>
            </a:r>
          </a:p>
          <a:p>
            <a:pPr marL="715926" lvl="1" indent="-357188"/>
            <a:r>
              <a:rPr lang="en-US" altLang="ko-KR" sz="2000" dirty="0"/>
              <a:t>Topic: </a:t>
            </a:r>
            <a:r>
              <a:rPr lang="en-US" sz="2000" dirty="0"/>
              <a:t>Resource multiplexing between child and parent links of an IAB node</a:t>
            </a:r>
          </a:p>
          <a:p>
            <a:pPr marL="357188" indent="-357188"/>
            <a:r>
              <a:rPr lang="en-US" sz="2000" dirty="0">
                <a:solidFill>
                  <a:srgbClr val="FF0000"/>
                </a:solidFill>
              </a:rPr>
              <a:t>Week2 Tuesday (GTW2): 20 min</a:t>
            </a:r>
          </a:p>
          <a:p>
            <a:pPr marL="715926" lvl="1" indent="-357188"/>
            <a:r>
              <a:rPr lang="en-US" altLang="ko-KR" sz="2000" dirty="0"/>
              <a:t>Topic: </a:t>
            </a:r>
            <a:r>
              <a:rPr lang="en-US" sz="2000" dirty="0"/>
              <a:t>Resource multiplexing between child and parent links of an IAB node</a:t>
            </a:r>
          </a:p>
          <a:p>
            <a:pPr marL="357188" indent="-357188"/>
            <a:endParaRPr lang="en-US" sz="2000" dirty="0">
              <a:solidFill>
                <a:srgbClr val="FF0000"/>
              </a:solidFill>
            </a:endParaRPr>
          </a:p>
          <a:p>
            <a:pPr marL="357188" indent="-357188"/>
            <a:endParaRPr lang="en-US" altLang="ko-KR" sz="2200" dirty="0"/>
          </a:p>
          <a:p>
            <a:pPr marL="357188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68040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8.13 DSS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Week1 Monday (GTW2): 24 min</a:t>
            </a:r>
          </a:p>
          <a:p>
            <a:pPr marL="715926" lvl="1" indent="-357188"/>
            <a:r>
              <a:rPr lang="en-US" sz="2000" dirty="0"/>
              <a:t>Topic: Cross-carrier scheduling</a:t>
            </a:r>
            <a:endParaRPr lang="en-US" altLang="ko-KR" sz="2000" dirty="0"/>
          </a:p>
          <a:p>
            <a:pPr marL="357188" indent="-357188"/>
            <a:r>
              <a:rPr lang="en-US" sz="2000" dirty="0"/>
              <a:t>Week1 </a:t>
            </a:r>
            <a:r>
              <a:rPr lang="en-US" altLang="ko-KR" sz="2000" dirty="0"/>
              <a:t>Wednesday (GTW2): 20 min</a:t>
            </a:r>
          </a:p>
          <a:p>
            <a:pPr marL="715926" lvl="1" indent="-357188"/>
            <a:r>
              <a:rPr lang="en-US" altLang="ko-KR" sz="2000" dirty="0"/>
              <a:t>Topic: Activation/de-activation mechanism</a:t>
            </a:r>
          </a:p>
          <a:p>
            <a:pPr marL="357188" indent="-357188"/>
            <a:r>
              <a:rPr lang="en-US" sz="2000" dirty="0"/>
              <a:t>Week1 </a:t>
            </a:r>
            <a:r>
              <a:rPr lang="en-US" altLang="ko-KR" sz="2000" dirty="0"/>
              <a:t>Friday (GTW2): 20 min</a:t>
            </a:r>
          </a:p>
          <a:p>
            <a:pPr marL="715926" lvl="1" indent="-357188"/>
            <a:r>
              <a:rPr lang="en-US" sz="2000" dirty="0"/>
              <a:t>Topic: Cross-carrier scheduling</a:t>
            </a:r>
          </a:p>
          <a:p>
            <a:pPr marL="357188" indent="-357188"/>
            <a:r>
              <a:rPr lang="en-US" sz="2000" dirty="0">
                <a:solidFill>
                  <a:srgbClr val="FF0000"/>
                </a:solidFill>
              </a:rPr>
              <a:t>Week2 Tuesday</a:t>
            </a:r>
            <a:r>
              <a:rPr lang="en-US" altLang="ko-KR" sz="2000" dirty="0">
                <a:solidFill>
                  <a:srgbClr val="FF0000"/>
                </a:solidFill>
              </a:rPr>
              <a:t> (GTW2): 30 min</a:t>
            </a:r>
          </a:p>
          <a:p>
            <a:pPr marL="715926" lvl="1" indent="-357188"/>
            <a:r>
              <a:rPr lang="en-US" altLang="ko-KR" sz="2000" dirty="0"/>
              <a:t>Topic: </a:t>
            </a:r>
            <a:r>
              <a:rPr lang="en-US" sz="2000" dirty="0"/>
              <a:t>Cross-carrier scheduling </a:t>
            </a:r>
            <a:r>
              <a:rPr lang="en-US" sz="2000" dirty="0">
                <a:sym typeface="Wingdings" panose="05000000000000000000" pitchFamily="2" charset="2"/>
              </a:rPr>
              <a:t> </a:t>
            </a:r>
            <a:r>
              <a:rPr lang="en-US" altLang="ko-KR" sz="2000" dirty="0"/>
              <a:t>Activation/de-activation mechanism</a:t>
            </a:r>
          </a:p>
          <a:p>
            <a:pPr marL="357188" indent="-357188"/>
            <a:endParaRPr lang="en-US" altLang="ko-KR" sz="2000" dirty="0">
              <a:solidFill>
                <a:srgbClr val="FF0000"/>
              </a:solidFill>
            </a:endParaRPr>
          </a:p>
          <a:p>
            <a:pPr marL="715926" lvl="1" indent="-357188"/>
            <a:endParaRPr lang="en-US" altLang="ko-KR" sz="2000" dirty="0"/>
          </a:p>
          <a:p>
            <a:pPr marL="715926" lvl="1" indent="-357188"/>
            <a:endParaRPr lang="en-US" altLang="ko-KR" sz="2000" dirty="0"/>
          </a:p>
          <a:p>
            <a:pPr marL="715926" lvl="1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57834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24210</TotalTime>
  <Words>439</Words>
  <Application>Microsoft Office PowerPoint</Application>
  <PresentationFormat>Widescreen</PresentationFormat>
  <Paragraphs>54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Verdana</vt:lpstr>
      <vt:lpstr>Wingdings</vt:lpstr>
      <vt:lpstr>Office 테마</vt:lpstr>
      <vt:lpstr>8.1 MIMO GTW session</vt:lpstr>
      <vt:lpstr>Today in Rel-17 NR-MIMO GTW Session</vt:lpstr>
      <vt:lpstr>8.13 NB-IoT/eMTC GTW session</vt:lpstr>
      <vt:lpstr>8.10 IAB GTW session</vt:lpstr>
      <vt:lpstr>8.13 DSS GTW session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김윤선/표준Research팀(SR)/Principal Engineer/삼성전자</dc:creator>
  <cp:lastModifiedBy>Kim Younsun</cp:lastModifiedBy>
  <cp:revision>236</cp:revision>
  <dcterms:created xsi:type="dcterms:W3CDTF">2019-02-14T07:06:45Z</dcterms:created>
  <dcterms:modified xsi:type="dcterms:W3CDTF">2021-04-19T15:23:48Z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D:\Documents\SEC Documents\2019 documents\PPT template.pptx</vt:lpwstr>
  </property>
</Properties>
</file>