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Week1 Monday </a:t>
            </a:r>
            <a:r>
              <a:rPr lang="en-US" sz="2000" dirty="0"/>
              <a:t>(GTW2):  108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</a:t>
            </a:r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 smtClean="0"/>
              <a:t>Tuesday </a:t>
            </a:r>
            <a:r>
              <a:rPr lang="en-US" altLang="ko-KR" sz="2000" dirty="0"/>
              <a:t>(GTW2): 180 min</a:t>
            </a:r>
          </a:p>
          <a:p>
            <a:pPr marL="715926" lvl="1" indent="-357188"/>
            <a:r>
              <a:rPr lang="en-US" altLang="ko-KR" sz="2000" dirty="0"/>
              <a:t>Ordering of topics: Multi-TRP for UL → HST-SFN → SRS → BM for multi-TRP → CSI</a:t>
            </a:r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 smtClean="0"/>
              <a:t>Wednesday </a:t>
            </a:r>
            <a:r>
              <a:rPr lang="en-US" altLang="ko-KR" sz="2000" dirty="0"/>
              <a:t>(GTW2): 80 min</a:t>
            </a:r>
          </a:p>
          <a:p>
            <a:pPr marL="715926" lvl="1" indent="-357188"/>
            <a:r>
              <a:rPr lang="en-US" altLang="ko-KR" sz="2000" dirty="0"/>
              <a:t>Ordering of topics: </a:t>
            </a:r>
            <a:r>
              <a:rPr lang="en-US" sz="2000" dirty="0"/>
              <a:t>Multi-TRP for DL </a:t>
            </a:r>
            <a:r>
              <a:rPr lang="en-US" altLang="ko-KR" sz="2000" dirty="0"/>
              <a:t>→ Multi-TRP inter-cell →</a:t>
            </a:r>
            <a:r>
              <a:rPr lang="en-US" altLang="ko-KR" sz="2000" dirty="0">
                <a:sym typeface="Wingdings" panose="05000000000000000000" pitchFamily="2" charset="2"/>
              </a:rPr>
              <a:t> </a:t>
            </a:r>
            <a:r>
              <a:rPr lang="en-US" sz="2000" dirty="0"/>
              <a:t>Beam management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 smtClean="0"/>
              <a:t>Thursday </a:t>
            </a:r>
            <a:r>
              <a:rPr lang="en-US" altLang="ko-KR" sz="2000" dirty="0"/>
              <a:t>(GTW2): 180 min</a:t>
            </a:r>
          </a:p>
          <a:p>
            <a:pPr marL="715926" lvl="1" indent="-357188"/>
            <a:r>
              <a:rPr lang="en-US" altLang="ko-KR" sz="2000" dirty="0"/>
              <a:t>Ordering of topics: HST-SFN → Multi-TRP for UL → SRS → BM for multi-TRP → CSI → Comeback (depending on available time)</a:t>
            </a:r>
          </a:p>
          <a:p>
            <a:pPr marL="357188" indent="-357188"/>
            <a:r>
              <a:rPr lang="en-US" sz="2000" dirty="0" smtClean="0"/>
              <a:t>Week1 </a:t>
            </a:r>
            <a:r>
              <a:rPr lang="en-US" altLang="ko-KR" sz="2000" dirty="0" smtClean="0"/>
              <a:t>Friday </a:t>
            </a:r>
            <a:r>
              <a:rPr lang="en-US" altLang="ko-KR" sz="2000" dirty="0"/>
              <a:t>(GTW2): 80 min</a:t>
            </a:r>
          </a:p>
          <a:p>
            <a:pPr marL="715926" lvl="1" indent="-357188"/>
            <a:r>
              <a:rPr lang="en-US" altLang="ko-KR" sz="2000" dirty="0" smtClean="0"/>
              <a:t>Ordering </a:t>
            </a:r>
            <a:r>
              <a:rPr lang="en-US" altLang="ko-KR" sz="2000" dirty="0"/>
              <a:t>of topics: </a:t>
            </a:r>
            <a:r>
              <a:rPr lang="en-US" sz="2000" dirty="0"/>
              <a:t>Multi-TRP for DL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Beam </a:t>
            </a:r>
            <a:r>
              <a:rPr lang="en-US" sz="2000" dirty="0" smtClean="0"/>
              <a:t>management</a:t>
            </a:r>
          </a:p>
          <a:p>
            <a:pPr marL="357188" indent="-357188"/>
            <a:r>
              <a:rPr lang="en-US" altLang="ko-KR" sz="2000" dirty="0" smtClean="0">
                <a:solidFill>
                  <a:srgbClr val="FF0000"/>
                </a:solidFill>
              </a:rPr>
              <a:t>Week2 Monday (GTW2): 180 min</a:t>
            </a:r>
          </a:p>
          <a:p>
            <a:pPr marL="715926" lvl="1" indent="-357188"/>
            <a:r>
              <a:rPr lang="en-US" altLang="ko-KR" sz="2000" dirty="0" smtClean="0"/>
              <a:t>Multi-TRP </a:t>
            </a:r>
            <a:r>
              <a:rPr lang="en-US" altLang="ko-KR" sz="2000" dirty="0" smtClean="0"/>
              <a:t>inter-cell </a:t>
            </a:r>
            <a:r>
              <a:rPr lang="en-US" altLang="ko-KR" sz="2000" dirty="0" smtClean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HST-SFN → Multi-TRP </a:t>
            </a:r>
            <a:r>
              <a:rPr lang="en-US" altLang="ko-KR" sz="2000" dirty="0" smtClean="0"/>
              <a:t>UL </a:t>
            </a:r>
            <a:r>
              <a:rPr lang="en-US" altLang="ko-KR" sz="2000" dirty="0"/>
              <a:t>→ SRS → BM for multi-TRP → </a:t>
            </a:r>
            <a:r>
              <a:rPr lang="en-US" altLang="ko-KR" sz="2000" dirty="0" smtClean="0"/>
              <a:t>… (depending on time)</a:t>
            </a:r>
          </a:p>
          <a:p>
            <a:pPr marL="357188" indent="-357188"/>
            <a:r>
              <a:rPr lang="en-US" altLang="ko-KR" sz="2000" dirty="0" smtClean="0">
                <a:solidFill>
                  <a:srgbClr val="FF0000"/>
                </a:solidFill>
              </a:rPr>
              <a:t>Week2 </a:t>
            </a:r>
            <a:r>
              <a:rPr lang="en-US" altLang="ko-KR" sz="2000" dirty="0">
                <a:solidFill>
                  <a:srgbClr val="FF0000"/>
                </a:solidFill>
              </a:rPr>
              <a:t>Monday (GTW2): </a:t>
            </a:r>
            <a:r>
              <a:rPr lang="en-US" altLang="ko-KR" sz="2000" dirty="0" smtClean="0">
                <a:solidFill>
                  <a:srgbClr val="FF0000"/>
                </a:solidFill>
              </a:rPr>
              <a:t>11</a:t>
            </a:r>
            <a:r>
              <a:rPr lang="en-US" altLang="ko-KR" sz="2000" dirty="0" smtClean="0">
                <a:solidFill>
                  <a:srgbClr val="FF0000"/>
                </a:solidFill>
              </a:rPr>
              <a:t>0 </a:t>
            </a:r>
            <a:r>
              <a:rPr lang="en-US" altLang="ko-KR" sz="2000" dirty="0">
                <a:solidFill>
                  <a:srgbClr val="FF0000"/>
                </a:solidFill>
              </a:rPr>
              <a:t>min</a:t>
            </a:r>
          </a:p>
          <a:p>
            <a:pPr marL="715926" lvl="1" indent="-357188"/>
            <a:endParaRPr lang="en-US" altLang="ko-KR" sz="2000" dirty="0"/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Week1 Monday </a:t>
            </a:r>
            <a:r>
              <a:rPr lang="en-US" sz="2000" dirty="0"/>
              <a:t>(GTW2): 24 min</a:t>
            </a:r>
          </a:p>
          <a:p>
            <a:pPr marL="715926" lvl="1" indent="-357188"/>
            <a:r>
              <a:rPr lang="en-US" sz="2000" dirty="0"/>
              <a:t>Topic: 16QAM</a:t>
            </a:r>
            <a:endParaRPr lang="en-US" altLang="ko-KR" sz="2000" dirty="0"/>
          </a:p>
          <a:p>
            <a:pPr marL="357188" indent="-357188"/>
            <a:r>
              <a:rPr lang="en-US" altLang="ko-KR" sz="2000" dirty="0" smtClean="0"/>
              <a:t>Week1 Wednesday </a:t>
            </a:r>
            <a:r>
              <a:rPr lang="en-US" altLang="ko-KR" sz="2000" dirty="0"/>
              <a:t>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14 HARQ</a:t>
            </a:r>
          </a:p>
          <a:p>
            <a:pPr marL="357188" indent="-357188"/>
            <a:r>
              <a:rPr lang="en-US" altLang="ko-KR" sz="2000" dirty="0" smtClean="0"/>
              <a:t>Week1 Friday </a:t>
            </a:r>
            <a:r>
              <a:rPr lang="en-US" altLang="ko-KR" sz="2000" dirty="0"/>
              <a:t>(GTW2): 20 min</a:t>
            </a:r>
          </a:p>
          <a:p>
            <a:pPr marL="715926" lvl="1" indent="-357188"/>
            <a:r>
              <a:rPr lang="en-US" sz="2000" dirty="0"/>
              <a:t>Topic: 16QAM</a:t>
            </a:r>
            <a:endParaRPr lang="en-US" altLang="ko-KR" sz="2000" dirty="0"/>
          </a:p>
          <a:p>
            <a:pPr marL="357188" indent="-357188"/>
            <a:r>
              <a:rPr lang="en-US" sz="2000" dirty="0" smtClean="0">
                <a:solidFill>
                  <a:srgbClr val="FF0000"/>
                </a:solidFill>
              </a:rPr>
              <a:t>Week2 </a:t>
            </a:r>
            <a:r>
              <a:rPr lang="en-US" sz="2000" dirty="0" smtClean="0">
                <a:solidFill>
                  <a:srgbClr val="FF0000"/>
                </a:solidFill>
              </a:rPr>
              <a:t>Tuesday (GTW2): 20 </a:t>
            </a:r>
            <a:r>
              <a:rPr lang="en-US" sz="2000" dirty="0" smtClean="0">
                <a:solidFill>
                  <a:srgbClr val="FF0000"/>
                </a:solidFill>
              </a:rPr>
              <a:t>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14 </a:t>
            </a:r>
            <a:r>
              <a:rPr lang="en-US" sz="2000" dirty="0" smtClean="0"/>
              <a:t>HARQ and any other remaining issues</a:t>
            </a:r>
            <a:endParaRPr lang="en-US" sz="2000" dirty="0"/>
          </a:p>
          <a:p>
            <a:pPr marL="357188" indent="-357188"/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Week1 </a:t>
            </a:r>
            <a:r>
              <a:rPr lang="en-US" sz="2000" dirty="0" smtClean="0"/>
              <a:t>Monday </a:t>
            </a:r>
            <a:r>
              <a:rPr lang="en-US" sz="2000" dirty="0"/>
              <a:t>(GTW2): 24 min</a:t>
            </a:r>
          </a:p>
          <a:p>
            <a:pPr marL="715926" lvl="1" indent="-357188"/>
            <a:r>
              <a:rPr lang="en-US" sz="2000" dirty="0"/>
              <a:t>Topic: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sz="2000" dirty="0" smtClean="0"/>
              <a:t>Week1 </a:t>
            </a:r>
            <a:r>
              <a:rPr lang="en-US" altLang="ko-KR" sz="2000" dirty="0" smtClean="0"/>
              <a:t>Wednesday </a:t>
            </a:r>
            <a:r>
              <a:rPr lang="en-US" altLang="ko-KR" sz="2000" dirty="0"/>
              <a:t>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</a:p>
          <a:p>
            <a:pPr marL="357188" indent="-357188"/>
            <a:r>
              <a:rPr lang="en-US" sz="2000" dirty="0" smtClean="0"/>
              <a:t>Week1 </a:t>
            </a:r>
            <a:r>
              <a:rPr lang="en-US" altLang="ko-KR" sz="2000" dirty="0" smtClean="0"/>
              <a:t>Friday </a:t>
            </a:r>
            <a:r>
              <a:rPr lang="en-US" altLang="ko-KR" sz="2000" dirty="0"/>
              <a:t>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</a:t>
            </a:r>
            <a:r>
              <a:rPr lang="en-US" sz="2000" dirty="0" smtClean="0"/>
              <a:t>node</a:t>
            </a:r>
          </a:p>
          <a:p>
            <a:pPr marL="357188" indent="-357188"/>
            <a:r>
              <a:rPr lang="en-US" sz="2000" dirty="0" smtClean="0">
                <a:solidFill>
                  <a:srgbClr val="FF0000"/>
                </a:solidFill>
              </a:rPr>
              <a:t>Week2 </a:t>
            </a:r>
            <a:r>
              <a:rPr lang="en-US" sz="2000" dirty="0">
                <a:solidFill>
                  <a:srgbClr val="FF0000"/>
                </a:solidFill>
              </a:rPr>
              <a:t>Tuesday (GTW2): 20 </a:t>
            </a:r>
            <a:r>
              <a:rPr lang="en-US" sz="2000" dirty="0" smtClean="0">
                <a:solidFill>
                  <a:srgbClr val="FF0000"/>
                </a:solidFill>
              </a:rPr>
              <a:t>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</a:p>
          <a:p>
            <a:pPr marL="357188" indent="-357188"/>
            <a:endParaRPr lang="en-US" sz="2000" dirty="0">
              <a:solidFill>
                <a:srgbClr val="FF0000"/>
              </a:solidFill>
            </a:endParaRPr>
          </a:p>
          <a:p>
            <a:pPr marL="357188" indent="-357188"/>
            <a:endParaRPr lang="en-US" altLang="ko-KR" sz="2200" dirty="0"/>
          </a:p>
          <a:p>
            <a:pPr marL="357188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Week1 Monday </a:t>
            </a:r>
            <a:r>
              <a:rPr lang="en-US" sz="2000" dirty="0"/>
              <a:t>(GTW2): 24 min</a:t>
            </a:r>
          </a:p>
          <a:p>
            <a:pPr marL="715926" lvl="1" indent="-357188"/>
            <a:r>
              <a:rPr lang="en-US" sz="2000" dirty="0"/>
              <a:t>Topic: Cross-carrier scheduling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 smtClean="0"/>
              <a:t>Wednesday </a:t>
            </a:r>
            <a:r>
              <a:rPr lang="en-US" altLang="ko-KR" sz="2000" dirty="0"/>
              <a:t>(GTW2): 20 min</a:t>
            </a:r>
          </a:p>
          <a:p>
            <a:pPr marL="715926" lvl="1" indent="-357188"/>
            <a:r>
              <a:rPr lang="en-US" altLang="ko-KR" sz="2000" dirty="0"/>
              <a:t>Topic: Activation/de-activation mechanism</a:t>
            </a:r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 smtClean="0"/>
              <a:t>Friday </a:t>
            </a:r>
            <a:r>
              <a:rPr lang="en-US" altLang="ko-KR" sz="2000" dirty="0"/>
              <a:t>(GTW2): 20 min</a:t>
            </a:r>
          </a:p>
          <a:p>
            <a:pPr marL="715926" lvl="1" indent="-357188"/>
            <a:r>
              <a:rPr lang="en-US" sz="2000" dirty="0"/>
              <a:t>Topic: Cross-carrier </a:t>
            </a:r>
            <a:r>
              <a:rPr lang="en-US" sz="2000" dirty="0" smtClean="0"/>
              <a:t>scheduling</a:t>
            </a:r>
          </a:p>
          <a:p>
            <a:pPr marL="357188" indent="-357188"/>
            <a:r>
              <a:rPr lang="en-US" sz="2000" dirty="0" smtClean="0">
                <a:solidFill>
                  <a:srgbClr val="FF0000"/>
                </a:solidFill>
              </a:rPr>
              <a:t>Week2 </a:t>
            </a:r>
            <a:r>
              <a:rPr lang="en-US" sz="2000" dirty="0" smtClean="0">
                <a:solidFill>
                  <a:srgbClr val="FF0000"/>
                </a:solidFill>
              </a:rPr>
              <a:t>Tuesday</a:t>
            </a:r>
            <a:r>
              <a:rPr lang="en-US" altLang="ko-KR" sz="2000" dirty="0" smtClean="0">
                <a:solidFill>
                  <a:srgbClr val="FF0000"/>
                </a:solidFill>
              </a:rPr>
              <a:t> </a:t>
            </a:r>
            <a:r>
              <a:rPr lang="en-US" altLang="ko-KR" sz="2000" dirty="0">
                <a:solidFill>
                  <a:srgbClr val="FF0000"/>
                </a:solidFill>
              </a:rPr>
              <a:t>(GTW2): </a:t>
            </a:r>
            <a:r>
              <a:rPr lang="en-US" altLang="ko-KR" sz="2000" dirty="0" smtClean="0">
                <a:solidFill>
                  <a:srgbClr val="FF0000"/>
                </a:solidFill>
              </a:rPr>
              <a:t>30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altLang="ko-KR" sz="2000" dirty="0" smtClean="0"/>
              <a:t>Comebacks</a:t>
            </a:r>
            <a:endParaRPr lang="en-US" altLang="ko-KR" sz="2000" dirty="0"/>
          </a:p>
          <a:p>
            <a:pPr marL="357188" indent="-357188"/>
            <a:endParaRPr lang="en-US" altLang="ko-KR" sz="2000" dirty="0">
              <a:solidFill>
                <a:srgbClr val="FF0000"/>
              </a:solidFill>
            </a:endParaRPr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23902</TotalTime>
  <Words>333</Words>
  <Application>Microsoft Office PowerPoint</Application>
  <PresentationFormat>와이드스크린</PresentationFormat>
  <Paragraphs>46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3" baseType="lpstr"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8.13 NB-IoT/eMTC GTW session</vt:lpstr>
      <vt:lpstr>8.10 IAB GTW session</vt:lpstr>
      <vt:lpstr>8.13 DSS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231</cp:revision>
  <dcterms:created xsi:type="dcterms:W3CDTF">2019-02-14T07:06:45Z</dcterms:created>
  <dcterms:modified xsi:type="dcterms:W3CDTF">2021-04-17T00:02:52Z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