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5"/>
  </p:notesMasterIdLst>
  <p:sldIdLst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76" d="100"/>
          <a:sy n="76" d="100"/>
        </p:scale>
        <p:origin x="8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ushako\Documents\3GPP\RAN1_104b-e\Inbox\Havish_sessions\Havish's%20GTW%20schedule%20week%201%20-%20v00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/>
              <a:t>Schedule for Week</a:t>
            </a:r>
            <a:r>
              <a:rPr lang="en-US" sz="1400" baseline="0" dirty="0"/>
              <a:t> 1 (May be updated during the week)</a:t>
            </a:r>
            <a:endParaRPr lang="en-US" sz="14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2936585715424948E-2"/>
          <c:y val="0.11758939853106262"/>
          <c:w val="0.9405851201702804"/>
          <c:h val="0.865778082477963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Sheet1!$B$2:$F$2</c:f>
              <c:numCache>
                <c:formatCode>General</c:formatCode>
                <c:ptCount val="5"/>
                <c:pt idx="0">
                  <c:v>0</c:v>
                </c:pt>
                <c:pt idx="1">
                  <c:v>155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DBD-43FE-9944-298418846774}"/>
            </c:ext>
          </c:extLst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8.4 - NR NTN</c:v>
                </c:pt>
              </c:strCache>
            </c:strRef>
          </c:tx>
          <c:spPr>
            <a:solidFill>
              <a:schemeClr val="accent2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Sheet1!$B$3:$F$3</c:f>
              <c:numCache>
                <c:formatCode>General</c:formatCode>
                <c:ptCount val="5"/>
                <c:pt idx="0">
                  <c:v>30</c:v>
                </c:pt>
                <c:pt idx="1">
                  <c:v>0</c:v>
                </c:pt>
                <c:pt idx="2">
                  <c:v>0</c:v>
                </c:pt>
                <c:pt idx="3">
                  <c:v>25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DBD-43FE-9944-298418846774}"/>
            </c:ext>
          </c:extLst>
        </c:ser>
        <c:ser>
          <c:idx val="2"/>
          <c:order val="2"/>
          <c:tx>
            <c:strRef>
              <c:f>Sheet1!$A$4</c:f>
              <c:strCache>
                <c:ptCount val="1"/>
                <c:pt idx="0">
                  <c:v>8.14 - XR</c:v>
                </c:pt>
              </c:strCache>
            </c:strRef>
          </c:tx>
          <c:spPr>
            <a:solidFill>
              <a:schemeClr val="accent3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Sheet1!$B$4:$F$4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60</c:v>
                </c:pt>
                <c:pt idx="3">
                  <c:v>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DBD-43FE-9944-298418846774}"/>
            </c:ext>
          </c:extLst>
        </c:ser>
        <c:ser>
          <c:idx val="3"/>
          <c:order val="3"/>
          <c:tx>
            <c:strRef>
              <c:f>Sheet1!$A$5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4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Sheet1!$B$5:$F$5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DBD-43FE-9944-298418846774}"/>
            </c:ext>
          </c:extLst>
        </c:ser>
        <c:ser>
          <c:idx val="4"/>
          <c:order val="4"/>
          <c:tx>
            <c:strRef>
              <c:f>Sheet1!$A$6</c:f>
              <c:strCache>
                <c:ptCount val="1"/>
                <c:pt idx="0">
                  <c:v>8.5 - ePos</c:v>
                </c:pt>
              </c:strCache>
            </c:strRef>
          </c:tx>
          <c:spPr>
            <a:solidFill>
              <a:schemeClr val="accent5">
                <a:alpha val="7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Sheet1!$B$6:$F$6</c:f>
              <c:numCache>
                <c:formatCode>General</c:formatCode>
                <c:ptCount val="5"/>
                <c:pt idx="0">
                  <c:v>50</c:v>
                </c:pt>
                <c:pt idx="1">
                  <c:v>0</c:v>
                </c:pt>
                <c:pt idx="2">
                  <c:v>60</c:v>
                </c:pt>
                <c:pt idx="3">
                  <c:v>0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DBD-43FE-9944-298418846774}"/>
            </c:ext>
          </c:extLst>
        </c:ser>
        <c:ser>
          <c:idx val="5"/>
          <c:order val="5"/>
          <c:tx>
            <c:strRef>
              <c:f>Sheet1!$A$7</c:f>
              <c:strCache>
                <c:ptCount val="1"/>
                <c:pt idx="0">
                  <c:v>8.2 - B52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Sheet1!$B$7:$F$7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130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DBD-43FE-9944-298418846774}"/>
            </c:ext>
          </c:extLst>
        </c:ser>
        <c:ser>
          <c:idx val="6"/>
          <c:order val="6"/>
          <c:tx>
            <c:strRef>
              <c:f>Sheet1!$A$8</c:f>
              <c:strCache>
                <c:ptCount val="1"/>
                <c:pt idx="0">
                  <c:v>8.12 - MBS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Sheet1!$B$8:$F$8</c:f>
              <c:numCache>
                <c:formatCode>General</c:formatCode>
                <c:ptCount val="5"/>
                <c:pt idx="0">
                  <c:v>0</c:v>
                </c:pt>
                <c:pt idx="1">
                  <c:v>25</c:v>
                </c:pt>
                <c:pt idx="2">
                  <c:v>0</c:v>
                </c:pt>
                <c:pt idx="3">
                  <c:v>25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DBD-43FE-9944-298418846774}"/>
            </c:ext>
          </c:extLst>
        </c:ser>
        <c:ser>
          <c:idx val="7"/>
          <c:order val="7"/>
          <c:tx>
            <c:strRef>
              <c:f>Sheet1!$A$9</c:f>
              <c:strCache>
                <c:ptCount val="1"/>
                <c:pt idx="0">
                  <c:v>Other </c:v>
                </c:pt>
              </c:strCache>
            </c:strRef>
          </c:tx>
          <c:spPr>
            <a:solidFill>
              <a:sysClr val="window" lastClr="FFFFFF"/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Sheet1!$B$9:$F$9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20</c:v>
                </c:pt>
                <c:pt idx="3">
                  <c:v>0</c:v>
                </c:pt>
                <c:pt idx="4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DBD-43FE-9944-298418846774}"/>
            </c:ext>
          </c:extLst>
        </c:ser>
        <c:ser>
          <c:idx val="8"/>
          <c:order val="8"/>
          <c:tx>
            <c:strRef>
              <c:f>Sheet1!$A$10</c:f>
              <c:strCache>
                <c:ptCount val="1"/>
                <c:pt idx="0">
                  <c:v>8.15 - IoT NTN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Sheet1!$B$1:$F$1</c:f>
              <c:strCache>
                <c:ptCount val="5"/>
                <c:pt idx="0">
                  <c:v>Monday</c:v>
                </c:pt>
                <c:pt idx="1">
                  <c:v>Tuesday</c:v>
                </c:pt>
                <c:pt idx="2">
                  <c:v>Wednesday</c:v>
                </c:pt>
                <c:pt idx="3">
                  <c:v>Thursday</c:v>
                </c:pt>
                <c:pt idx="4">
                  <c:v>Friday</c:v>
                </c:pt>
              </c:strCache>
            </c:strRef>
          </c:cat>
          <c:val>
            <c:numRef>
              <c:f>Sheet1!$B$10:$F$10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40</c:v>
                </c:pt>
                <c:pt idx="3">
                  <c:v>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4DBD-43FE-9944-2984188467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115135344"/>
        <c:axId val="2115134688"/>
      </c:barChart>
      <c:catAx>
        <c:axId val="2115135344"/>
        <c:scaling>
          <c:orientation val="minMax"/>
        </c:scaling>
        <c:delete val="0"/>
        <c:axPos val="t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4688"/>
        <c:crosses val="autoZero"/>
        <c:auto val="1"/>
        <c:lblAlgn val="ctr"/>
        <c:lblOffset val="100"/>
        <c:noMultiLvlLbl val="0"/>
      </c:catAx>
      <c:valAx>
        <c:axId val="2115134688"/>
        <c:scaling>
          <c:orientation val="maxMin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15135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100DA2-A577-4A7B-9201-30C73777B04E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416286-031F-4124-A45A-0B4D2362E7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566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A2710-7018-41D3-99B3-C2AD89F774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5A2A05-D58B-4547-86C1-2EBD312397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2A5D1D-411F-4AEE-B31B-90C451A29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AAB543-648E-4AD4-9A81-A9F83ADA28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5F5C8-0D8D-404B-9399-8EB678F9E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302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FB48E-7575-4441-A724-C4227693C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467BF-5713-4A76-92E9-42A0B624C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D6CF7D-72AF-4DD2-8DA2-89555C0B4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F49D1-0DCE-4C66-9BDB-DBC5E9F8CD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8F13B3-D122-4A63-BC58-83B2198B3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58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C1FF7F-0DAF-4356-B222-0CF2EAEA7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AC8B9A-50CC-4688-B0F2-B9799FD854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D62D37-214F-4F40-8620-F50E6216D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007AF7-D0BC-4DEA-A9D2-6354C76A5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2511E-5616-4C9C-A180-F388D062D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29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8da896-67b8-4958-b1ab-18f3fb51f0a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_SM"/>
          <p:cNvSpPr>
            <a:spLocks noGrp="1" noChangeArrowheads="1"/>
          </p:cNvSpPr>
          <p:nvPr>
            <p:ph type="title" hasCustomPrompt="1"/>
          </p:nvPr>
        </p:nvSpPr>
        <p:spPr bwMode="auto">
          <a:xfrm>
            <a:off x="479424" y="476250"/>
            <a:ext cx="8353425" cy="108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000" tIns="36000" rIns="0" bIns="0" numCol="1" anchor="t" anchorCtr="0" compatLnSpc="1">
            <a:prstTxWarp prst="textNoShape">
              <a:avLst/>
            </a:prstTxWarp>
            <a:noAutofit/>
          </a:bodyPr>
          <a:lstStyle>
            <a:lvl1pPr>
              <a:defRPr/>
            </a:lvl1pPr>
          </a:lstStyle>
          <a:p>
            <a:pPr lvl="0"/>
            <a:r>
              <a:rPr lang="en-GB" dirty="0"/>
              <a:t>Slide title, Ericsson Hilda Light 40pt, Ericsson Black, max 2-lines</a:t>
            </a:r>
          </a:p>
        </p:txBody>
      </p:sp>
      <p:sp>
        <p:nvSpPr>
          <p:cNvPr id="3" name="txtfooterCopy" descr="{&#10; &quot;SkabelonDesign&quot;: {&#10; &quot;textualValue&quot;: &quot;&lt;key1/&gt;&quot;,&#10; &quot;bindingCollection&quot;: {&#10; &quot;key1&quot;: {&quot;SkabelonDesign&quot;:{&quot;type&quot;:&quot;Text&quot;,&quot;binding&quot;:&quot;Module.FooterText&quot;}}&#10; }&#10; }&#10;}">
            <a:extLst>
              <a:ext uri="{FF2B5EF4-FFF2-40B4-BE49-F238E27FC236}">
                <a16:creationId xmlns:a16="http://schemas.microsoft.com/office/drawing/2014/main" id="{C44ECCE6-4D94-443E-8C20-CA233A5C0572}"/>
              </a:ext>
            </a:extLst>
          </p:cNvPr>
          <p:cNvSpPr txBox="1"/>
          <p:nvPr userDrawn="1"/>
        </p:nvSpPr>
        <p:spPr>
          <a:xfrm>
            <a:off x="396000" y="6524625"/>
            <a:ext cx="65" cy="123111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marL="0" indent="0" algn="l">
              <a:buFontTx/>
              <a:buNone/>
            </a:pPr>
            <a:endParaRPr lang="en-GB" sz="800" b="0" i="0" u="none" dirty="0">
              <a:solidFill>
                <a:srgbClr val="1A1816"/>
              </a:solidFill>
              <a:latin typeface="+mn-lt"/>
            </a:endParaRPr>
          </a:p>
        </p:txBody>
      </p:sp>
      <p:sp>
        <p:nvSpPr>
          <p:cNvPr id="5" name="FirstDividerHider">
            <a:extLst>
              <a:ext uri="{FF2B5EF4-FFF2-40B4-BE49-F238E27FC236}">
                <a16:creationId xmlns:a16="http://schemas.microsoft.com/office/drawing/2014/main" id="{CA0A38D4-B093-4CE6-9935-648A137BFECE}"/>
              </a:ext>
            </a:extLst>
          </p:cNvPr>
          <p:cNvSpPr/>
          <p:nvPr userDrawn="1"/>
        </p:nvSpPr>
        <p:spPr bwMode="auto">
          <a:xfrm>
            <a:off x="396000" y="6408751"/>
            <a:ext cx="79513" cy="262393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rot="0" spcFirstLastPara="0" vertOverflow="overflow" horzOverflow="overflow" vert="horz" wrap="square" lIns="72000" tIns="36000" rIns="73152" bIns="3657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357188" marR="0" indent="-357188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ct val="0"/>
              </a:spcAft>
              <a:buClrTx/>
              <a:buSzTx/>
              <a:buFont typeface="Ericsson Hilda" panose="00000500000000000000" pitchFamily="2" charset="0"/>
              <a:buChar char="—"/>
              <a:tabLst/>
            </a:pPr>
            <a:endParaRPr kumimoji="0" lang="en-GB" sz="2000" b="0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87314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EBD7D-E3DD-4EE9-8FC8-4A776DD6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DB559-EC77-40F6-8C7A-9320318A0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150BEE-BDB2-49A9-8E33-AFFD52848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378DF9-D95D-4930-BF74-9849BF6A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96094-BDD0-4B9A-98D6-DAB2B1E6B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049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BC343-DD29-4ED9-9A64-3B865702A8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728EC2-20A4-4DFF-8D4C-B4012E37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977626-1311-4998-83CC-731EB9008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177A17-2FBC-4853-8ECA-E6217C07DD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390E07-E4B4-4CA3-8861-DF646A6A2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0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AA7843-7681-4952-9C87-25CA051B0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35F25-1500-4500-9368-8222C74147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8D0CE-60E2-4641-8B7E-85AFC9404B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2D29E6-ADA0-4D93-AB9A-1F76850B2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CD7D46-13FF-4667-915F-AB87088A6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D8EE79-E650-445A-BA99-D6C8B4BBA6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469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C83481-4128-4E9C-83FD-790DE35F5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3EB383-C856-480B-B36D-02474041F2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5F3F-C391-461E-9AA9-F9ED11C3DA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640FF3-1E74-4A8B-A4C5-9B476D12D7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24E005-E4AE-4383-B953-5CC32DBD24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CAEA0B-4969-4D1F-84EE-41DA91FB48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519CCC8-5FE2-4529-95CA-BD9BF3D68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CE00B0E-E552-4F5A-A1CB-B286489EF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3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FD03D-F9F9-4B69-8240-0CF1F66B1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A80E1C-583A-4DE8-A306-6A8073B841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638D9B-738C-4C91-BF76-90B4DCECF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E65E4E1-B1B2-4377-875A-9DB10373A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84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3BDC86-5B4A-46EA-B0E7-3AD6D54C1A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A9E0F3-888F-4A0E-B234-ADB87F45A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61A2AF-921C-4BCC-B1E7-4DE7F61F9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27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BE3D2-3165-4C8E-A420-254347E77C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190DE3-94B3-4AC5-811A-292C1BC677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C4C7C8-6F7D-4C8E-879A-B2BF333541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A861D0-98CD-4E94-9E5F-9C9244261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87C0B4-976C-4120-A33D-A74789AFD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CFFF92-C98C-4997-97F9-D6B69C7BF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798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BCC49D-FA54-49F1-9775-903C3030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4545DC-4DA4-46FF-B939-E19F0716C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2803F7-2AEA-43F2-A2DA-A3159A0E3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DD57ED-9E96-46EB-9C9B-907FD81B86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8D270F-4C19-4865-9D14-27CD023C8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03DA3-612F-4E43-B8B7-98046C249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416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1BB0C01-352A-4113-844B-E3FBF05B9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A345E2-B5A0-4A0E-A32D-A6024AB56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A82D7-3990-47D5-8377-7F649D5E046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CEAAFA-E660-41A6-90B5-89C228994D0A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69EBB-4616-401B-B09A-54AEE89BAE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7BAD5D-7AD4-4D08-923B-CC47FFC6E7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E08C6-A952-4266-BD01-B517459D83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95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4FF513E1-DE0E-4554-B9A2-9965109EDE3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8018591"/>
              </p:ext>
            </p:extLst>
          </p:nvPr>
        </p:nvGraphicFramePr>
        <p:xfrm>
          <a:off x="1086379" y="250648"/>
          <a:ext cx="10019241" cy="63567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1">
            <a:extLst>
              <a:ext uri="{FF2B5EF4-FFF2-40B4-BE49-F238E27FC236}">
                <a16:creationId xmlns:a16="http://schemas.microsoft.com/office/drawing/2014/main" id="{8CC0BF2D-2B68-4CEA-B5A3-A1F7D6938BCA}"/>
              </a:ext>
            </a:extLst>
          </p:cNvPr>
          <p:cNvSpPr txBox="1"/>
          <p:nvPr/>
        </p:nvSpPr>
        <p:spPr>
          <a:xfrm>
            <a:off x="2076445" y="1020361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8.4.2</a:t>
            </a: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7C9D2C18-6A90-4013-926B-73AFACF7F27A}"/>
              </a:ext>
            </a:extLst>
          </p:cNvPr>
          <p:cNvSpPr txBox="1"/>
          <p:nvPr/>
        </p:nvSpPr>
        <p:spPr>
          <a:xfrm>
            <a:off x="7688630" y="1020361"/>
            <a:ext cx="1128977" cy="33867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NR NTN</a:t>
            </a:r>
          </a:p>
          <a:p>
            <a:r>
              <a:rPr lang="en-US" sz="1400" dirty="0"/>
              <a:t>8.4.1</a:t>
            </a:r>
          </a:p>
        </p:txBody>
      </p:sp>
      <p:sp>
        <p:nvSpPr>
          <p:cNvPr id="7" name="TextBox 1">
            <a:extLst>
              <a:ext uri="{FF2B5EF4-FFF2-40B4-BE49-F238E27FC236}">
                <a16:creationId xmlns:a16="http://schemas.microsoft.com/office/drawing/2014/main" id="{E3690261-C9FF-429B-B61C-7584C1650ECE}"/>
              </a:ext>
            </a:extLst>
          </p:cNvPr>
          <p:cNvSpPr txBox="1"/>
          <p:nvPr/>
        </p:nvSpPr>
        <p:spPr>
          <a:xfrm>
            <a:off x="2076533" y="2009805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XR</a:t>
            </a:r>
          </a:p>
          <a:p>
            <a:r>
              <a:rPr lang="en-US" sz="1400" dirty="0"/>
              <a:t>8.14.1</a:t>
            </a:r>
          </a:p>
          <a:p>
            <a:r>
              <a:rPr lang="en-US" sz="1400" dirty="0"/>
              <a:t>8.14.2</a:t>
            </a: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EAE1BDB6-67FD-4AE8-870F-03E5358D3BA6}"/>
              </a:ext>
            </a:extLst>
          </p:cNvPr>
          <p:cNvSpPr txBox="1"/>
          <p:nvPr/>
        </p:nvSpPr>
        <p:spPr>
          <a:xfrm>
            <a:off x="5884878" y="1359038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XR</a:t>
            </a:r>
          </a:p>
          <a:p>
            <a:r>
              <a:rPr lang="en-US" sz="1400" dirty="0"/>
              <a:t>8.14.3</a:t>
            </a:r>
          </a:p>
          <a:p>
            <a:r>
              <a:rPr lang="en-US" sz="1400" dirty="0"/>
              <a:t>8.14.1</a:t>
            </a:r>
          </a:p>
          <a:p>
            <a:r>
              <a:rPr lang="en-US" sz="1400" dirty="0"/>
              <a:t>[8.14.2]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F7AE97EE-CC2D-4C1E-92EF-63461AB2FB5F}"/>
              </a:ext>
            </a:extLst>
          </p:cNvPr>
          <p:cNvSpPr txBox="1"/>
          <p:nvPr/>
        </p:nvSpPr>
        <p:spPr>
          <a:xfrm>
            <a:off x="9693223" y="1359038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XR</a:t>
            </a:r>
          </a:p>
          <a:p>
            <a:r>
              <a:rPr lang="en-US" sz="1400" dirty="0"/>
              <a:t>8.14.2</a:t>
            </a:r>
          </a:p>
          <a:p>
            <a:r>
              <a:rPr lang="en-US" sz="1400" dirty="0"/>
              <a:t>8.14.3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415A54B3-387D-4569-8AE5-2C038DCCB079}"/>
              </a:ext>
            </a:extLst>
          </p:cNvPr>
          <p:cNvSpPr txBox="1"/>
          <p:nvPr/>
        </p:nvSpPr>
        <p:spPr>
          <a:xfrm>
            <a:off x="2076445" y="3429000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</a:t>
            </a:r>
          </a:p>
          <a:p>
            <a:r>
              <a:rPr lang="en-US" sz="1400" dirty="0"/>
              <a:t>8.15.1</a:t>
            </a:r>
          </a:p>
          <a:p>
            <a:r>
              <a:rPr lang="en-US" sz="1400" dirty="0"/>
              <a:t>8.15.2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701E976F-F03E-4771-8DB7-DBCE933D71E3}"/>
              </a:ext>
            </a:extLst>
          </p:cNvPr>
          <p:cNvSpPr txBox="1"/>
          <p:nvPr/>
        </p:nvSpPr>
        <p:spPr>
          <a:xfrm>
            <a:off x="5884877" y="4848196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 (GTW2)</a:t>
            </a:r>
          </a:p>
          <a:p>
            <a:r>
              <a:rPr lang="en-US" sz="1400" dirty="0"/>
              <a:t>8.15.3</a:t>
            </a:r>
          </a:p>
          <a:p>
            <a:r>
              <a:rPr lang="en-US" sz="1400" dirty="0"/>
              <a:t>8.15.4</a:t>
            </a: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BE805D1A-1919-4A0C-8A5D-6F8C20287584}"/>
              </a:ext>
            </a:extLst>
          </p:cNvPr>
          <p:cNvSpPr txBox="1"/>
          <p:nvPr/>
        </p:nvSpPr>
        <p:spPr>
          <a:xfrm>
            <a:off x="9693222" y="4848196"/>
            <a:ext cx="1128889" cy="6507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IoT NTN (GTW2)</a:t>
            </a:r>
          </a:p>
          <a:p>
            <a:r>
              <a:rPr lang="en-US" sz="1400" dirty="0"/>
              <a:t>8.15.2</a:t>
            </a:r>
          </a:p>
          <a:p>
            <a:r>
              <a:rPr lang="en-US" sz="1400" dirty="0"/>
              <a:t>8.15.3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5166713B-11BF-406A-90E9-392852DC0939}"/>
              </a:ext>
            </a:extLst>
          </p:cNvPr>
          <p:cNvSpPr txBox="1"/>
          <p:nvPr/>
        </p:nvSpPr>
        <p:spPr>
          <a:xfrm>
            <a:off x="2076445" y="4834912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8.5.1</a:t>
            </a:r>
          </a:p>
          <a:p>
            <a:r>
              <a:rPr lang="en-US" sz="1400" dirty="0"/>
              <a:t>8.5.2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110F5477-E2BB-4D19-8875-E1D48894DD4E}"/>
              </a:ext>
            </a:extLst>
          </p:cNvPr>
          <p:cNvSpPr txBox="1"/>
          <p:nvPr/>
        </p:nvSpPr>
        <p:spPr>
          <a:xfrm>
            <a:off x="5884877" y="2948861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8.5.3</a:t>
            </a:r>
          </a:p>
          <a:p>
            <a:r>
              <a:rPr lang="en-US" sz="1400" dirty="0"/>
              <a:t>8.5.1</a:t>
            </a:r>
          </a:p>
        </p:txBody>
      </p:sp>
      <p:sp>
        <p:nvSpPr>
          <p:cNvPr id="16" name="TextBox 1">
            <a:extLst>
              <a:ext uri="{FF2B5EF4-FFF2-40B4-BE49-F238E27FC236}">
                <a16:creationId xmlns:a16="http://schemas.microsoft.com/office/drawing/2014/main" id="{843AE24D-8A58-458D-A2A6-1B9ECC537608}"/>
              </a:ext>
            </a:extLst>
          </p:cNvPr>
          <p:cNvSpPr txBox="1"/>
          <p:nvPr/>
        </p:nvSpPr>
        <p:spPr>
          <a:xfrm>
            <a:off x="9693222" y="2948860"/>
            <a:ext cx="1128889" cy="33866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 err="1"/>
              <a:t>ePos</a:t>
            </a:r>
            <a:endParaRPr lang="en-US" sz="1400" dirty="0"/>
          </a:p>
          <a:p>
            <a:r>
              <a:rPr lang="en-US" sz="1400" dirty="0"/>
              <a:t>8.5.2</a:t>
            </a:r>
          </a:p>
          <a:p>
            <a:r>
              <a:rPr lang="en-US" sz="1400" dirty="0"/>
              <a:t>8.5.3</a:t>
            </a:r>
          </a:p>
          <a:p>
            <a:r>
              <a:rPr lang="en-US" sz="1400" dirty="0"/>
              <a:t>[8.5.1]</a:t>
            </a: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8E4F5607-CB09-4E4A-8821-8B7F28A9EBF2}"/>
              </a:ext>
            </a:extLst>
          </p:cNvPr>
          <p:cNvSpPr txBox="1"/>
          <p:nvPr/>
        </p:nvSpPr>
        <p:spPr>
          <a:xfrm>
            <a:off x="3980627" y="2332196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8.2.1</a:t>
            </a:r>
          </a:p>
          <a:p>
            <a:r>
              <a:rPr lang="en-US" sz="1400" dirty="0"/>
              <a:t>8.2.2</a:t>
            </a:r>
          </a:p>
          <a:p>
            <a:r>
              <a:rPr lang="en-US" sz="1400" dirty="0"/>
              <a:t>8.2.3</a:t>
            </a:r>
          </a:p>
          <a:p>
            <a:r>
              <a:rPr lang="en-US" sz="1400" dirty="0"/>
              <a:t>8.2.4</a:t>
            </a:r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8497FCC9-97AE-4234-AFE8-D3A73CA18923}"/>
              </a:ext>
            </a:extLst>
          </p:cNvPr>
          <p:cNvSpPr txBox="1"/>
          <p:nvPr/>
        </p:nvSpPr>
        <p:spPr>
          <a:xfrm>
            <a:off x="7688630" y="2670863"/>
            <a:ext cx="1128869" cy="123332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B52 GHz</a:t>
            </a:r>
          </a:p>
          <a:p>
            <a:r>
              <a:rPr lang="en-US" sz="1400" dirty="0"/>
              <a:t>8.2.5 (1)</a:t>
            </a:r>
          </a:p>
          <a:p>
            <a:r>
              <a:rPr lang="en-US" sz="1400" dirty="0"/>
              <a:t>8.2.5 (2)</a:t>
            </a:r>
          </a:p>
          <a:p>
            <a:r>
              <a:rPr lang="en-US" sz="1400" dirty="0"/>
              <a:t>8.2.6</a:t>
            </a:r>
          </a:p>
          <a:p>
            <a:r>
              <a:rPr lang="en-US" sz="1400" dirty="0"/>
              <a:t>8.27 (FR definition)</a:t>
            </a: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A7285C81-9519-4A5E-8540-89AF2DAF017F}"/>
              </a:ext>
            </a:extLst>
          </p:cNvPr>
          <p:cNvSpPr txBox="1"/>
          <p:nvPr/>
        </p:nvSpPr>
        <p:spPr>
          <a:xfrm>
            <a:off x="3980627" y="5329653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8.12.1</a:t>
            </a:r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E325EA9A-2DF3-47FA-B074-5A1A9D500777}"/>
              </a:ext>
            </a:extLst>
          </p:cNvPr>
          <p:cNvSpPr txBox="1"/>
          <p:nvPr/>
        </p:nvSpPr>
        <p:spPr>
          <a:xfrm>
            <a:off x="7767867" y="5332168"/>
            <a:ext cx="1128869" cy="33862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/>
              <a:t>MBS</a:t>
            </a:r>
          </a:p>
          <a:p>
            <a:r>
              <a:rPr lang="en-US" sz="1400" dirty="0"/>
              <a:t>8.12.2</a:t>
            </a:r>
          </a:p>
        </p:txBody>
      </p:sp>
    </p:spTree>
    <p:extLst>
      <p:ext uri="{BB962C8B-B14F-4D97-AF65-F5344CB8AC3E}">
        <p14:creationId xmlns:p14="http://schemas.microsoft.com/office/powerpoint/2010/main" val="10352795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TemplafySlideFormConfiguration><![CDATA[{"formFields":[],"formDataEntries":[]}]]></TemplafySlideFormConfiguration>
</file>

<file path=customXml/item2.xml><?xml version="1.0" encoding="utf-8"?>
<TemplafySlideTemplateConfiguration><![CDATA[{"documentContentValidatorConfiguration":{"enableDocumentContentValidator":false,"documentContentValidatorVersion":0},"elementsMetadata":[],"slideId":"637461454625286543","enableDocumentContentUpdater":true,"version":"1.9"}]]></TemplafySlideTemplateConfiguration>
</file>

<file path=customXml/itemProps1.xml><?xml version="1.0" encoding="utf-8"?>
<ds:datastoreItem xmlns:ds="http://schemas.openxmlformats.org/officeDocument/2006/customXml" ds:itemID="{070F1321-CCC2-4C4E-B460-D20C858E3929}">
  <ds:schemaRefs/>
</ds:datastoreItem>
</file>

<file path=customXml/itemProps2.xml><?xml version="1.0" encoding="utf-8"?>
<ds:datastoreItem xmlns:ds="http://schemas.openxmlformats.org/officeDocument/2006/customXml" ds:itemID="{E189D82E-1B4D-4C0E-85D2-76C01374CEE7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8697</TotalTime>
  <Words>86</Words>
  <Application>Microsoft Office PowerPoint</Application>
  <PresentationFormat>Widescreen</PresentationFormat>
  <Paragraphs>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Ericsson Hilda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Ericsson</dc:creator>
  <cp:lastModifiedBy>Ericsson</cp:lastModifiedBy>
  <cp:revision>150</cp:revision>
  <dcterms:created xsi:type="dcterms:W3CDTF">2021-02-01T19:20:47Z</dcterms:created>
  <dcterms:modified xsi:type="dcterms:W3CDTF">2021-04-15T02:43:51Z</dcterms:modified>
</cp:coreProperties>
</file>