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84" r:id="rId3"/>
    <p:sldId id="285" r:id="rId4"/>
    <p:sldId id="286"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93067" autoAdjust="0"/>
  </p:normalViewPr>
  <p:slideViewPr>
    <p:cSldViewPr snapToGrid="0">
      <p:cViewPr varScale="1">
        <p:scale>
          <a:sx n="106" d="100"/>
          <a:sy n="106" d="100"/>
        </p:scale>
        <p:origin x="9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85CE1A-4124-4AE6-90E4-76BAF331BAB1}" type="datetimeFigureOut">
              <a:rPr lang="zh-CN" altLang="en-US" smtClean="0"/>
              <a:t>2022/9/5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8D8A9A-6104-4EE5-B250-828D92F50413}" type="slidenum">
              <a:rPr lang="zh-CN" altLang="en-US" smtClean="0"/>
              <a:t>‹#›</a:t>
            </a:fld>
            <a:endParaRPr lang="zh-CN" altLang="en-US"/>
          </a:p>
        </p:txBody>
      </p:sp>
    </p:spTree>
    <p:extLst>
      <p:ext uri="{BB962C8B-B14F-4D97-AF65-F5344CB8AC3E}">
        <p14:creationId xmlns:p14="http://schemas.microsoft.com/office/powerpoint/2010/main" val="1120744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196433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856642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096309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3620370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923583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668987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79069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573275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114872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3181568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168457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277831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b="1" dirty="0">
                <a:latin typeface="Calibri" panose="020F0502020204030204" pitchFamily="34" charset="0"/>
                <a:cs typeface="Calibri" panose="020F0502020204030204" pitchFamily="34" charset="0"/>
              </a:rPr>
              <a:t>Views on R17 MIMO OTA</a:t>
            </a:r>
            <a:endParaRPr lang="zh-CN" altLang="en-US" b="1" dirty="0">
              <a:latin typeface="Calibri" panose="020F0502020204030204" pitchFamily="34" charset="0"/>
              <a:cs typeface="Calibri" panose="020F0502020204030204" pitchFamily="34" charset="0"/>
            </a:endParaRPr>
          </a:p>
        </p:txBody>
      </p:sp>
      <p:sp>
        <p:nvSpPr>
          <p:cNvPr id="3" name="副标题 2"/>
          <p:cNvSpPr>
            <a:spLocks noGrp="1"/>
          </p:cNvSpPr>
          <p:nvPr>
            <p:ph type="subTitle" idx="1"/>
          </p:nvPr>
        </p:nvSpPr>
        <p:spPr>
          <a:xfrm>
            <a:off x="1524000" y="4242816"/>
            <a:ext cx="9144000" cy="1014984"/>
          </a:xfrm>
        </p:spPr>
        <p:txBody>
          <a:bodyPr>
            <a:normAutofit/>
          </a:bodyPr>
          <a:lstStyle/>
          <a:p>
            <a:r>
              <a:rPr lang="en-US" altLang="zh-CN" sz="4000" b="1" dirty="0">
                <a:latin typeface="Calibri" panose="020F0502020204030204" pitchFamily="34" charset="0"/>
                <a:cs typeface="Calibri" panose="020F0502020204030204" pitchFamily="34" charset="0"/>
              </a:rPr>
              <a:t>OPPO</a:t>
            </a:r>
            <a:endParaRPr lang="zh-CN" altLang="en-US" sz="4000" b="1" dirty="0">
              <a:latin typeface="Calibri" panose="020F0502020204030204" pitchFamily="34" charset="0"/>
              <a:cs typeface="Calibri" panose="020F0502020204030204" pitchFamily="34" charset="0"/>
            </a:endParaRPr>
          </a:p>
        </p:txBody>
      </p:sp>
      <p:sp>
        <p:nvSpPr>
          <p:cNvPr id="4" name="文本框 3">
            <a:extLst>
              <a:ext uri="{FF2B5EF4-FFF2-40B4-BE49-F238E27FC236}">
                <a16:creationId xmlns:a16="http://schemas.microsoft.com/office/drawing/2014/main" id="{38631271-11CD-4D88-8E3E-6F21EA1E1AFB}"/>
              </a:ext>
            </a:extLst>
          </p:cNvPr>
          <p:cNvSpPr txBox="1"/>
          <p:nvPr/>
        </p:nvSpPr>
        <p:spPr>
          <a:xfrm>
            <a:off x="409198" y="291366"/>
            <a:ext cx="6724933" cy="830997"/>
          </a:xfrm>
          <a:prstGeom prst="rect">
            <a:avLst/>
          </a:prstGeom>
          <a:noFill/>
        </p:spPr>
        <p:txBody>
          <a:bodyPr wrap="square" rtlCol="0">
            <a:spAutoFit/>
          </a:bodyPr>
          <a:lstStyle/>
          <a:p>
            <a:r>
              <a:rPr lang="en-GB" altLang="zh-CN" sz="2400" b="1" dirty="0">
                <a:latin typeface="Calibri" panose="020F0502020204030204" pitchFamily="34" charset="0"/>
                <a:cs typeface="Calibri" panose="020F0502020204030204" pitchFamily="34" charset="0"/>
              </a:rPr>
              <a:t>3GPP TSG-RAN Meeting #97-e</a:t>
            </a:r>
          </a:p>
          <a:p>
            <a:r>
              <a:rPr lang="en-GB" altLang="zh-CN" sz="2400" b="1" dirty="0">
                <a:latin typeface="Calibri" panose="020F0502020204030204" pitchFamily="34" charset="0"/>
                <a:cs typeface="Calibri" panose="020F0502020204030204" pitchFamily="34" charset="0"/>
              </a:rPr>
              <a:t>Electronic Meeting, 12</a:t>
            </a:r>
            <a:r>
              <a:rPr lang="en-GB" altLang="zh-CN" sz="2400" b="1" baseline="30000" dirty="0">
                <a:latin typeface="Calibri" panose="020F0502020204030204" pitchFamily="34" charset="0"/>
                <a:cs typeface="Calibri" panose="020F0502020204030204" pitchFamily="34" charset="0"/>
              </a:rPr>
              <a:t>th</a:t>
            </a:r>
            <a:r>
              <a:rPr lang="en-GB" altLang="zh-CN" sz="2400" b="1" dirty="0">
                <a:latin typeface="Calibri" panose="020F0502020204030204" pitchFamily="34" charset="0"/>
                <a:cs typeface="Calibri" panose="020F0502020204030204" pitchFamily="34" charset="0"/>
              </a:rPr>
              <a:t> – 16</a:t>
            </a:r>
            <a:r>
              <a:rPr lang="en-GB" altLang="zh-CN" sz="2400" b="1" baseline="30000" dirty="0">
                <a:latin typeface="Calibri" panose="020F0502020204030204" pitchFamily="34" charset="0"/>
                <a:cs typeface="Calibri" panose="020F0502020204030204" pitchFamily="34" charset="0"/>
              </a:rPr>
              <a:t>th</a:t>
            </a:r>
            <a:r>
              <a:rPr lang="en-GB" altLang="zh-CN" sz="2400" b="1" dirty="0">
                <a:latin typeface="Calibri" panose="020F0502020204030204" pitchFamily="34" charset="0"/>
                <a:cs typeface="Calibri" panose="020F0502020204030204" pitchFamily="34" charset="0"/>
              </a:rPr>
              <a:t> Sep., 2022</a:t>
            </a:r>
            <a:endParaRPr lang="zh-CN" altLang="en-US" sz="2400" b="1" dirty="0">
              <a:latin typeface="Calibri" panose="020F0502020204030204" pitchFamily="34" charset="0"/>
              <a:cs typeface="Calibri" panose="020F0502020204030204" pitchFamily="34" charset="0"/>
            </a:endParaRPr>
          </a:p>
        </p:txBody>
      </p:sp>
      <p:sp>
        <p:nvSpPr>
          <p:cNvPr id="5" name="文本框 4">
            <a:extLst>
              <a:ext uri="{FF2B5EF4-FFF2-40B4-BE49-F238E27FC236}">
                <a16:creationId xmlns:a16="http://schemas.microsoft.com/office/drawing/2014/main" id="{E4509BB9-F97F-4AEC-ACB4-0E217ED653D3}"/>
              </a:ext>
            </a:extLst>
          </p:cNvPr>
          <p:cNvSpPr txBox="1"/>
          <p:nvPr/>
        </p:nvSpPr>
        <p:spPr>
          <a:xfrm>
            <a:off x="9318354" y="408008"/>
            <a:ext cx="1548822" cy="461665"/>
          </a:xfrm>
          <a:prstGeom prst="rect">
            <a:avLst/>
          </a:prstGeom>
          <a:noFill/>
        </p:spPr>
        <p:txBody>
          <a:bodyPr wrap="none" rtlCol="0">
            <a:spAutoFit/>
          </a:bodyPr>
          <a:lstStyle/>
          <a:p>
            <a:pPr algn="r"/>
            <a:r>
              <a:rPr lang="en-US" altLang="zh-CN" sz="2400" b="1" dirty="0">
                <a:latin typeface="Calibri" panose="020F0502020204030204" pitchFamily="34" charset="0"/>
                <a:cs typeface="Calibri" panose="020F0502020204030204" pitchFamily="34" charset="0"/>
              </a:rPr>
              <a:t>RP-222070</a:t>
            </a:r>
            <a:endParaRPr lang="zh-CN" altLang="en-US" sz="2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88511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CDD13B-5D16-4844-8CC2-7FF9A0A4ABB9}"/>
              </a:ext>
            </a:extLst>
          </p:cNvPr>
          <p:cNvSpPr>
            <a:spLocks noGrp="1"/>
          </p:cNvSpPr>
          <p:nvPr>
            <p:ph type="title"/>
          </p:nvPr>
        </p:nvSpPr>
        <p:spPr/>
        <p:txBody>
          <a:bodyPr/>
          <a:lstStyle/>
          <a:p>
            <a:r>
              <a:rPr lang="en-US" altLang="zh-CN" b="1" dirty="0">
                <a:latin typeface="Calibri" panose="020F0502020204030204" pitchFamily="34" charset="0"/>
                <a:cs typeface="Calibri" panose="020F0502020204030204" pitchFamily="34" charset="0"/>
              </a:rPr>
              <a:t>FR1 MIMO OTA</a:t>
            </a:r>
            <a:endParaRPr lang="zh-CN" altLang="en-US" b="1" dirty="0">
              <a:latin typeface="Calibri" panose="020F0502020204030204" pitchFamily="34" charset="0"/>
              <a:cs typeface="Calibri" panose="020F0502020204030204" pitchFamily="34" charset="0"/>
            </a:endParaRPr>
          </a:p>
        </p:txBody>
      </p:sp>
      <p:sp>
        <p:nvSpPr>
          <p:cNvPr id="3" name="内容占位符 2">
            <a:extLst>
              <a:ext uri="{FF2B5EF4-FFF2-40B4-BE49-F238E27FC236}">
                <a16:creationId xmlns:a16="http://schemas.microsoft.com/office/drawing/2014/main" id="{F8961459-4C53-4A31-BC6C-BB5AADD5AF80}"/>
              </a:ext>
            </a:extLst>
          </p:cNvPr>
          <p:cNvSpPr>
            <a:spLocks noGrp="1"/>
          </p:cNvSpPr>
          <p:nvPr>
            <p:ph idx="1"/>
          </p:nvPr>
        </p:nvSpPr>
        <p:spPr/>
        <p:txBody>
          <a:bodyPr/>
          <a:lstStyle/>
          <a:p>
            <a:r>
              <a:rPr lang="en-US" altLang="zh-CN" dirty="0">
                <a:latin typeface="Calibri" panose="020F0502020204030204" pitchFamily="34" charset="0"/>
                <a:cs typeface="Calibri" panose="020F0502020204030204" pitchFamily="34" charset="0"/>
              </a:rPr>
              <a:t>R17 MIMO OTA WI includes two main parts, i.e. FR1 based MIMO OTA, and FR2 based MIMO OTA</a:t>
            </a:r>
            <a:endParaRPr lang="en-GB" altLang="zh-CN" dirty="0">
              <a:latin typeface="Calibri" panose="020F0502020204030204" pitchFamily="34" charset="0"/>
              <a:cs typeface="Calibri" panose="020F0502020204030204" pitchFamily="34" charset="0"/>
            </a:endParaRPr>
          </a:p>
          <a:p>
            <a:r>
              <a:rPr lang="en-GB" altLang="zh-CN" dirty="0">
                <a:latin typeface="Calibri" panose="020F0502020204030204" pitchFamily="34" charset="0"/>
                <a:cs typeface="Calibri" panose="020F0502020204030204" pitchFamily="34" charset="0"/>
              </a:rPr>
              <a:t>RAN4 made good progress on the FR1 MIMO OTA. The core part and performance part of first priority FR1 MIMO OTA objectives are successfully finished, including channel model validation, lab alignment campaign and also performance requirement definition.</a:t>
            </a:r>
          </a:p>
          <a:p>
            <a:r>
              <a:rPr lang="en-GB" altLang="zh-CN" dirty="0">
                <a:latin typeface="Calibri" panose="020F0502020204030204" pitchFamily="34" charset="0"/>
                <a:cs typeface="Calibri" panose="020F0502020204030204" pitchFamily="34" charset="0"/>
              </a:rPr>
              <a:t>FR1 MIMO OTA can be considered completed in RAN#97e</a:t>
            </a:r>
          </a:p>
          <a:p>
            <a:endParaRPr lang="zh-CN" altLang="en-US" dirty="0"/>
          </a:p>
        </p:txBody>
      </p:sp>
    </p:spTree>
    <p:extLst>
      <p:ext uri="{BB962C8B-B14F-4D97-AF65-F5344CB8AC3E}">
        <p14:creationId xmlns:p14="http://schemas.microsoft.com/office/powerpoint/2010/main" val="1036233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CDD13B-5D16-4844-8CC2-7FF9A0A4ABB9}"/>
              </a:ext>
            </a:extLst>
          </p:cNvPr>
          <p:cNvSpPr>
            <a:spLocks noGrp="1"/>
          </p:cNvSpPr>
          <p:nvPr>
            <p:ph type="title"/>
          </p:nvPr>
        </p:nvSpPr>
        <p:spPr/>
        <p:txBody>
          <a:bodyPr/>
          <a:lstStyle/>
          <a:p>
            <a:r>
              <a:rPr lang="en-US" altLang="zh-CN" b="1" dirty="0">
                <a:latin typeface="Calibri" panose="020F0502020204030204" pitchFamily="34" charset="0"/>
                <a:cs typeface="Calibri" panose="020F0502020204030204" pitchFamily="34" charset="0"/>
              </a:rPr>
              <a:t>FR2 MIMO OTA</a:t>
            </a:r>
            <a:endParaRPr lang="zh-CN" altLang="en-US" b="1" dirty="0">
              <a:latin typeface="Calibri" panose="020F0502020204030204" pitchFamily="34" charset="0"/>
              <a:cs typeface="Calibri" panose="020F0502020204030204" pitchFamily="34" charset="0"/>
            </a:endParaRPr>
          </a:p>
        </p:txBody>
      </p:sp>
      <p:sp>
        <p:nvSpPr>
          <p:cNvPr id="3" name="内容占位符 2">
            <a:extLst>
              <a:ext uri="{FF2B5EF4-FFF2-40B4-BE49-F238E27FC236}">
                <a16:creationId xmlns:a16="http://schemas.microsoft.com/office/drawing/2014/main" id="{F8961459-4C53-4A31-BC6C-BB5AADD5AF80}"/>
              </a:ext>
            </a:extLst>
          </p:cNvPr>
          <p:cNvSpPr>
            <a:spLocks noGrp="1"/>
          </p:cNvSpPr>
          <p:nvPr>
            <p:ph idx="1"/>
          </p:nvPr>
        </p:nvSpPr>
        <p:spPr>
          <a:xfrm>
            <a:off x="838200" y="1674365"/>
            <a:ext cx="10515600" cy="1325563"/>
          </a:xfrm>
        </p:spPr>
        <p:txBody>
          <a:bodyPr>
            <a:normAutofit fontScale="85000" lnSpcReduction="20000"/>
          </a:bodyPr>
          <a:lstStyle/>
          <a:p>
            <a:r>
              <a:rPr lang="en-US" altLang="zh-CN" dirty="0">
                <a:latin typeface="Calibri" panose="020F0502020204030204" pitchFamily="34" charset="0"/>
                <a:cs typeface="Calibri" panose="020F0502020204030204" pitchFamily="34" charset="0"/>
              </a:rPr>
              <a:t>FR2 MIMO OTA are more challenging than FR1 due to more complex test system structure and UE beamforming mechanisms. </a:t>
            </a:r>
          </a:p>
          <a:p>
            <a:r>
              <a:rPr lang="en-US" altLang="zh-CN" dirty="0">
                <a:latin typeface="Calibri" panose="020F0502020204030204" pitchFamily="34" charset="0"/>
                <a:cs typeface="Calibri" panose="020F0502020204030204" pitchFamily="34" charset="0"/>
              </a:rPr>
              <a:t>The core part and performance part of FR2 MIMO OTA mostly are completed which can be seen in the below summary table.</a:t>
            </a:r>
          </a:p>
          <a:p>
            <a:endParaRPr lang="zh-CN" altLang="en-US" dirty="0"/>
          </a:p>
        </p:txBody>
      </p:sp>
      <p:graphicFrame>
        <p:nvGraphicFramePr>
          <p:cNvPr id="4" name="表格 3">
            <a:extLst>
              <a:ext uri="{FF2B5EF4-FFF2-40B4-BE49-F238E27FC236}">
                <a16:creationId xmlns:a16="http://schemas.microsoft.com/office/drawing/2014/main" id="{2D7AC763-0C30-42AA-9CB9-5581D4876847}"/>
              </a:ext>
            </a:extLst>
          </p:cNvPr>
          <p:cNvGraphicFramePr>
            <a:graphicFrameLocks noGrp="1"/>
          </p:cNvGraphicFramePr>
          <p:nvPr>
            <p:extLst>
              <p:ext uri="{D42A27DB-BD31-4B8C-83A1-F6EECF244321}">
                <p14:modId xmlns:p14="http://schemas.microsoft.com/office/powerpoint/2010/main" val="2808774291"/>
              </p:ext>
            </p:extLst>
          </p:nvPr>
        </p:nvGraphicFramePr>
        <p:xfrm>
          <a:off x="1134036" y="3141584"/>
          <a:ext cx="9923928" cy="3017520"/>
        </p:xfrm>
        <a:graphic>
          <a:graphicData uri="http://schemas.openxmlformats.org/drawingml/2006/table">
            <a:tbl>
              <a:tblPr firstRow="1" bandRow="1"/>
              <a:tblGrid>
                <a:gridCol w="7865109">
                  <a:extLst>
                    <a:ext uri="{9D8B030D-6E8A-4147-A177-3AD203B41FA5}">
                      <a16:colId xmlns:a16="http://schemas.microsoft.com/office/drawing/2014/main" val="246599618"/>
                    </a:ext>
                  </a:extLst>
                </a:gridCol>
                <a:gridCol w="2058819">
                  <a:extLst>
                    <a:ext uri="{9D8B030D-6E8A-4147-A177-3AD203B41FA5}">
                      <a16:colId xmlns:a16="http://schemas.microsoft.com/office/drawing/2014/main" val="3700484535"/>
                    </a:ext>
                  </a:extLst>
                </a:gridCol>
              </a:tblGrid>
              <a:tr h="225247">
                <a:tc>
                  <a:txBody>
                    <a:bodyPr/>
                    <a:lstStyle/>
                    <a:p>
                      <a:pPr algn="ctr"/>
                      <a:r>
                        <a:rPr lang="en-US" altLang="zh-CN" sz="1600" b="1" dirty="0"/>
                        <a:t>Objectives of WI</a:t>
                      </a:r>
                      <a:endParaRPr lang="zh-CN" altLang="en-US" sz="1600" b="1" dirty="0"/>
                    </a:p>
                  </a:txBody>
                  <a:tcPr/>
                </a:tc>
                <a:tc>
                  <a:txBody>
                    <a:bodyPr/>
                    <a:lstStyle/>
                    <a:p>
                      <a:pPr algn="ctr"/>
                      <a:r>
                        <a:rPr lang="en-US" altLang="zh-CN" sz="1600" b="1" dirty="0"/>
                        <a:t>Status</a:t>
                      </a:r>
                      <a:endParaRPr lang="zh-CN" altLang="en-US" sz="1600" b="1" dirty="0"/>
                    </a:p>
                  </a:txBody>
                  <a:tcPr/>
                </a:tc>
                <a:extLst>
                  <a:ext uri="{0D108BD9-81ED-4DB2-BD59-A6C34878D82A}">
                    <a16:rowId xmlns:a16="http://schemas.microsoft.com/office/drawing/2014/main" val="578619915"/>
                  </a:ext>
                </a:extLst>
              </a:tr>
              <a:tr h="225247">
                <a:tc>
                  <a:txBody>
                    <a:bodyPr/>
                    <a:lstStyle/>
                    <a:p>
                      <a:r>
                        <a:rPr lang="en-US" altLang="zh-CN" sz="1600" b="1" dirty="0"/>
                        <a:t>Core part objectives</a:t>
                      </a:r>
                      <a:endParaRPr lang="zh-CN" altLang="en-US" sz="1600" b="1" dirty="0"/>
                    </a:p>
                  </a:txBody>
                  <a:tcPr/>
                </a:tc>
                <a:tc>
                  <a:txBody>
                    <a:bodyPr/>
                    <a:lstStyle/>
                    <a:p>
                      <a:endParaRPr lang="zh-CN" altLang="en-US" sz="1600" dirty="0"/>
                    </a:p>
                  </a:txBody>
                  <a:tcPr/>
                </a:tc>
                <a:extLst>
                  <a:ext uri="{0D108BD9-81ED-4DB2-BD59-A6C34878D82A}">
                    <a16:rowId xmlns:a16="http://schemas.microsoft.com/office/drawing/2014/main" val="2507395417"/>
                  </a:ext>
                </a:extLst>
              </a:tr>
              <a:tr h="225247">
                <a:tc>
                  <a:txBody>
                    <a:bodyPr/>
                    <a:lstStyle/>
                    <a:p>
                      <a:r>
                        <a:rPr lang="en-US" altLang="zh-CN" sz="1600" dirty="0"/>
                        <a:t>    - </a:t>
                      </a:r>
                      <a:r>
                        <a:rPr lang="en-GB" altLang="zh-CN" sz="1600" kern="1200" dirty="0">
                          <a:solidFill>
                            <a:schemeClr val="tx1"/>
                          </a:solidFill>
                          <a:effectLst/>
                          <a:latin typeface="+mn-lt"/>
                          <a:ea typeface="+mn-ea"/>
                          <a:cs typeface="+mn-cs"/>
                        </a:rPr>
                        <a:t>Down-selecting of parameters for RMC in TR38.827</a:t>
                      </a:r>
                      <a:endParaRPr lang="zh-CN" altLang="en-US" sz="1600" dirty="0"/>
                    </a:p>
                  </a:txBody>
                  <a:tcPr/>
                </a:tc>
                <a:tc>
                  <a:txBody>
                    <a:bodyPr/>
                    <a:lstStyle/>
                    <a:p>
                      <a:pPr algn="ctr"/>
                      <a:r>
                        <a:rPr lang="en-US" altLang="zh-CN" sz="1600" dirty="0">
                          <a:solidFill>
                            <a:srgbClr val="00B050"/>
                          </a:solidFill>
                        </a:rPr>
                        <a:t>Completed</a:t>
                      </a:r>
                      <a:endParaRPr lang="zh-CN" altLang="en-US" sz="1600" dirty="0">
                        <a:solidFill>
                          <a:srgbClr val="00B050"/>
                        </a:solidFill>
                      </a:endParaRPr>
                    </a:p>
                  </a:txBody>
                  <a:tcPr/>
                </a:tc>
                <a:extLst>
                  <a:ext uri="{0D108BD9-81ED-4DB2-BD59-A6C34878D82A}">
                    <a16:rowId xmlns:a16="http://schemas.microsoft.com/office/drawing/2014/main" val="461148117"/>
                  </a:ext>
                </a:extLst>
              </a:tr>
              <a:tr h="309614">
                <a:tc>
                  <a:txBody>
                    <a:bodyPr/>
                    <a:lstStyle/>
                    <a:p>
                      <a:r>
                        <a:rPr lang="en-US" altLang="zh-CN" sz="1600" dirty="0"/>
                        <a:t>    - </a:t>
                      </a:r>
                      <a:r>
                        <a:rPr lang="en-GB" altLang="zh-CN" sz="1600" kern="1200" dirty="0">
                          <a:solidFill>
                            <a:schemeClr val="tx1"/>
                          </a:solidFill>
                          <a:effectLst/>
                          <a:latin typeface="+mn-lt"/>
                          <a:ea typeface="+mn-ea"/>
                          <a:cs typeface="+mn-cs"/>
                        </a:rPr>
                        <a:t>Down-selecting of Channel models in TR38.827 for performance requirement</a:t>
                      </a:r>
                      <a:endParaRPr lang="zh-CN" altLang="en-US" sz="1600" dirty="0"/>
                    </a:p>
                  </a:txBody>
                  <a:tcPr/>
                </a:tc>
                <a:tc>
                  <a:txBody>
                    <a:bodyPr/>
                    <a:lstStyle/>
                    <a:p>
                      <a:pPr algn="ctr"/>
                      <a:r>
                        <a:rPr lang="en-US" altLang="zh-CN" sz="1600" dirty="0">
                          <a:solidFill>
                            <a:srgbClr val="00B050"/>
                          </a:solidFill>
                        </a:rPr>
                        <a:t>Completed</a:t>
                      </a:r>
                      <a:endParaRPr lang="zh-CN" altLang="en-US" sz="1600" dirty="0">
                        <a:solidFill>
                          <a:srgbClr val="00B050"/>
                        </a:solidFill>
                      </a:endParaRPr>
                    </a:p>
                  </a:txBody>
                  <a:tcPr/>
                </a:tc>
                <a:extLst>
                  <a:ext uri="{0D108BD9-81ED-4DB2-BD59-A6C34878D82A}">
                    <a16:rowId xmlns:a16="http://schemas.microsoft.com/office/drawing/2014/main" val="720691101"/>
                  </a:ext>
                </a:extLst>
              </a:tr>
              <a:tr h="225247">
                <a:tc>
                  <a:txBody>
                    <a:bodyPr/>
                    <a:lstStyle/>
                    <a:p>
                      <a:r>
                        <a:rPr lang="en-US" altLang="zh-CN" sz="1600" dirty="0"/>
                        <a:t>    - </a:t>
                      </a:r>
                      <a:r>
                        <a:rPr lang="en-GB" altLang="zh-CN" sz="1600" kern="1200" dirty="0">
                          <a:solidFill>
                            <a:schemeClr val="tx1"/>
                          </a:solidFill>
                          <a:effectLst/>
                          <a:latin typeface="+mn-lt"/>
                          <a:ea typeface="+mn-ea"/>
                          <a:cs typeface="+mn-cs"/>
                        </a:rPr>
                        <a:t>Define the pass/fail criteria for channel model validation of FR2</a:t>
                      </a:r>
                      <a:endParaRPr lang="zh-CN" altLang="en-US" sz="1600" dirty="0"/>
                    </a:p>
                  </a:txBody>
                  <a:tcPr/>
                </a:tc>
                <a:tc>
                  <a:txBody>
                    <a:bodyPr/>
                    <a:lstStyle/>
                    <a:p>
                      <a:pPr algn="ctr"/>
                      <a:r>
                        <a:rPr lang="en-US" altLang="zh-CN" sz="1600" dirty="0">
                          <a:solidFill>
                            <a:srgbClr val="00B050"/>
                          </a:solidFill>
                        </a:rPr>
                        <a:t>Completed</a:t>
                      </a:r>
                      <a:endParaRPr lang="zh-CN" altLang="en-US" sz="1600" dirty="0">
                        <a:solidFill>
                          <a:srgbClr val="00B050"/>
                        </a:solidFill>
                      </a:endParaRPr>
                    </a:p>
                  </a:txBody>
                  <a:tcPr/>
                </a:tc>
                <a:extLst>
                  <a:ext uri="{0D108BD9-81ED-4DB2-BD59-A6C34878D82A}">
                    <a16:rowId xmlns:a16="http://schemas.microsoft.com/office/drawing/2014/main" val="33530385"/>
                  </a:ext>
                </a:extLst>
              </a:tr>
              <a:tr h="309614">
                <a:tc>
                  <a:txBody>
                    <a:bodyPr/>
                    <a:lstStyle/>
                    <a:p>
                      <a:r>
                        <a:rPr lang="en-US" altLang="zh-CN" sz="1600" dirty="0"/>
                        <a:t>    - </a:t>
                      </a:r>
                      <a:r>
                        <a:rPr lang="en-GB" altLang="zh-CN" sz="1600" kern="1200" dirty="0">
                          <a:solidFill>
                            <a:schemeClr val="tx1"/>
                          </a:solidFill>
                          <a:effectLst/>
                          <a:latin typeface="+mn-lt"/>
                          <a:ea typeface="+mn-ea"/>
                          <a:cs typeface="+mn-cs"/>
                        </a:rPr>
                        <a:t>Consider positioner blocking effect on specifying performance requirement for FR2</a:t>
                      </a:r>
                      <a:endParaRPr lang="zh-CN" altLang="en-US" sz="1600" dirty="0"/>
                    </a:p>
                  </a:txBody>
                  <a:tcPr/>
                </a:tc>
                <a:tc>
                  <a:txBody>
                    <a:bodyPr/>
                    <a:lstStyle/>
                    <a:p>
                      <a:pPr algn="ctr"/>
                      <a:r>
                        <a:rPr lang="en-US" altLang="zh-CN" sz="1600" dirty="0">
                          <a:solidFill>
                            <a:srgbClr val="00B050"/>
                          </a:solidFill>
                        </a:rPr>
                        <a:t>Completed</a:t>
                      </a:r>
                      <a:endParaRPr lang="zh-CN" altLang="en-US" sz="1600" dirty="0">
                        <a:solidFill>
                          <a:srgbClr val="00B050"/>
                        </a:solidFill>
                      </a:endParaRPr>
                    </a:p>
                  </a:txBody>
                  <a:tcPr/>
                </a:tc>
                <a:extLst>
                  <a:ext uri="{0D108BD9-81ED-4DB2-BD59-A6C34878D82A}">
                    <a16:rowId xmlns:a16="http://schemas.microsoft.com/office/drawing/2014/main" val="2413907887"/>
                  </a:ext>
                </a:extLst>
              </a:tr>
              <a:tr h="225247">
                <a:tc>
                  <a:txBody>
                    <a:bodyPr/>
                    <a:lstStyle/>
                    <a:p>
                      <a:r>
                        <a:rPr lang="en-US" altLang="zh-CN" sz="1600" b="1" dirty="0"/>
                        <a:t>Performance part objectives</a:t>
                      </a:r>
                      <a:endParaRPr lang="zh-CN" altLang="en-US" sz="1600" b="1" dirty="0"/>
                    </a:p>
                  </a:txBody>
                  <a:tcPr/>
                </a:tc>
                <a:tc>
                  <a:txBody>
                    <a:bodyPr/>
                    <a:lstStyle/>
                    <a:p>
                      <a:pPr algn="ctr"/>
                      <a:endParaRPr lang="zh-CN" altLang="en-US" sz="1600" dirty="0"/>
                    </a:p>
                  </a:txBody>
                  <a:tcPr/>
                </a:tc>
                <a:extLst>
                  <a:ext uri="{0D108BD9-81ED-4DB2-BD59-A6C34878D82A}">
                    <a16:rowId xmlns:a16="http://schemas.microsoft.com/office/drawing/2014/main" val="992897986"/>
                  </a:ext>
                </a:extLst>
              </a:tr>
              <a:tr h="225247">
                <a:tc>
                  <a:txBody>
                    <a:bodyPr/>
                    <a:lstStyle/>
                    <a:p>
                      <a:r>
                        <a:rPr lang="en-US" altLang="zh-CN" sz="1600" dirty="0"/>
                        <a:t>    - </a:t>
                      </a:r>
                      <a:r>
                        <a:rPr lang="en-GB" altLang="zh-CN" sz="1600" kern="1200" dirty="0">
                          <a:solidFill>
                            <a:schemeClr val="tx1"/>
                          </a:solidFill>
                          <a:effectLst/>
                          <a:latin typeface="+mn-lt"/>
                          <a:ea typeface="+mn-ea"/>
                          <a:cs typeface="+mn-cs"/>
                        </a:rPr>
                        <a:t>Define the detailed Figure of Merit for FR2</a:t>
                      </a:r>
                      <a:endParaRPr lang="zh-CN" altLang="en-US" sz="1600" dirty="0"/>
                    </a:p>
                  </a:txBody>
                  <a:tcPr/>
                </a:tc>
                <a:tc>
                  <a:txBody>
                    <a:bodyPr/>
                    <a:lstStyle/>
                    <a:p>
                      <a:pPr algn="ctr"/>
                      <a:r>
                        <a:rPr lang="en-US" altLang="zh-CN" sz="1600" dirty="0">
                          <a:solidFill>
                            <a:srgbClr val="00B050"/>
                          </a:solidFill>
                        </a:rPr>
                        <a:t>Completed</a:t>
                      </a:r>
                      <a:endParaRPr lang="zh-CN" altLang="en-US" sz="1600" dirty="0">
                        <a:solidFill>
                          <a:srgbClr val="00B050"/>
                        </a:solidFill>
                      </a:endParaRPr>
                    </a:p>
                  </a:txBody>
                  <a:tcPr/>
                </a:tc>
                <a:extLst>
                  <a:ext uri="{0D108BD9-81ED-4DB2-BD59-A6C34878D82A}">
                    <a16:rowId xmlns:a16="http://schemas.microsoft.com/office/drawing/2014/main" val="3366193335"/>
                  </a:ext>
                </a:extLst>
              </a:tr>
              <a:tr h="225247">
                <a:tc>
                  <a:txBody>
                    <a:bodyPr/>
                    <a:lstStyle/>
                    <a:p>
                      <a:r>
                        <a:rPr lang="en-US" altLang="zh-CN" sz="1600" dirty="0"/>
                        <a:t>    - Define </a:t>
                      </a:r>
                      <a:r>
                        <a:rPr lang="en-GB" altLang="zh-CN" sz="1600" kern="1200" dirty="0">
                          <a:solidFill>
                            <a:schemeClr val="tx1"/>
                          </a:solidFill>
                          <a:effectLst/>
                          <a:latin typeface="+mn-lt"/>
                          <a:ea typeface="+mn-ea"/>
                          <a:cs typeface="+mn-cs"/>
                        </a:rPr>
                        <a:t>FR2 requirements for Band n257, n258, n260 and n261</a:t>
                      </a:r>
                      <a:endParaRPr lang="zh-CN" altLang="en-US" sz="1600" dirty="0"/>
                    </a:p>
                  </a:txBody>
                  <a:tcPr/>
                </a:tc>
                <a:tc>
                  <a:txBody>
                    <a:bodyPr/>
                    <a:lstStyle/>
                    <a:p>
                      <a:pPr algn="ctr"/>
                      <a:r>
                        <a:rPr lang="en-US" altLang="zh-CN" sz="1600" dirty="0">
                          <a:solidFill>
                            <a:srgbClr val="FF0000"/>
                          </a:solidFill>
                        </a:rPr>
                        <a:t>Preliminary discussed</a:t>
                      </a:r>
                      <a:endParaRPr lang="zh-CN" altLang="en-US" sz="1600" dirty="0">
                        <a:solidFill>
                          <a:srgbClr val="FF0000"/>
                        </a:solidFill>
                      </a:endParaRPr>
                    </a:p>
                  </a:txBody>
                  <a:tcPr/>
                </a:tc>
                <a:extLst>
                  <a:ext uri="{0D108BD9-81ED-4DB2-BD59-A6C34878D82A}">
                    <a16:rowId xmlns:a16="http://schemas.microsoft.com/office/drawing/2014/main" val="2394549387"/>
                  </a:ext>
                </a:extLst>
              </a:tr>
            </a:tbl>
          </a:graphicData>
        </a:graphic>
      </p:graphicFrame>
    </p:spTree>
    <p:extLst>
      <p:ext uri="{BB962C8B-B14F-4D97-AF65-F5344CB8AC3E}">
        <p14:creationId xmlns:p14="http://schemas.microsoft.com/office/powerpoint/2010/main" val="118045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181C20C-8791-4447-9B5B-C9BDBA06F174}"/>
              </a:ext>
            </a:extLst>
          </p:cNvPr>
          <p:cNvSpPr>
            <a:spLocks noGrp="1"/>
          </p:cNvSpPr>
          <p:nvPr>
            <p:ph type="title"/>
          </p:nvPr>
        </p:nvSpPr>
        <p:spPr/>
        <p:txBody>
          <a:bodyPr/>
          <a:lstStyle/>
          <a:p>
            <a:r>
              <a:rPr lang="en-US" altLang="zh-CN" b="1" dirty="0">
                <a:latin typeface="Calibri" panose="020F0502020204030204" pitchFamily="34" charset="0"/>
                <a:cs typeface="Calibri" panose="020F0502020204030204" pitchFamily="34" charset="0"/>
              </a:rPr>
              <a:t>FR2 MIMO OTA (cont.)</a:t>
            </a:r>
            <a:endParaRPr lang="zh-CN" altLang="en-US" dirty="0"/>
          </a:p>
        </p:txBody>
      </p:sp>
      <p:sp>
        <p:nvSpPr>
          <p:cNvPr id="3" name="内容占位符 2">
            <a:extLst>
              <a:ext uri="{FF2B5EF4-FFF2-40B4-BE49-F238E27FC236}">
                <a16:creationId xmlns:a16="http://schemas.microsoft.com/office/drawing/2014/main" id="{8DF1BE41-D443-4DB5-9B2E-9F2C4BFDE718}"/>
              </a:ext>
            </a:extLst>
          </p:cNvPr>
          <p:cNvSpPr>
            <a:spLocks noGrp="1"/>
          </p:cNvSpPr>
          <p:nvPr>
            <p:ph idx="1"/>
          </p:nvPr>
        </p:nvSpPr>
        <p:spPr>
          <a:xfrm>
            <a:off x="838200" y="1690688"/>
            <a:ext cx="10515600" cy="3722420"/>
          </a:xfrm>
        </p:spPr>
        <p:txBody>
          <a:bodyPr>
            <a:normAutofit fontScale="92500" lnSpcReduction="20000"/>
          </a:bodyPr>
          <a:lstStyle/>
          <a:p>
            <a:pPr marL="228600" lvl="2">
              <a:spcBef>
                <a:spcPts val="1000"/>
              </a:spcBef>
            </a:pPr>
            <a:r>
              <a:rPr lang="en-GB" altLang="zh-CN" sz="2800" dirty="0">
                <a:latin typeface="Calibri" panose="020F0502020204030204" pitchFamily="34" charset="0"/>
                <a:cs typeface="Calibri" panose="020F0502020204030204" pitchFamily="34" charset="0"/>
              </a:rPr>
              <a:t>For the MIMO OTA test requirements, up to now there is only preliminary discussion on some simulation results which however is not a traditional approach in evaluating antenna performance. Measurement results are always considered to be more realistic and accuracy in defining OTA requirements.</a:t>
            </a:r>
          </a:p>
          <a:p>
            <a:pPr marL="228600" lvl="2">
              <a:spcBef>
                <a:spcPts val="1000"/>
              </a:spcBef>
            </a:pPr>
            <a:r>
              <a:rPr lang="en-GB" altLang="zh-CN" sz="2800" dirty="0">
                <a:latin typeface="Calibri" panose="020F0502020204030204" pitchFamily="34" charset="0"/>
                <a:cs typeface="Calibri" panose="020F0502020204030204" pitchFamily="34" charset="0"/>
              </a:rPr>
              <a:t>FR2 MIMO OTA test systems are still under development and there is no test systems can be used at this moment or very likely next few months due to implementation time needed after the R17 test method specifications are frozen.</a:t>
            </a:r>
          </a:p>
          <a:p>
            <a:pPr marL="228600" lvl="2">
              <a:spcBef>
                <a:spcPts val="1000"/>
              </a:spcBef>
            </a:pPr>
            <a:r>
              <a:rPr lang="en-GB" altLang="zh-CN" sz="2800" dirty="0">
                <a:latin typeface="Calibri" panose="020F0502020204030204" pitchFamily="34" charset="0"/>
                <a:cs typeface="Calibri" panose="020F0502020204030204" pitchFamily="34" charset="0"/>
              </a:rPr>
              <a:t>Therefore, it is unlikely to complete the FR2 MIMO OTA requirements even extend the WI for a quarter. And it is reasonable to consider postpone this work to a Rel-18 WI.</a:t>
            </a:r>
            <a:endParaRPr lang="zh-CN" altLang="en-US" sz="2800" dirty="0">
              <a:latin typeface="Calibri" panose="020F0502020204030204" pitchFamily="34" charset="0"/>
              <a:cs typeface="Calibri" panose="020F0502020204030204" pitchFamily="34" charset="0"/>
            </a:endParaRPr>
          </a:p>
        </p:txBody>
      </p:sp>
      <p:sp>
        <p:nvSpPr>
          <p:cNvPr id="4" name="文本框 3">
            <a:extLst>
              <a:ext uri="{FF2B5EF4-FFF2-40B4-BE49-F238E27FC236}">
                <a16:creationId xmlns:a16="http://schemas.microsoft.com/office/drawing/2014/main" id="{DB284786-015D-4ADA-9578-A4784FE6A703}"/>
              </a:ext>
            </a:extLst>
          </p:cNvPr>
          <p:cNvSpPr txBox="1"/>
          <p:nvPr/>
        </p:nvSpPr>
        <p:spPr>
          <a:xfrm>
            <a:off x="838200" y="5494590"/>
            <a:ext cx="10270329" cy="892552"/>
          </a:xfrm>
          <a:prstGeom prst="rect">
            <a:avLst/>
          </a:prstGeom>
          <a:noFill/>
        </p:spPr>
        <p:txBody>
          <a:bodyPr wrap="square" rtlCol="0">
            <a:spAutoFit/>
          </a:bodyPr>
          <a:lstStyle/>
          <a:p>
            <a:r>
              <a:rPr lang="en-US" altLang="zh-CN" sz="2800" b="1" dirty="0">
                <a:latin typeface="Calibri" panose="020F0502020204030204" pitchFamily="34" charset="0"/>
                <a:cs typeface="Calibri" panose="020F0502020204030204" pitchFamily="34" charset="0"/>
              </a:rPr>
              <a:t>Proposal: </a:t>
            </a:r>
            <a:r>
              <a:rPr lang="en-US" altLang="zh-CN" sz="2400" b="1" dirty="0">
                <a:latin typeface="Calibri" panose="020F0502020204030204" pitchFamily="34" charset="0"/>
                <a:cs typeface="Calibri" panose="020F0502020204030204" pitchFamily="34" charset="0"/>
              </a:rPr>
              <a:t>R17 MIMO OTA WI is considered complete and move the unfinished FR2 MIMO OTA </a:t>
            </a:r>
            <a:r>
              <a:rPr lang="en-GB" altLang="zh-CN" sz="2400" b="1" dirty="0">
                <a:latin typeface="Calibri" panose="020F0502020204030204" pitchFamily="34" charset="0"/>
                <a:cs typeface="Calibri" panose="020F0502020204030204" pitchFamily="34" charset="0"/>
              </a:rPr>
              <a:t>Performance requirement definition to a new Rel-18 WI.</a:t>
            </a:r>
          </a:p>
        </p:txBody>
      </p:sp>
    </p:spTree>
    <p:extLst>
      <p:ext uri="{BB962C8B-B14F-4D97-AF65-F5344CB8AC3E}">
        <p14:creationId xmlns:p14="http://schemas.microsoft.com/office/powerpoint/2010/main" val="31674985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6827</TotalTime>
  <Words>385</Words>
  <Application>Microsoft Office PowerPoint</Application>
  <PresentationFormat>宽屏</PresentationFormat>
  <Paragraphs>33</Paragraphs>
  <Slides>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等线</vt:lpstr>
      <vt:lpstr>等线 Light</vt:lpstr>
      <vt:lpstr>Arial</vt:lpstr>
      <vt:lpstr>Calibri</vt:lpstr>
      <vt:lpstr>Office 主题​​</vt:lpstr>
      <vt:lpstr>Views on R17 MIMO OTA</vt:lpstr>
      <vt:lpstr>FR1 MIMO OTA</vt:lpstr>
      <vt:lpstr>FR2 MIMO OTA</vt:lpstr>
      <vt:lpstr>FR2 MIMO OTA (cont.)</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3Tx contents</dc:title>
  <dc:creator>OPPO</dc:creator>
  <cp:lastModifiedBy>OPPO-JQ</cp:lastModifiedBy>
  <cp:revision>168</cp:revision>
  <dcterms:created xsi:type="dcterms:W3CDTF">2021-12-24T04:09:28Z</dcterms:created>
  <dcterms:modified xsi:type="dcterms:W3CDTF">2022-09-05T12:29:29Z</dcterms:modified>
</cp:coreProperties>
</file>