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0"/>
  </p:notesMasterIdLst>
  <p:handoutMasterIdLst>
    <p:handoutMasterId r:id="rId21"/>
  </p:handoutMasterIdLst>
  <p:sldIdLst>
    <p:sldId id="341" r:id="rId2"/>
    <p:sldId id="434" r:id="rId3"/>
    <p:sldId id="421" r:id="rId4"/>
    <p:sldId id="420" r:id="rId5"/>
    <p:sldId id="366" r:id="rId6"/>
    <p:sldId id="367" r:id="rId7"/>
    <p:sldId id="429" r:id="rId8"/>
    <p:sldId id="405" r:id="rId9"/>
    <p:sldId id="422" r:id="rId10"/>
    <p:sldId id="414" r:id="rId11"/>
    <p:sldId id="397" r:id="rId12"/>
    <p:sldId id="423" r:id="rId13"/>
    <p:sldId id="413" r:id="rId14"/>
    <p:sldId id="401" r:id="rId15"/>
    <p:sldId id="431" r:id="rId16"/>
    <p:sldId id="432" r:id="rId17"/>
    <p:sldId id="381" r:id="rId18"/>
    <p:sldId id="398"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67" d="100"/>
          <a:sy n="67" d="100"/>
        </p:scale>
        <p:origin x="54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1542" y="2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D:\Documents\3GPP\tsg_ran\WG2\TSGR2_114-e\tdoclis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Documents\3GPP\tsg_ran\WG2\TSGR2_114-e\tdoclist.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Documents\3GPP\tsg_ran\WG2\TSGR2_114-e\tdoclist.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Documents\3GPP\tsg_ran\WG2\TSGR2_114-e\tdoclist.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Documents\3GPP\tsg_ran\WG2\TSGR2_114-e\tdoclist.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Documents\3GPP\tsg_ran\WG2\TSGR2_114-e\tdoclist.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D:\Documents\3GPP\tsg_ran\WG2\TSGR2_114-e\tdoclist.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D:\Documents\3GPP\tsg_ran\WG2\TSGR2_114-e\tdoclist.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NR R15</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3841487620772083"/>
          <c:y val="0.14481208120541519"/>
          <c:w val="0.82078036687867528"/>
          <c:h val="0.67530161818108037"/>
        </c:manualLayout>
      </c:layout>
      <c:barChart>
        <c:barDir val="col"/>
        <c:grouping val="clustered"/>
        <c:varyColors val="0"/>
        <c:ser>
          <c:idx val="0"/>
          <c:order val="0"/>
          <c:tx>
            <c:strRef>
              <c:f>STATS!$C$1</c:f>
              <c:strCache>
                <c:ptCount val="1"/>
                <c:pt idx="0">
                  <c:v>Agreed CRs</c:v>
                </c:pt>
              </c:strCache>
            </c:strRef>
          </c:tx>
          <c:spPr>
            <a:solidFill>
              <a:schemeClr val="accent1"/>
            </a:solidFill>
            <a:ln>
              <a:noFill/>
            </a:ln>
            <a:effectLst/>
          </c:spPr>
          <c:invertIfNegative val="0"/>
          <c:cat>
            <c:strRef>
              <c:f>STATS!$B$2:$B$5</c:f>
              <c:strCache>
                <c:ptCount val="4"/>
                <c:pt idx="0">
                  <c:v>NR15 ST2</c:v>
                </c:pt>
                <c:pt idx="1">
                  <c:v>NR15 UP</c:v>
                </c:pt>
                <c:pt idx="2">
                  <c:v>NR15 CP</c:v>
                </c:pt>
                <c:pt idx="3">
                  <c:v>NR15 Pos</c:v>
                </c:pt>
              </c:strCache>
            </c:strRef>
          </c:cat>
          <c:val>
            <c:numRef>
              <c:f>STATS!$C$2:$C$5</c:f>
              <c:numCache>
                <c:formatCode>General</c:formatCode>
                <c:ptCount val="4"/>
                <c:pt idx="0">
                  <c:v>4</c:v>
                </c:pt>
                <c:pt idx="1">
                  <c:v>1</c:v>
                </c:pt>
                <c:pt idx="2">
                  <c:v>35</c:v>
                </c:pt>
                <c:pt idx="3">
                  <c:v>0</c:v>
                </c:pt>
              </c:numCache>
            </c:numRef>
          </c:val>
        </c:ser>
        <c:ser>
          <c:idx val="1"/>
          <c:order val="1"/>
          <c:tx>
            <c:strRef>
              <c:f>STATS!$D$1</c:f>
              <c:strCache>
                <c:ptCount val="1"/>
                <c:pt idx="0">
                  <c:v>Tdocs</c:v>
                </c:pt>
              </c:strCache>
            </c:strRef>
          </c:tx>
          <c:spPr>
            <a:solidFill>
              <a:schemeClr val="accent2"/>
            </a:solidFill>
            <a:ln>
              <a:noFill/>
            </a:ln>
            <a:effectLst/>
          </c:spPr>
          <c:invertIfNegative val="0"/>
          <c:cat>
            <c:strRef>
              <c:f>STATS!$B$2:$B$5</c:f>
              <c:strCache>
                <c:ptCount val="4"/>
                <c:pt idx="0">
                  <c:v>NR15 ST2</c:v>
                </c:pt>
                <c:pt idx="1">
                  <c:v>NR15 UP</c:v>
                </c:pt>
                <c:pt idx="2">
                  <c:v>NR15 CP</c:v>
                </c:pt>
                <c:pt idx="3">
                  <c:v>NR15 Pos</c:v>
                </c:pt>
              </c:strCache>
            </c:strRef>
          </c:cat>
          <c:val>
            <c:numRef>
              <c:f>STATS!$D$2:$D$5</c:f>
              <c:numCache>
                <c:formatCode>General</c:formatCode>
                <c:ptCount val="4"/>
                <c:pt idx="0">
                  <c:v>34</c:v>
                </c:pt>
                <c:pt idx="1">
                  <c:v>38</c:v>
                </c:pt>
                <c:pt idx="2">
                  <c:v>368</c:v>
                </c:pt>
                <c:pt idx="3">
                  <c:v>8</c:v>
                </c:pt>
              </c:numCache>
            </c:numRef>
          </c:val>
        </c:ser>
        <c:ser>
          <c:idx val="2"/>
          <c:order val="2"/>
          <c:tx>
            <c:strRef>
              <c:f>STATS!$G$1</c:f>
              <c:strCache>
                <c:ptCount val="1"/>
                <c:pt idx="0">
                  <c:v>Draft Files</c:v>
                </c:pt>
              </c:strCache>
            </c:strRef>
          </c:tx>
          <c:spPr>
            <a:solidFill>
              <a:schemeClr val="accent3"/>
            </a:solidFill>
            <a:ln>
              <a:noFill/>
            </a:ln>
            <a:effectLst/>
          </c:spPr>
          <c:invertIfNegative val="0"/>
          <c:cat>
            <c:strRef>
              <c:f>STATS!$B$2:$B$5</c:f>
              <c:strCache>
                <c:ptCount val="4"/>
                <c:pt idx="0">
                  <c:v>NR15 ST2</c:v>
                </c:pt>
                <c:pt idx="1">
                  <c:v>NR15 UP</c:v>
                </c:pt>
                <c:pt idx="2">
                  <c:v>NR15 CP</c:v>
                </c:pt>
                <c:pt idx="3">
                  <c:v>NR15 Pos</c:v>
                </c:pt>
              </c:strCache>
            </c:strRef>
          </c:cat>
          <c:val>
            <c:numRef>
              <c:f>STATS!$G$2:$G$5</c:f>
              <c:numCache>
                <c:formatCode>General</c:formatCode>
                <c:ptCount val="4"/>
                <c:pt idx="0">
                  <c:v>44</c:v>
                </c:pt>
                <c:pt idx="1">
                  <c:v>77</c:v>
                </c:pt>
                <c:pt idx="2">
                  <c:v>572</c:v>
                </c:pt>
                <c:pt idx="3">
                  <c:v>26</c:v>
                </c:pt>
              </c:numCache>
            </c:numRef>
          </c:val>
        </c:ser>
        <c:dLbls>
          <c:showLegendKey val="0"/>
          <c:showVal val="0"/>
          <c:showCatName val="0"/>
          <c:showSerName val="0"/>
          <c:showPercent val="0"/>
          <c:showBubbleSize val="0"/>
        </c:dLbls>
        <c:gapWidth val="219"/>
        <c:overlap val="-27"/>
        <c:axId val="-1390882848"/>
        <c:axId val="-1390894816"/>
      </c:barChart>
      <c:catAx>
        <c:axId val="-1390882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0894816"/>
        <c:crosses val="autoZero"/>
        <c:auto val="1"/>
        <c:lblAlgn val="ctr"/>
        <c:lblOffset val="100"/>
        <c:noMultiLvlLbl val="0"/>
      </c:catAx>
      <c:valAx>
        <c:axId val="-13908948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08828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NR R16</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STATS!$C$7</c:f>
              <c:strCache>
                <c:ptCount val="1"/>
                <c:pt idx="0">
                  <c:v>Agreed CRs</c:v>
                </c:pt>
              </c:strCache>
            </c:strRef>
          </c:tx>
          <c:spPr>
            <a:solidFill>
              <a:schemeClr val="accent1"/>
            </a:solidFill>
            <a:ln>
              <a:noFill/>
            </a:ln>
            <a:effectLst/>
          </c:spPr>
          <c:invertIfNegative val="0"/>
          <c:cat>
            <c:strRef>
              <c:f>STATS!$B$8:$B$13</c:f>
              <c:strCache>
                <c:ptCount val="6"/>
                <c:pt idx="0">
                  <c:v>NR16 General</c:v>
                </c:pt>
                <c:pt idx="1">
                  <c:v>NR16 V2X</c:v>
                </c:pt>
                <c:pt idx="2">
                  <c:v>NR16 Pos</c:v>
                </c:pt>
                <c:pt idx="3">
                  <c:v>NRLTE16 eMOB</c:v>
                </c:pt>
                <c:pt idx="4">
                  <c:v>NR16 DCCA</c:v>
                </c:pt>
                <c:pt idx="5">
                  <c:v>NR16 SONMDT</c:v>
                </c:pt>
              </c:strCache>
            </c:strRef>
          </c:cat>
          <c:val>
            <c:numRef>
              <c:f>STATS!$C$8:$C$13</c:f>
              <c:numCache>
                <c:formatCode>General</c:formatCode>
                <c:ptCount val="6"/>
                <c:pt idx="0">
                  <c:v>52</c:v>
                </c:pt>
                <c:pt idx="1">
                  <c:v>17</c:v>
                </c:pt>
                <c:pt idx="2">
                  <c:v>17</c:v>
                </c:pt>
                <c:pt idx="3">
                  <c:v>17</c:v>
                </c:pt>
                <c:pt idx="4">
                  <c:v>5</c:v>
                </c:pt>
                <c:pt idx="5">
                  <c:v>3</c:v>
                </c:pt>
              </c:numCache>
            </c:numRef>
          </c:val>
        </c:ser>
        <c:ser>
          <c:idx val="1"/>
          <c:order val="1"/>
          <c:tx>
            <c:strRef>
              <c:f>STATS!$D$7</c:f>
              <c:strCache>
                <c:ptCount val="1"/>
                <c:pt idx="0">
                  <c:v>Tdocs</c:v>
                </c:pt>
              </c:strCache>
            </c:strRef>
          </c:tx>
          <c:spPr>
            <a:solidFill>
              <a:schemeClr val="accent2"/>
            </a:solidFill>
            <a:ln>
              <a:noFill/>
            </a:ln>
            <a:effectLst/>
          </c:spPr>
          <c:invertIfNegative val="0"/>
          <c:cat>
            <c:strRef>
              <c:f>STATS!$B$8:$B$13</c:f>
              <c:strCache>
                <c:ptCount val="6"/>
                <c:pt idx="0">
                  <c:v>NR16 General</c:v>
                </c:pt>
                <c:pt idx="1">
                  <c:v>NR16 V2X</c:v>
                </c:pt>
                <c:pt idx="2">
                  <c:v>NR16 Pos</c:v>
                </c:pt>
                <c:pt idx="3">
                  <c:v>NRLTE16 eMOB</c:v>
                </c:pt>
                <c:pt idx="4">
                  <c:v>NR16 DCCA</c:v>
                </c:pt>
                <c:pt idx="5">
                  <c:v>NR16 SONMDT</c:v>
                </c:pt>
              </c:strCache>
            </c:strRef>
          </c:cat>
          <c:val>
            <c:numRef>
              <c:f>STATS!$D$8:$D$13</c:f>
              <c:numCache>
                <c:formatCode>General</c:formatCode>
                <c:ptCount val="6"/>
                <c:pt idx="0">
                  <c:v>363</c:v>
                </c:pt>
                <c:pt idx="1">
                  <c:v>130</c:v>
                </c:pt>
                <c:pt idx="2">
                  <c:v>76</c:v>
                </c:pt>
                <c:pt idx="3">
                  <c:v>86</c:v>
                </c:pt>
                <c:pt idx="4">
                  <c:v>64</c:v>
                </c:pt>
                <c:pt idx="5">
                  <c:v>65</c:v>
                </c:pt>
              </c:numCache>
            </c:numRef>
          </c:val>
        </c:ser>
        <c:ser>
          <c:idx val="2"/>
          <c:order val="2"/>
          <c:tx>
            <c:strRef>
              <c:f>STATS!$G$7</c:f>
              <c:strCache>
                <c:ptCount val="1"/>
                <c:pt idx="0">
                  <c:v>Draft Files</c:v>
                </c:pt>
              </c:strCache>
            </c:strRef>
          </c:tx>
          <c:spPr>
            <a:solidFill>
              <a:schemeClr val="accent3"/>
            </a:solidFill>
            <a:ln>
              <a:noFill/>
            </a:ln>
            <a:effectLst/>
          </c:spPr>
          <c:invertIfNegative val="0"/>
          <c:cat>
            <c:strRef>
              <c:f>STATS!$B$8:$B$13</c:f>
              <c:strCache>
                <c:ptCount val="6"/>
                <c:pt idx="0">
                  <c:v>NR16 General</c:v>
                </c:pt>
                <c:pt idx="1">
                  <c:v>NR16 V2X</c:v>
                </c:pt>
                <c:pt idx="2">
                  <c:v>NR16 Pos</c:v>
                </c:pt>
                <c:pt idx="3">
                  <c:v>NRLTE16 eMOB</c:v>
                </c:pt>
                <c:pt idx="4">
                  <c:v>NR16 DCCA</c:v>
                </c:pt>
                <c:pt idx="5">
                  <c:v>NR16 SONMDT</c:v>
                </c:pt>
              </c:strCache>
            </c:strRef>
          </c:cat>
          <c:val>
            <c:numRef>
              <c:f>STATS!$G$8:$G$13</c:f>
              <c:numCache>
                <c:formatCode>General</c:formatCode>
                <c:ptCount val="6"/>
                <c:pt idx="0">
                  <c:v>677</c:v>
                </c:pt>
                <c:pt idx="1">
                  <c:v>111</c:v>
                </c:pt>
                <c:pt idx="2">
                  <c:v>116</c:v>
                </c:pt>
                <c:pt idx="3">
                  <c:v>126</c:v>
                </c:pt>
                <c:pt idx="4">
                  <c:v>81</c:v>
                </c:pt>
                <c:pt idx="5">
                  <c:v>21</c:v>
                </c:pt>
              </c:numCache>
            </c:numRef>
          </c:val>
        </c:ser>
        <c:dLbls>
          <c:showLegendKey val="0"/>
          <c:showVal val="0"/>
          <c:showCatName val="0"/>
          <c:showSerName val="0"/>
          <c:showPercent val="0"/>
          <c:showBubbleSize val="0"/>
        </c:dLbls>
        <c:gapWidth val="219"/>
        <c:overlap val="-27"/>
        <c:axId val="-1390881760"/>
        <c:axId val="-1390891008"/>
      </c:barChart>
      <c:catAx>
        <c:axId val="-1390881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0891008"/>
        <c:crosses val="autoZero"/>
        <c:auto val="1"/>
        <c:lblAlgn val="ctr"/>
        <c:lblOffset val="100"/>
        <c:noMultiLvlLbl val="0"/>
      </c:catAx>
      <c:valAx>
        <c:axId val="-1390891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08817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EUTRA</a:t>
            </a:r>
            <a:r>
              <a:rPr lang="en-US" baseline="0"/>
              <a:t> Maintenance</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STATS!$C$44</c:f>
              <c:strCache>
                <c:ptCount val="1"/>
                <c:pt idx="0">
                  <c:v>Agreed CRs</c:v>
                </c:pt>
              </c:strCache>
            </c:strRef>
          </c:tx>
          <c:spPr>
            <a:solidFill>
              <a:schemeClr val="accent1"/>
            </a:solidFill>
            <a:ln>
              <a:noFill/>
            </a:ln>
            <a:effectLst/>
          </c:spPr>
          <c:invertIfNegative val="0"/>
          <c:cat>
            <c:strRef>
              <c:f>STATS!$B$45:$B$50</c:f>
              <c:strCache>
                <c:ptCount val="6"/>
                <c:pt idx="0">
                  <c:v>PRE15 Pos</c:v>
                </c:pt>
                <c:pt idx="1">
                  <c:v>PRE15 LTE Other</c:v>
                </c:pt>
                <c:pt idx="2">
                  <c:v>L16 eMTC</c:v>
                </c:pt>
                <c:pt idx="3">
                  <c:v>L16 NB-IoT</c:v>
                </c:pt>
                <c:pt idx="4">
                  <c:v>L16 Other</c:v>
                </c:pt>
                <c:pt idx="5">
                  <c:v>L16 Pos</c:v>
                </c:pt>
              </c:strCache>
            </c:strRef>
          </c:cat>
          <c:val>
            <c:numRef>
              <c:f>STATS!$C$45:$C$50</c:f>
              <c:numCache>
                <c:formatCode>General</c:formatCode>
                <c:ptCount val="6"/>
                <c:pt idx="0">
                  <c:v>2</c:v>
                </c:pt>
                <c:pt idx="1">
                  <c:v>3</c:v>
                </c:pt>
                <c:pt idx="2">
                  <c:v>2</c:v>
                </c:pt>
                <c:pt idx="3">
                  <c:v>2</c:v>
                </c:pt>
                <c:pt idx="4">
                  <c:v>1</c:v>
                </c:pt>
                <c:pt idx="5">
                  <c:v>1</c:v>
                </c:pt>
              </c:numCache>
            </c:numRef>
          </c:val>
        </c:ser>
        <c:ser>
          <c:idx val="1"/>
          <c:order val="1"/>
          <c:tx>
            <c:strRef>
              <c:f>STATS!$D$44</c:f>
              <c:strCache>
                <c:ptCount val="1"/>
                <c:pt idx="0">
                  <c:v>Tdocs</c:v>
                </c:pt>
              </c:strCache>
            </c:strRef>
          </c:tx>
          <c:spPr>
            <a:solidFill>
              <a:schemeClr val="accent2"/>
            </a:solidFill>
            <a:ln>
              <a:noFill/>
            </a:ln>
            <a:effectLst/>
          </c:spPr>
          <c:invertIfNegative val="0"/>
          <c:cat>
            <c:strRef>
              <c:f>STATS!$B$45:$B$50</c:f>
              <c:strCache>
                <c:ptCount val="6"/>
                <c:pt idx="0">
                  <c:v>PRE15 Pos</c:v>
                </c:pt>
                <c:pt idx="1">
                  <c:v>PRE15 LTE Other</c:v>
                </c:pt>
                <c:pt idx="2">
                  <c:v>L16 eMTC</c:v>
                </c:pt>
                <c:pt idx="3">
                  <c:v>L16 NB-IoT</c:v>
                </c:pt>
                <c:pt idx="4">
                  <c:v>L16 Other</c:v>
                </c:pt>
                <c:pt idx="5">
                  <c:v>L16 Pos</c:v>
                </c:pt>
              </c:strCache>
            </c:strRef>
          </c:cat>
          <c:val>
            <c:numRef>
              <c:f>STATS!$D$45:$D$50</c:f>
              <c:numCache>
                <c:formatCode>General</c:formatCode>
                <c:ptCount val="6"/>
                <c:pt idx="0">
                  <c:v>32</c:v>
                </c:pt>
                <c:pt idx="1">
                  <c:v>22</c:v>
                </c:pt>
                <c:pt idx="2">
                  <c:v>30</c:v>
                </c:pt>
                <c:pt idx="3">
                  <c:v>5</c:v>
                </c:pt>
                <c:pt idx="4">
                  <c:v>5</c:v>
                </c:pt>
                <c:pt idx="5">
                  <c:v>3</c:v>
                </c:pt>
              </c:numCache>
            </c:numRef>
          </c:val>
        </c:ser>
        <c:ser>
          <c:idx val="2"/>
          <c:order val="2"/>
          <c:tx>
            <c:strRef>
              <c:f>STATS!$G$44</c:f>
              <c:strCache>
                <c:ptCount val="1"/>
                <c:pt idx="0">
                  <c:v>Draft Files</c:v>
                </c:pt>
              </c:strCache>
            </c:strRef>
          </c:tx>
          <c:spPr>
            <a:solidFill>
              <a:schemeClr val="accent3"/>
            </a:solidFill>
            <a:ln>
              <a:noFill/>
            </a:ln>
            <a:effectLst/>
          </c:spPr>
          <c:invertIfNegative val="0"/>
          <c:cat>
            <c:strRef>
              <c:f>STATS!$B$45:$B$50</c:f>
              <c:strCache>
                <c:ptCount val="6"/>
                <c:pt idx="0">
                  <c:v>PRE15 Pos</c:v>
                </c:pt>
                <c:pt idx="1">
                  <c:v>PRE15 LTE Other</c:v>
                </c:pt>
                <c:pt idx="2">
                  <c:v>L16 eMTC</c:v>
                </c:pt>
                <c:pt idx="3">
                  <c:v>L16 NB-IoT</c:v>
                </c:pt>
                <c:pt idx="4">
                  <c:v>L16 Other</c:v>
                </c:pt>
                <c:pt idx="5">
                  <c:v>L16 Pos</c:v>
                </c:pt>
              </c:strCache>
            </c:strRef>
          </c:cat>
          <c:val>
            <c:numRef>
              <c:f>STATS!$G$45:$G$50</c:f>
              <c:numCache>
                <c:formatCode>General</c:formatCode>
                <c:ptCount val="6"/>
                <c:pt idx="0">
                  <c:v>36</c:v>
                </c:pt>
                <c:pt idx="1">
                  <c:v>0</c:v>
                </c:pt>
                <c:pt idx="2">
                  <c:v>67</c:v>
                </c:pt>
                <c:pt idx="3">
                  <c:v>21</c:v>
                </c:pt>
                <c:pt idx="4">
                  <c:v>29</c:v>
                </c:pt>
                <c:pt idx="5">
                  <c:v>0</c:v>
                </c:pt>
              </c:numCache>
            </c:numRef>
          </c:val>
        </c:ser>
        <c:dLbls>
          <c:showLegendKey val="0"/>
          <c:showVal val="0"/>
          <c:showCatName val="0"/>
          <c:showSerName val="0"/>
          <c:showPercent val="0"/>
          <c:showBubbleSize val="0"/>
        </c:dLbls>
        <c:gapWidth val="219"/>
        <c:overlap val="-27"/>
        <c:axId val="-1565000016"/>
        <c:axId val="-1564998928"/>
      </c:barChart>
      <c:catAx>
        <c:axId val="-1565000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64998928"/>
        <c:crosses val="autoZero"/>
        <c:auto val="1"/>
        <c:lblAlgn val="ctr"/>
        <c:lblOffset val="100"/>
        <c:noMultiLvlLbl val="0"/>
      </c:catAx>
      <c:valAx>
        <c:axId val="-1564998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650000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Rel-17</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STATS!$D$15</c:f>
              <c:strCache>
                <c:ptCount val="1"/>
                <c:pt idx="0">
                  <c:v>Tdocs</c:v>
                </c:pt>
              </c:strCache>
            </c:strRef>
          </c:tx>
          <c:spPr>
            <a:solidFill>
              <a:schemeClr val="accent1"/>
            </a:solidFill>
            <a:ln>
              <a:noFill/>
            </a:ln>
            <a:effectLst/>
          </c:spPr>
          <c:invertIfNegative val="0"/>
          <c:cat>
            <c:strRef>
              <c:f>STATS!$B$16:$B$36</c:f>
              <c:strCache>
                <c:ptCount val="21"/>
                <c:pt idx="0">
                  <c:v>NR17 MBS</c:v>
                </c:pt>
                <c:pt idx="1">
                  <c:v>NR17 MR DCCA</c:v>
                </c:pt>
                <c:pt idx="2">
                  <c:v>NR17 MSIM</c:v>
                </c:pt>
                <c:pt idx="3">
                  <c:v>NR17 eIAB</c:v>
                </c:pt>
                <c:pt idx="4">
                  <c:v>NR17 IIOTURLLC</c:v>
                </c:pt>
                <c:pt idx="5">
                  <c:v>NR17 SmData</c:v>
                </c:pt>
                <c:pt idx="6">
                  <c:v>NR17 SL Relay</c:v>
                </c:pt>
                <c:pt idx="7">
                  <c:v>NR17 RSlice</c:v>
                </c:pt>
                <c:pt idx="8">
                  <c:v>NR17 ePowSav</c:v>
                </c:pt>
                <c:pt idx="9">
                  <c:v>NR17 NTN</c:v>
                </c:pt>
                <c:pt idx="10">
                  <c:v>NR17 ePos</c:v>
                </c:pt>
                <c:pt idx="11">
                  <c:v>NR17 RedCap</c:v>
                </c:pt>
                <c:pt idx="12">
                  <c:v>NR17 SONMDT</c:v>
                </c:pt>
                <c:pt idx="13">
                  <c:v>NR17 QoE</c:v>
                </c:pt>
                <c:pt idx="14">
                  <c:v>NR17 eSL</c:v>
                </c:pt>
                <c:pt idx="15">
                  <c:v>NR17 eNPN</c:v>
                </c:pt>
                <c:pt idx="16">
                  <c:v>NR17 feMIMO</c:v>
                </c:pt>
                <c:pt idx="17">
                  <c:v>NR17 Other</c:v>
                </c:pt>
                <c:pt idx="18">
                  <c:v>L17 eMTC NB-IoT</c:v>
                </c:pt>
                <c:pt idx="19">
                  <c:v>L17 IoT-NTN</c:v>
                </c:pt>
                <c:pt idx="20">
                  <c:v>L17 Other</c:v>
                </c:pt>
              </c:strCache>
            </c:strRef>
          </c:cat>
          <c:val>
            <c:numRef>
              <c:f>STATS!$D$16:$D$36</c:f>
              <c:numCache>
                <c:formatCode>General</c:formatCode>
                <c:ptCount val="21"/>
                <c:pt idx="0">
                  <c:v>252</c:v>
                </c:pt>
                <c:pt idx="1">
                  <c:v>145</c:v>
                </c:pt>
                <c:pt idx="2">
                  <c:v>144</c:v>
                </c:pt>
                <c:pt idx="3">
                  <c:v>145</c:v>
                </c:pt>
                <c:pt idx="4">
                  <c:v>105</c:v>
                </c:pt>
                <c:pt idx="5">
                  <c:v>191</c:v>
                </c:pt>
                <c:pt idx="6">
                  <c:v>208</c:v>
                </c:pt>
                <c:pt idx="7">
                  <c:v>91</c:v>
                </c:pt>
                <c:pt idx="8">
                  <c:v>71</c:v>
                </c:pt>
                <c:pt idx="9">
                  <c:v>267</c:v>
                </c:pt>
                <c:pt idx="10">
                  <c:v>201</c:v>
                </c:pt>
                <c:pt idx="11">
                  <c:v>144</c:v>
                </c:pt>
                <c:pt idx="12">
                  <c:v>135</c:v>
                </c:pt>
                <c:pt idx="13">
                  <c:v>64</c:v>
                </c:pt>
                <c:pt idx="14">
                  <c:v>161</c:v>
                </c:pt>
                <c:pt idx="15">
                  <c:v>82</c:v>
                </c:pt>
                <c:pt idx="16">
                  <c:v>103</c:v>
                </c:pt>
                <c:pt idx="17">
                  <c:v>36</c:v>
                </c:pt>
                <c:pt idx="18">
                  <c:v>54</c:v>
                </c:pt>
                <c:pt idx="19">
                  <c:v>80</c:v>
                </c:pt>
                <c:pt idx="20">
                  <c:v>27</c:v>
                </c:pt>
              </c:numCache>
            </c:numRef>
          </c:val>
        </c:ser>
        <c:ser>
          <c:idx val="1"/>
          <c:order val="1"/>
          <c:tx>
            <c:strRef>
              <c:f>STATS!$G$15</c:f>
              <c:strCache>
                <c:ptCount val="1"/>
                <c:pt idx="0">
                  <c:v>Draft Files</c:v>
                </c:pt>
              </c:strCache>
            </c:strRef>
          </c:tx>
          <c:spPr>
            <a:solidFill>
              <a:schemeClr val="accent2"/>
            </a:solidFill>
            <a:ln>
              <a:noFill/>
            </a:ln>
            <a:effectLst/>
          </c:spPr>
          <c:invertIfNegative val="0"/>
          <c:cat>
            <c:strRef>
              <c:f>STATS!$B$16:$B$36</c:f>
              <c:strCache>
                <c:ptCount val="21"/>
                <c:pt idx="0">
                  <c:v>NR17 MBS</c:v>
                </c:pt>
                <c:pt idx="1">
                  <c:v>NR17 MR DCCA</c:v>
                </c:pt>
                <c:pt idx="2">
                  <c:v>NR17 MSIM</c:v>
                </c:pt>
                <c:pt idx="3">
                  <c:v>NR17 eIAB</c:v>
                </c:pt>
                <c:pt idx="4">
                  <c:v>NR17 IIOTURLLC</c:v>
                </c:pt>
                <c:pt idx="5">
                  <c:v>NR17 SmData</c:v>
                </c:pt>
                <c:pt idx="6">
                  <c:v>NR17 SL Relay</c:v>
                </c:pt>
                <c:pt idx="7">
                  <c:v>NR17 RSlice</c:v>
                </c:pt>
                <c:pt idx="8">
                  <c:v>NR17 ePowSav</c:v>
                </c:pt>
                <c:pt idx="9">
                  <c:v>NR17 NTN</c:v>
                </c:pt>
                <c:pt idx="10">
                  <c:v>NR17 ePos</c:v>
                </c:pt>
                <c:pt idx="11">
                  <c:v>NR17 RedCap</c:v>
                </c:pt>
                <c:pt idx="12">
                  <c:v>NR17 SONMDT</c:v>
                </c:pt>
                <c:pt idx="13">
                  <c:v>NR17 QoE</c:v>
                </c:pt>
                <c:pt idx="14">
                  <c:v>NR17 eSL</c:v>
                </c:pt>
                <c:pt idx="15">
                  <c:v>NR17 eNPN</c:v>
                </c:pt>
                <c:pt idx="16">
                  <c:v>NR17 feMIMO</c:v>
                </c:pt>
                <c:pt idx="17">
                  <c:v>NR17 Other</c:v>
                </c:pt>
                <c:pt idx="18">
                  <c:v>L17 eMTC NB-IoT</c:v>
                </c:pt>
                <c:pt idx="19">
                  <c:v>L17 IoT-NTN</c:v>
                </c:pt>
                <c:pt idx="20">
                  <c:v>L17 Other</c:v>
                </c:pt>
              </c:strCache>
            </c:strRef>
          </c:cat>
          <c:val>
            <c:numRef>
              <c:f>STATS!$G$16:$G$36</c:f>
              <c:numCache>
                <c:formatCode>General</c:formatCode>
                <c:ptCount val="21"/>
                <c:pt idx="0">
                  <c:v>104</c:v>
                </c:pt>
                <c:pt idx="1">
                  <c:v>43</c:v>
                </c:pt>
                <c:pt idx="2">
                  <c:v>104</c:v>
                </c:pt>
                <c:pt idx="3">
                  <c:v>3</c:v>
                </c:pt>
                <c:pt idx="4">
                  <c:v>35</c:v>
                </c:pt>
                <c:pt idx="5">
                  <c:v>98</c:v>
                </c:pt>
                <c:pt idx="6">
                  <c:v>300</c:v>
                </c:pt>
                <c:pt idx="7">
                  <c:v>98</c:v>
                </c:pt>
                <c:pt idx="8">
                  <c:v>29</c:v>
                </c:pt>
                <c:pt idx="9">
                  <c:v>381</c:v>
                </c:pt>
                <c:pt idx="10">
                  <c:v>114</c:v>
                </c:pt>
                <c:pt idx="11">
                  <c:v>311</c:v>
                </c:pt>
                <c:pt idx="12">
                  <c:v>113</c:v>
                </c:pt>
                <c:pt idx="13">
                  <c:v>96</c:v>
                </c:pt>
                <c:pt idx="14">
                  <c:v>82</c:v>
                </c:pt>
                <c:pt idx="15">
                  <c:v>48</c:v>
                </c:pt>
                <c:pt idx="16">
                  <c:v>65</c:v>
                </c:pt>
                <c:pt idx="17">
                  <c:v>68</c:v>
                </c:pt>
                <c:pt idx="18">
                  <c:v>35</c:v>
                </c:pt>
                <c:pt idx="19">
                  <c:v>85</c:v>
                </c:pt>
                <c:pt idx="20">
                  <c:v>23</c:v>
                </c:pt>
              </c:numCache>
            </c:numRef>
          </c:val>
        </c:ser>
        <c:dLbls>
          <c:showLegendKey val="0"/>
          <c:showVal val="0"/>
          <c:showCatName val="0"/>
          <c:showSerName val="0"/>
          <c:showPercent val="0"/>
          <c:showBubbleSize val="0"/>
        </c:dLbls>
        <c:gapWidth val="219"/>
        <c:overlap val="-27"/>
        <c:axId val="-1564998384"/>
        <c:axId val="-1565008176"/>
      </c:barChart>
      <c:catAx>
        <c:axId val="-1564998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65008176"/>
        <c:crosses val="autoZero"/>
        <c:auto val="1"/>
        <c:lblAlgn val="ctr"/>
        <c:lblOffset val="100"/>
        <c:noMultiLvlLbl val="0"/>
      </c:catAx>
      <c:valAx>
        <c:axId val="-1565008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6499838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STATS!$I$69</c:f>
              <c:strCache>
                <c:ptCount val="1"/>
                <c:pt idx="0">
                  <c:v>Tdocs (no)</c:v>
                </c:pt>
              </c:strCache>
            </c:strRef>
          </c:tx>
          <c:spPr>
            <a:solidFill>
              <a:schemeClr val="accent1"/>
            </a:solidFill>
            <a:ln>
              <a:noFill/>
            </a:ln>
            <a:effectLst/>
          </c:spPr>
          <c:invertIfNegative val="0"/>
          <c:cat>
            <c:strRef>
              <c:f>STATS!$B$70:$B$77</c:f>
              <c:strCache>
                <c:ptCount val="8"/>
                <c:pt idx="0">
                  <c:v>R2 109-e</c:v>
                </c:pt>
                <c:pt idx="1">
                  <c:v>R2 109bis-e</c:v>
                </c:pt>
                <c:pt idx="2">
                  <c:v>R2 110-e</c:v>
                </c:pt>
                <c:pt idx="3">
                  <c:v>R2 111-e</c:v>
                </c:pt>
                <c:pt idx="4">
                  <c:v>R2 112-e</c:v>
                </c:pt>
                <c:pt idx="5">
                  <c:v>R2 113-e</c:v>
                </c:pt>
                <c:pt idx="6">
                  <c:v>R2 113bis-e</c:v>
                </c:pt>
                <c:pt idx="7">
                  <c:v>R2 114-e</c:v>
                </c:pt>
              </c:strCache>
            </c:strRef>
          </c:cat>
          <c:val>
            <c:numRef>
              <c:f>STATS!$I$70:$I$77</c:f>
              <c:numCache>
                <c:formatCode>General</c:formatCode>
                <c:ptCount val="8"/>
                <c:pt idx="0">
                  <c:v>2244</c:v>
                </c:pt>
                <c:pt idx="1">
                  <c:v>1633</c:v>
                </c:pt>
                <c:pt idx="2">
                  <c:v>2060</c:v>
                </c:pt>
                <c:pt idx="3">
                  <c:v>2126</c:v>
                </c:pt>
                <c:pt idx="4">
                  <c:v>2475</c:v>
                </c:pt>
                <c:pt idx="5">
                  <c:v>2437</c:v>
                </c:pt>
                <c:pt idx="6">
                  <c:v>2004</c:v>
                </c:pt>
                <c:pt idx="7">
                  <c:v>2073</c:v>
                </c:pt>
              </c:numCache>
            </c:numRef>
          </c:val>
        </c:ser>
        <c:dLbls>
          <c:showLegendKey val="0"/>
          <c:showVal val="0"/>
          <c:showCatName val="0"/>
          <c:showSerName val="0"/>
          <c:showPercent val="0"/>
          <c:showBubbleSize val="0"/>
        </c:dLbls>
        <c:gapWidth val="219"/>
        <c:overlap val="-27"/>
        <c:axId val="-1565004912"/>
        <c:axId val="-1565002192"/>
      </c:barChart>
      <c:catAx>
        <c:axId val="-1565004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65002192"/>
        <c:crosses val="autoZero"/>
        <c:auto val="1"/>
        <c:lblAlgn val="ctr"/>
        <c:lblOffset val="100"/>
        <c:noMultiLvlLbl val="0"/>
      </c:catAx>
      <c:valAx>
        <c:axId val="-15650021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65004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STATS!$C$69</c:f>
              <c:strCache>
                <c:ptCount val="1"/>
                <c:pt idx="0">
                  <c:v>GTW (h)</c:v>
                </c:pt>
              </c:strCache>
            </c:strRef>
          </c:tx>
          <c:spPr>
            <a:solidFill>
              <a:schemeClr val="accent1"/>
            </a:solidFill>
            <a:ln>
              <a:noFill/>
            </a:ln>
            <a:effectLst/>
          </c:spPr>
          <c:invertIfNegative val="0"/>
          <c:cat>
            <c:strRef>
              <c:f>STATS!$B$70:$B$77</c:f>
              <c:strCache>
                <c:ptCount val="8"/>
                <c:pt idx="0">
                  <c:v>R2 109-e</c:v>
                </c:pt>
                <c:pt idx="1">
                  <c:v>R2 109bis-e</c:v>
                </c:pt>
                <c:pt idx="2">
                  <c:v>R2 110-e</c:v>
                </c:pt>
                <c:pt idx="3">
                  <c:v>R2 111-e</c:v>
                </c:pt>
                <c:pt idx="4">
                  <c:v>R2 112-e</c:v>
                </c:pt>
                <c:pt idx="5">
                  <c:v>R2 113-e</c:v>
                </c:pt>
                <c:pt idx="6">
                  <c:v>R2 113bis-e</c:v>
                </c:pt>
                <c:pt idx="7">
                  <c:v>R2 114-e</c:v>
                </c:pt>
              </c:strCache>
            </c:strRef>
          </c:cat>
          <c:val>
            <c:numRef>
              <c:f>STATS!$C$70:$C$77</c:f>
              <c:numCache>
                <c:formatCode>General</c:formatCode>
                <c:ptCount val="8"/>
                <c:pt idx="0">
                  <c:v>65</c:v>
                </c:pt>
                <c:pt idx="1">
                  <c:v>66</c:v>
                </c:pt>
                <c:pt idx="2">
                  <c:v>72</c:v>
                </c:pt>
                <c:pt idx="3">
                  <c:v>77</c:v>
                </c:pt>
                <c:pt idx="4">
                  <c:v>86.5</c:v>
                </c:pt>
                <c:pt idx="5">
                  <c:v>81.8</c:v>
                </c:pt>
                <c:pt idx="6">
                  <c:v>55.7</c:v>
                </c:pt>
                <c:pt idx="7">
                  <c:v>56</c:v>
                </c:pt>
              </c:numCache>
            </c:numRef>
          </c:val>
        </c:ser>
        <c:dLbls>
          <c:showLegendKey val="0"/>
          <c:showVal val="0"/>
          <c:showCatName val="0"/>
          <c:showSerName val="0"/>
          <c:showPercent val="0"/>
          <c:showBubbleSize val="0"/>
        </c:dLbls>
        <c:gapWidth val="219"/>
        <c:overlap val="-27"/>
        <c:axId val="-1556983328"/>
        <c:axId val="-1556982784"/>
      </c:barChart>
      <c:catAx>
        <c:axId val="-1556983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6982784"/>
        <c:crosses val="autoZero"/>
        <c:auto val="1"/>
        <c:lblAlgn val="ctr"/>
        <c:lblOffset val="100"/>
        <c:noMultiLvlLbl val="0"/>
      </c:catAx>
      <c:valAx>
        <c:axId val="-15569827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6983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Offline Email Disc (no)</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STATS!$F$69</c:f>
              <c:strCache>
                <c:ptCount val="1"/>
                <c:pt idx="0">
                  <c:v>Email Disc (no)</c:v>
                </c:pt>
              </c:strCache>
            </c:strRef>
          </c:tx>
          <c:spPr>
            <a:solidFill>
              <a:schemeClr val="accent1"/>
            </a:solidFill>
            <a:ln>
              <a:noFill/>
            </a:ln>
            <a:effectLst/>
          </c:spPr>
          <c:invertIfNegative val="0"/>
          <c:cat>
            <c:strRef>
              <c:f>STATS!$B$70:$B$77</c:f>
              <c:strCache>
                <c:ptCount val="8"/>
                <c:pt idx="0">
                  <c:v>R2 109-e</c:v>
                </c:pt>
                <c:pt idx="1">
                  <c:v>R2 109bis-e</c:v>
                </c:pt>
                <c:pt idx="2">
                  <c:v>R2 110-e</c:v>
                </c:pt>
                <c:pt idx="3">
                  <c:v>R2 111-e</c:v>
                </c:pt>
                <c:pt idx="4">
                  <c:v>R2 112-e</c:v>
                </c:pt>
                <c:pt idx="5">
                  <c:v>R2 113-e</c:v>
                </c:pt>
                <c:pt idx="6">
                  <c:v>R2 113bis-e</c:v>
                </c:pt>
                <c:pt idx="7">
                  <c:v>R2 114-e</c:v>
                </c:pt>
              </c:strCache>
            </c:strRef>
          </c:cat>
          <c:val>
            <c:numRef>
              <c:f>STATS!$F$70:$F$77</c:f>
              <c:numCache>
                <c:formatCode>General</c:formatCode>
                <c:ptCount val="8"/>
                <c:pt idx="0">
                  <c:v>210</c:v>
                </c:pt>
                <c:pt idx="1">
                  <c:v>163</c:v>
                </c:pt>
                <c:pt idx="2">
                  <c:v>174</c:v>
                </c:pt>
                <c:pt idx="3">
                  <c:v>123</c:v>
                </c:pt>
                <c:pt idx="4">
                  <c:v>161</c:v>
                </c:pt>
                <c:pt idx="5">
                  <c:v>134</c:v>
                </c:pt>
                <c:pt idx="6">
                  <c:v>91</c:v>
                </c:pt>
                <c:pt idx="7">
                  <c:v>82</c:v>
                </c:pt>
              </c:numCache>
            </c:numRef>
          </c:val>
        </c:ser>
        <c:dLbls>
          <c:showLegendKey val="0"/>
          <c:showVal val="0"/>
          <c:showCatName val="0"/>
          <c:showSerName val="0"/>
          <c:showPercent val="0"/>
          <c:showBubbleSize val="0"/>
        </c:dLbls>
        <c:gapWidth val="219"/>
        <c:overlap val="-27"/>
        <c:axId val="-1556987680"/>
        <c:axId val="-1556987136"/>
      </c:barChart>
      <c:catAx>
        <c:axId val="-1556987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6987136"/>
        <c:crosses val="autoZero"/>
        <c:auto val="1"/>
        <c:lblAlgn val="ctr"/>
        <c:lblOffset val="100"/>
        <c:noMultiLvlLbl val="0"/>
      </c:catAx>
      <c:valAx>
        <c:axId val="-15569871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56987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Offline</a:t>
            </a:r>
            <a:r>
              <a:rPr lang="en-US" baseline="0"/>
              <a:t> Details</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STATS!$D$69</c:f>
              <c:strCache>
                <c:ptCount val="1"/>
                <c:pt idx="0">
                  <c:v>Draft files (no)</c:v>
                </c:pt>
              </c:strCache>
            </c:strRef>
          </c:tx>
          <c:spPr>
            <a:solidFill>
              <a:schemeClr val="accent1"/>
            </a:solidFill>
            <a:ln>
              <a:noFill/>
            </a:ln>
            <a:effectLst/>
          </c:spPr>
          <c:invertIfNegative val="0"/>
          <c:cat>
            <c:strRef>
              <c:f>STATS!$B$70:$B$77</c:f>
              <c:strCache>
                <c:ptCount val="8"/>
                <c:pt idx="0">
                  <c:v>R2 109-e</c:v>
                </c:pt>
                <c:pt idx="1">
                  <c:v>R2 109bis-e</c:v>
                </c:pt>
                <c:pt idx="2">
                  <c:v>R2 110-e</c:v>
                </c:pt>
                <c:pt idx="3">
                  <c:v>R2 111-e</c:v>
                </c:pt>
                <c:pt idx="4">
                  <c:v>R2 112-e</c:v>
                </c:pt>
                <c:pt idx="5">
                  <c:v>R2 113-e</c:v>
                </c:pt>
                <c:pt idx="6">
                  <c:v>R2 113bis-e</c:v>
                </c:pt>
                <c:pt idx="7">
                  <c:v>R2 114-e</c:v>
                </c:pt>
              </c:strCache>
            </c:strRef>
          </c:cat>
          <c:val>
            <c:numRef>
              <c:f>STATS!$D$70:$D$77</c:f>
              <c:numCache>
                <c:formatCode>General</c:formatCode>
                <c:ptCount val="8"/>
                <c:pt idx="0">
                  <c:v>3137</c:v>
                </c:pt>
                <c:pt idx="1">
                  <c:v>2940</c:v>
                </c:pt>
                <c:pt idx="2">
                  <c:v>3078</c:v>
                </c:pt>
                <c:pt idx="3">
                  <c:v>2830</c:v>
                </c:pt>
                <c:pt idx="4">
                  <c:v>2714</c:v>
                </c:pt>
                <c:pt idx="5">
                  <c:v>3120</c:v>
                </c:pt>
                <c:pt idx="6">
                  <c:v>2303</c:v>
                </c:pt>
                <c:pt idx="7">
                  <c:v>2056</c:v>
                </c:pt>
              </c:numCache>
            </c:numRef>
          </c:val>
        </c:ser>
        <c:ser>
          <c:idx val="1"/>
          <c:order val="1"/>
          <c:tx>
            <c:strRef>
              <c:f>STATS!$H$69</c:f>
              <c:strCache>
                <c:ptCount val="1"/>
                <c:pt idx="0">
                  <c:v>Emails (no)</c:v>
                </c:pt>
              </c:strCache>
            </c:strRef>
          </c:tx>
          <c:spPr>
            <a:solidFill>
              <a:schemeClr val="accent2"/>
            </a:solidFill>
            <a:ln>
              <a:noFill/>
            </a:ln>
            <a:effectLst/>
          </c:spPr>
          <c:invertIfNegative val="0"/>
          <c:cat>
            <c:strRef>
              <c:f>STATS!$B$70:$B$77</c:f>
              <c:strCache>
                <c:ptCount val="8"/>
                <c:pt idx="0">
                  <c:v>R2 109-e</c:v>
                </c:pt>
                <c:pt idx="1">
                  <c:v>R2 109bis-e</c:v>
                </c:pt>
                <c:pt idx="2">
                  <c:v>R2 110-e</c:v>
                </c:pt>
                <c:pt idx="3">
                  <c:v>R2 111-e</c:v>
                </c:pt>
                <c:pt idx="4">
                  <c:v>R2 112-e</c:v>
                </c:pt>
                <c:pt idx="5">
                  <c:v>R2 113-e</c:v>
                </c:pt>
                <c:pt idx="6">
                  <c:v>R2 113bis-e</c:v>
                </c:pt>
                <c:pt idx="7">
                  <c:v>R2 114-e</c:v>
                </c:pt>
              </c:strCache>
            </c:strRef>
          </c:cat>
          <c:val>
            <c:numRef>
              <c:f>STATS!$H$70:$H$77</c:f>
              <c:numCache>
                <c:formatCode>General</c:formatCode>
                <c:ptCount val="8"/>
                <c:pt idx="0">
                  <c:v>5500</c:v>
                </c:pt>
                <c:pt idx="1">
                  <c:v>4350</c:v>
                </c:pt>
                <c:pt idx="2">
                  <c:v>4750</c:v>
                </c:pt>
                <c:pt idx="3">
                  <c:v>2000</c:v>
                </c:pt>
                <c:pt idx="4">
                  <c:v>2902</c:v>
                </c:pt>
                <c:pt idx="5">
                  <c:v>2362</c:v>
                </c:pt>
                <c:pt idx="6">
                  <c:v>1581</c:v>
                </c:pt>
                <c:pt idx="7">
                  <c:v>1355</c:v>
                </c:pt>
              </c:numCache>
            </c:numRef>
          </c:val>
        </c:ser>
        <c:dLbls>
          <c:showLegendKey val="0"/>
          <c:showVal val="0"/>
          <c:showCatName val="0"/>
          <c:showSerName val="0"/>
          <c:showPercent val="0"/>
          <c:showBubbleSize val="0"/>
        </c:dLbls>
        <c:gapWidth val="219"/>
        <c:overlap val="-27"/>
        <c:axId val="-1563133152"/>
        <c:axId val="-1563132608"/>
      </c:barChart>
      <c:catAx>
        <c:axId val="-1563133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63132608"/>
        <c:crosses val="autoZero"/>
        <c:auto val="1"/>
        <c:lblAlgn val="ctr"/>
        <c:lblOffset val="100"/>
        <c:noMultiLvlLbl val="0"/>
      </c:catAx>
      <c:valAx>
        <c:axId val="-1563132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6313315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CD70F55-CC08-4368-9F85-C7F6B6E1300A}" type="slidenum">
              <a:rPr lang="en-GB" altLang="en-US"/>
              <a:pPr>
                <a:defRPr/>
              </a:pPr>
              <a:t>‹#›</a:t>
            </a:fld>
            <a:endParaRPr lang="en-GB" altLang="en-US"/>
          </a:p>
        </p:txBody>
      </p:sp>
    </p:spTree>
    <p:extLst>
      <p:ext uri="{BB962C8B-B14F-4D97-AF65-F5344CB8AC3E}">
        <p14:creationId xmlns:p14="http://schemas.microsoft.com/office/powerpoint/2010/main" val="390272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7100603-3B47-4F55-978D-850E033A94D1}" type="slidenum">
              <a:rPr lang="en-GB" altLang="en-US"/>
              <a:pPr>
                <a:defRPr/>
              </a:pPr>
              <a:t>‹#›</a:t>
            </a:fld>
            <a:endParaRPr lang="en-GB" altLang="en-US"/>
          </a:p>
        </p:txBody>
      </p:sp>
    </p:spTree>
    <p:extLst>
      <p:ext uri="{BB962C8B-B14F-4D97-AF65-F5344CB8AC3E}">
        <p14:creationId xmlns:p14="http://schemas.microsoft.com/office/powerpoint/2010/main" val="259040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8B955D6-ACCE-4337-93A9-BFD11A64B2AC}" type="slidenum">
              <a:rPr lang="en-GB" altLang="en-US" smtClean="0">
                <a:latin typeface="Times New Roman" panose="02020603050405020304" pitchFamily="18" charset="0"/>
              </a:rPr>
              <a:pPr/>
              <a:t>5</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14022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6</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519699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7</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1942500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8</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73308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E4C472-6607-42A4-8CDA-4CB9B7EE4A5E}" type="slidenum">
              <a:rPr lang="en-GB" altLang="en-US" smtClean="0">
                <a:latin typeface="Times New Roman" panose="02020603050405020304" pitchFamily="18" charset="0"/>
              </a:rPr>
              <a:pPr/>
              <a:t>17</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034423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3367135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3895886"/>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Tree>
    <p:extLst>
      <p:ext uri="{BB962C8B-B14F-4D97-AF65-F5344CB8AC3E}">
        <p14:creationId xmlns:p14="http://schemas.microsoft.com/office/powerpoint/2010/main" val="35465523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F7A0EF3E-53BC-4168-A72A-BBE5EFEB3F2D}" type="slidenum">
              <a:rPr lang="en-GB" altLang="en-US" sz="1400" smtClean="0">
                <a:latin typeface="Calibri" panose="020F0502020204030204" pitchFamily="34" charset="0"/>
              </a:rPr>
              <a:pPr>
                <a:defRPr/>
              </a:pPr>
              <a:t>‹#›</a:t>
            </a:fld>
            <a:endParaRPr lang="en-GB" altLang="en-US" sz="1400" smtClean="0">
              <a:latin typeface="Calibri" panose="020F0502020204030204" pitchFamily="34" charset="0"/>
            </a:endParaRPr>
          </a:p>
        </p:txBody>
      </p:sp>
      <p:sp>
        <p:nvSpPr>
          <p:cNvPr id="11" name="Text Box 14"/>
          <p:cNvSpPr txBox="1">
            <a:spLocks noChangeArrowheads="1"/>
          </p:cNvSpPr>
          <p:nvPr userDrawn="1"/>
        </p:nvSpPr>
        <p:spPr bwMode="auto">
          <a:xfrm>
            <a:off x="133350" y="36513"/>
            <a:ext cx="27174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smtClean="0">
                <a:latin typeface="Arial "/>
              </a:rPr>
              <a:t>3GPP TSG </a:t>
            </a:r>
            <a:r>
              <a:rPr lang="sv-SE" altLang="en-US" sz="1400" b="1" dirty="0" smtClean="0">
                <a:latin typeface="Arial "/>
              </a:rPr>
              <a:t>RAN#92 </a:t>
            </a:r>
            <a:r>
              <a:rPr lang="sv-SE" altLang="en-US" sz="1400" b="1" dirty="0" smtClean="0">
                <a:latin typeface="Arial "/>
              </a:rPr>
              <a:t>electronic</a:t>
            </a:r>
          </a:p>
          <a:p>
            <a:pPr eaLnBrk="1" hangingPunct="1">
              <a:defRPr/>
            </a:pPr>
            <a:r>
              <a:rPr lang="sv-SE" altLang="en-US" sz="1400" b="1" dirty="0" smtClean="0">
                <a:latin typeface="Arial "/>
              </a:rPr>
              <a:t>On-line,</a:t>
            </a:r>
            <a:r>
              <a:rPr lang="sv-SE" altLang="en-US" sz="1400" b="1" baseline="0" dirty="0" smtClean="0">
                <a:latin typeface="Arial "/>
              </a:rPr>
              <a:t> </a:t>
            </a:r>
            <a:r>
              <a:rPr lang="sv-SE" altLang="en-US" sz="1400" b="1" baseline="0" dirty="0" smtClean="0">
                <a:latin typeface="Arial "/>
              </a:rPr>
              <a:t>June 14-18, </a:t>
            </a:r>
            <a:r>
              <a:rPr lang="sv-SE" altLang="en-US" sz="1400" b="1" dirty="0" smtClean="0">
                <a:latin typeface="Arial "/>
              </a:rPr>
              <a:t>2021 </a:t>
            </a:r>
          </a:p>
        </p:txBody>
      </p:sp>
      <p:sp>
        <p:nvSpPr>
          <p:cNvPr id="13" name="Text Box 14"/>
          <p:cNvSpPr txBox="1">
            <a:spLocks noChangeArrowheads="1"/>
          </p:cNvSpPr>
          <p:nvPr userDrawn="1"/>
        </p:nvSpPr>
        <p:spPr bwMode="auto">
          <a:xfrm>
            <a:off x="9163050" y="133350"/>
            <a:ext cx="2600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i="1" dirty="0" smtClean="0">
                <a:latin typeface="Arial "/>
              </a:rPr>
              <a:t>RP-210931</a:t>
            </a:r>
            <a:endParaRPr lang="sv-SE" altLang="en-US" sz="1200" b="1" dirty="0" smtClean="0">
              <a:latin typeface="Arial "/>
            </a:endParaRPr>
          </a:p>
        </p:txBody>
      </p:sp>
    </p:spTree>
  </p:cSld>
  <p:clrMap bg1="lt1" tx1="dk1" bg2="lt2" tx2="dk2" accent1="accent1" accent2="accent2" accent3="accent3" accent4="accent4" accent5="accent5" accent6="accent6" hlink="hlink" folHlink="folHlink"/>
  <p:sldLayoutIdLst>
    <p:sldLayoutId id="2147485187" r:id="rId1"/>
    <p:sldLayoutId id="2147485185" r:id="rId2"/>
    <p:sldLayoutId id="214748518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chart" Target="../charts/char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file:///D:\Documents\3GPP\tsg_ran\WG2\TSGR2_114-e\Docs\R2-2106712.zip" TargetMode="External"/><Relationship Id="rId2" Type="http://schemas.openxmlformats.org/officeDocument/2006/relationships/hyperlink" Target="file:///D:\Documents\3GPP\tsg_ran\WG2\TSGR2_114-e\Docs\R2-2106711.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US" dirty="0" smtClean="0"/>
              <a:t>Status Report </a:t>
            </a:r>
            <a:br>
              <a:rPr lang="en-US" altLang="en-US" dirty="0" smtClean="0"/>
            </a:br>
            <a:r>
              <a:rPr lang="en-US" altLang="en-US" dirty="0" smtClean="0"/>
              <a:t>RAN WG2 </a:t>
            </a:r>
            <a:br>
              <a:rPr lang="en-US" altLang="en-US" dirty="0" smtClean="0"/>
            </a:br>
            <a:r>
              <a:rPr lang="en-US" altLang="en-US" sz="4800" dirty="0" smtClean="0"/>
              <a:t>to TSG-RAN #92-e</a:t>
            </a:r>
          </a:p>
        </p:txBody>
      </p:sp>
      <p:sp>
        <p:nvSpPr>
          <p:cNvPr id="5123" name="Text Placeholder 2"/>
          <p:cNvSpPr>
            <a:spLocks noGrp="1"/>
          </p:cNvSpPr>
          <p:nvPr>
            <p:ph type="body" idx="4294967295"/>
          </p:nvPr>
        </p:nvSpPr>
        <p:spPr>
          <a:xfrm>
            <a:off x="2147888" y="4589463"/>
            <a:ext cx="3738562" cy="1500187"/>
          </a:xfrm>
        </p:spPr>
        <p:txBody>
          <a:bodyPr/>
          <a:lstStyle/>
          <a:p>
            <a:pPr marL="0" indent="0" eaLnBrk="1" hangingPunct="1">
              <a:buFontTx/>
              <a:buNone/>
            </a:pPr>
            <a:r>
              <a:rPr lang="en-GB" altLang="en-US" sz="2000" dirty="0" smtClean="0">
                <a:latin typeface="Arial" panose="020B0604020202020204" pitchFamily="34" charset="0"/>
              </a:rPr>
              <a:t>V1</a:t>
            </a:r>
            <a:endParaRPr lang="en-GB" altLang="en-US" sz="2000" dirty="0" smtClean="0">
              <a:latin typeface="Arial" panose="020B0604020202020204" pitchFamily="34" charset="0"/>
            </a:endParaRPr>
          </a:p>
          <a:p>
            <a:pPr marL="0" indent="0" eaLnBrk="1" hangingPunct="1">
              <a:buFontTx/>
              <a:buNone/>
            </a:pPr>
            <a:r>
              <a:rPr lang="en-GB" altLang="en-US" sz="2000" dirty="0" smtClean="0">
                <a:latin typeface="Arial" panose="020B0604020202020204" pitchFamily="34" charset="0"/>
              </a:rPr>
              <a:t>Johan Johansson</a:t>
            </a:r>
            <a:endParaRPr lang="en-GB" altLang="en-US" sz="2000" dirty="0" smtClean="0"/>
          </a:p>
          <a:p>
            <a:pPr marL="0" indent="0" eaLnBrk="1" hangingPunct="1">
              <a:buFontTx/>
              <a:buNone/>
            </a:pPr>
            <a:r>
              <a:rPr lang="en-GB" altLang="en-US" sz="2000" dirty="0" smtClean="0"/>
              <a:t>RAN2 Chairman (</a:t>
            </a:r>
            <a:r>
              <a:rPr lang="en-GB" altLang="en-US" sz="2000" dirty="0" err="1" smtClean="0"/>
              <a:t>MediaTek</a:t>
            </a:r>
            <a:r>
              <a:rPr lang="en-GB" altLang="en-US" sz="2000" dirty="0" smtClean="0"/>
              <a:t> </a:t>
            </a:r>
            <a:r>
              <a:rPr lang="en-GB" altLang="en-US" sz="2000" dirty="0" err="1"/>
              <a:t>I</a:t>
            </a:r>
            <a:r>
              <a:rPr lang="en-GB" altLang="en-US" sz="2000" dirty="0" err="1" smtClean="0"/>
              <a:t>nc</a:t>
            </a:r>
            <a:r>
              <a:rPr lang="en-GB" altLang="en-US" sz="2000" dirty="0" smtClean="0"/>
              <a:t>)</a:t>
            </a:r>
          </a:p>
          <a:p>
            <a:pPr marL="0" indent="0" eaLnBrk="1" hangingPunct="1">
              <a:buFontTx/>
              <a:buNone/>
            </a:pPr>
            <a:endParaRPr lang="en-GB" altLang="en-US" dirty="0" smtClean="0"/>
          </a:p>
        </p:txBody>
      </p:sp>
      <p:sp>
        <p:nvSpPr>
          <p:cNvPr id="5124" name="TextBox 1"/>
          <p:cNvSpPr txBox="1">
            <a:spLocks noChangeArrowheads="1"/>
          </p:cNvSpPr>
          <p:nvPr/>
        </p:nvSpPr>
        <p:spPr bwMode="auto">
          <a:xfrm>
            <a:off x="149225" y="550863"/>
            <a:ext cx="70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AI: 5.2</a:t>
            </a:r>
          </a:p>
        </p:txBody>
      </p:sp>
      <p:sp>
        <p:nvSpPr>
          <p:cNvPr id="2" name="Rectangle 1"/>
          <p:cNvSpPr/>
          <p:nvPr/>
        </p:nvSpPr>
        <p:spPr>
          <a:xfrm>
            <a:off x="7685325" y="4100810"/>
            <a:ext cx="4201875" cy="1384995"/>
          </a:xfrm>
          <a:prstGeom prst="rect">
            <a:avLst/>
          </a:prstGeom>
        </p:spPr>
        <p:txBody>
          <a:bodyPr wrap="square">
            <a:spAutoFit/>
          </a:bodyPr>
          <a:lstStyle/>
          <a:p>
            <a:r>
              <a:rPr lang="en-GB" sz="1200" b="1" dirty="0" smtClean="0">
                <a:solidFill>
                  <a:srgbClr val="FF0000"/>
                </a:solidFill>
              </a:rPr>
              <a:t>Revision History: </a:t>
            </a:r>
          </a:p>
          <a:p>
            <a:r>
              <a:rPr lang="en-GB" sz="1200" dirty="0" smtClean="0">
                <a:solidFill>
                  <a:srgbClr val="FF0000"/>
                </a:solidFill>
              </a:rPr>
              <a:t>V1</a:t>
            </a:r>
          </a:p>
          <a:p>
            <a:pPr marL="171450" indent="-171450">
              <a:buFontTx/>
              <a:buChar char="-"/>
            </a:pPr>
            <a:r>
              <a:rPr lang="en-GB" sz="1200" dirty="0" smtClean="0">
                <a:solidFill>
                  <a:srgbClr val="FF0000"/>
                </a:solidFill>
              </a:rPr>
              <a:t>Pg7 TEI report: R2-2106702/03 were removed as</a:t>
            </a:r>
            <a:br>
              <a:rPr lang="en-GB" sz="1200" dirty="0" smtClean="0">
                <a:solidFill>
                  <a:srgbClr val="FF0000"/>
                </a:solidFill>
              </a:rPr>
            </a:br>
            <a:r>
              <a:rPr lang="en-GB" sz="1200" dirty="0" smtClean="0">
                <a:solidFill>
                  <a:srgbClr val="FF0000"/>
                </a:solidFill>
              </a:rPr>
              <a:t>TEI16 was removed in CR </a:t>
            </a:r>
            <a:r>
              <a:rPr lang="en-GB" sz="1200" dirty="0" err="1" smtClean="0">
                <a:solidFill>
                  <a:srgbClr val="FF0000"/>
                </a:solidFill>
              </a:rPr>
              <a:t>cov</a:t>
            </a:r>
            <a:r>
              <a:rPr lang="en-GB" sz="1200" dirty="0" smtClean="0">
                <a:solidFill>
                  <a:srgbClr val="FF0000"/>
                </a:solidFill>
              </a:rPr>
              <a:t> page in after-processing.</a:t>
            </a:r>
          </a:p>
          <a:p>
            <a:pPr marL="171450" indent="-171450">
              <a:buFontTx/>
              <a:buChar char="-"/>
            </a:pPr>
            <a:r>
              <a:rPr lang="en-GB" sz="1200" dirty="0" smtClean="0">
                <a:solidFill>
                  <a:srgbClr val="FF0000"/>
                </a:solidFill>
              </a:rPr>
              <a:t>Pg7 TEI report: Reference to Tech Endorsed CRs was</a:t>
            </a:r>
            <a:br>
              <a:rPr lang="en-GB" sz="1200" dirty="0" smtClean="0">
                <a:solidFill>
                  <a:srgbClr val="FF0000"/>
                </a:solidFill>
              </a:rPr>
            </a:br>
            <a:r>
              <a:rPr lang="en-GB" sz="1200" dirty="0" smtClean="0">
                <a:solidFill>
                  <a:srgbClr val="FF0000"/>
                </a:solidFill>
              </a:rPr>
              <a:t>updated as CR </a:t>
            </a:r>
            <a:r>
              <a:rPr lang="en-GB" sz="1200" dirty="0" err="1" smtClean="0">
                <a:solidFill>
                  <a:srgbClr val="FF0000"/>
                </a:solidFill>
              </a:rPr>
              <a:t>cov</a:t>
            </a:r>
            <a:r>
              <a:rPr lang="en-GB" sz="1200" dirty="0" smtClean="0">
                <a:solidFill>
                  <a:srgbClr val="FF0000"/>
                </a:solidFill>
              </a:rPr>
              <a:t> pages were updated. A reference to </a:t>
            </a:r>
            <a:br>
              <a:rPr lang="en-GB" sz="1200" dirty="0" smtClean="0">
                <a:solidFill>
                  <a:srgbClr val="FF0000"/>
                </a:solidFill>
              </a:rPr>
            </a:br>
            <a:r>
              <a:rPr lang="en-GB" sz="1200" dirty="0" smtClean="0">
                <a:solidFill>
                  <a:srgbClr val="FF0000"/>
                </a:solidFill>
              </a:rPr>
              <a:t>CT1 chair statement was added. (updates in RED)</a:t>
            </a:r>
            <a:endParaRPr lang="en-US" sz="1200"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385565823"/>
              </p:ext>
            </p:extLst>
          </p:nvPr>
        </p:nvGraphicFramePr>
        <p:xfrm>
          <a:off x="838200" y="2109258"/>
          <a:ext cx="7968191" cy="4127236"/>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8694736" y="2000249"/>
            <a:ext cx="3074881" cy="900246"/>
          </a:xfrm>
          <a:prstGeom prst="rect">
            <a:avLst/>
          </a:prstGeom>
          <a:noFill/>
        </p:spPr>
        <p:txBody>
          <a:bodyPr wrap="none" rtlCol="0">
            <a:spAutoFit/>
          </a:bodyPr>
          <a:lstStyle/>
          <a:p>
            <a:r>
              <a:rPr lang="en-US" sz="1050" dirty="0" smtClean="0"/>
              <a:t>- The Graph’s include Both WG meetings in Q2: </a:t>
            </a:r>
          </a:p>
          <a:p>
            <a:r>
              <a:rPr lang="en-US" sz="1050" dirty="0"/>
              <a:t> </a:t>
            </a:r>
            <a:r>
              <a:rPr lang="en-US" sz="1050" dirty="0" smtClean="0"/>
              <a:t>  R2 113bis-e and R2 114-e. </a:t>
            </a:r>
          </a:p>
          <a:p>
            <a:r>
              <a:rPr lang="en-US" sz="1050" dirty="0" smtClean="0"/>
              <a:t>- Drafts include offline AT-meeting drafts on the </a:t>
            </a:r>
          </a:p>
          <a:p>
            <a:r>
              <a:rPr lang="en-US" sz="1050" dirty="0" smtClean="0"/>
              <a:t>   meeting server </a:t>
            </a:r>
          </a:p>
          <a:p>
            <a:r>
              <a:rPr lang="en-US" sz="1050" dirty="0" smtClean="0"/>
              <a:t>- </a:t>
            </a:r>
            <a:r>
              <a:rPr lang="en-US" sz="1050" dirty="0" err="1" smtClean="0"/>
              <a:t>Tdocs</a:t>
            </a:r>
            <a:r>
              <a:rPr lang="en-US" sz="1050" dirty="0" smtClean="0"/>
              <a:t> include both input </a:t>
            </a:r>
            <a:r>
              <a:rPr lang="en-US" sz="1050" dirty="0" err="1" smtClean="0"/>
              <a:t>tdocs</a:t>
            </a:r>
            <a:r>
              <a:rPr lang="en-US" sz="1050" dirty="0" smtClean="0"/>
              <a:t> and revisions. </a:t>
            </a:r>
          </a:p>
        </p:txBody>
      </p:sp>
    </p:spTree>
    <p:extLst>
      <p:ext uri="{BB962C8B-B14F-4D97-AF65-F5344CB8AC3E}">
        <p14:creationId xmlns:p14="http://schemas.microsoft.com/office/powerpoint/2010/main" val="2237309483"/>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a:t>
            </a:r>
            <a:endParaRPr lang="en-US" dirty="0"/>
          </a:p>
        </p:txBody>
      </p:sp>
      <p:sp>
        <p:nvSpPr>
          <p:cNvPr id="4" name="Content Placeholder 2"/>
          <p:cNvSpPr txBox="1">
            <a:spLocks/>
          </p:cNvSpPr>
          <p:nvPr/>
        </p:nvSpPr>
        <p:spPr bwMode="auto">
          <a:xfrm>
            <a:off x="954882" y="2091839"/>
            <a:ext cx="10153650"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t>Conclusion on </a:t>
            </a:r>
            <a:r>
              <a:rPr lang="en-US" sz="2400" dirty="0" err="1" smtClean="0"/>
              <a:t>IoT</a:t>
            </a:r>
            <a:r>
              <a:rPr lang="en-US" sz="2400" dirty="0" smtClean="0"/>
              <a:t> NTN SI [RAN1-led</a:t>
            </a:r>
            <a:r>
              <a:rPr lang="en-US" sz="2400" dirty="0"/>
              <a:t>]</a:t>
            </a:r>
            <a:endParaRPr lang="en-US" sz="2400" dirty="0" smtClean="0"/>
          </a:p>
          <a:p>
            <a:pPr lvl="1"/>
            <a:r>
              <a:rPr lang="en-US" sz="2000" dirty="0" smtClean="0"/>
              <a:t>The Study Item can be closed from RAN2 perspective</a:t>
            </a:r>
          </a:p>
          <a:p>
            <a:pPr lvl="1"/>
            <a:r>
              <a:rPr lang="en-US" sz="2000" dirty="0" smtClean="0"/>
              <a:t>Following discussion at RP-91-e, essential enhancements were identified, and it is clarified which ones build on NR NTN and which ones are specific to </a:t>
            </a:r>
            <a:r>
              <a:rPr lang="en-US" sz="2000" dirty="0" err="1" smtClean="0"/>
              <a:t>IoT</a:t>
            </a:r>
            <a:r>
              <a:rPr lang="en-US" sz="2000" dirty="0"/>
              <a:t> </a:t>
            </a:r>
            <a:r>
              <a:rPr lang="en-US" sz="2000" dirty="0" smtClean="0"/>
              <a:t>NTN, and this is the basis for the RAN2 recommendation in the TR.</a:t>
            </a:r>
            <a:endParaRPr lang="en-US" sz="2000" dirty="0"/>
          </a:p>
          <a:p>
            <a:pPr lvl="0"/>
            <a:r>
              <a:rPr lang="en-GB" sz="2400" dirty="0" smtClean="0"/>
              <a:t>RAN2 </a:t>
            </a:r>
            <a:r>
              <a:rPr lang="en-GB" sz="2400" dirty="0"/>
              <a:t>recommendation how to introduce the 52.6-71GHz frequency </a:t>
            </a:r>
            <a:r>
              <a:rPr lang="en-GB" sz="2400" dirty="0" smtClean="0"/>
              <a:t>range (Action </a:t>
            </a:r>
            <a:r>
              <a:rPr lang="en-GB" sz="2400" dirty="0"/>
              <a:t>Point from </a:t>
            </a:r>
            <a:r>
              <a:rPr lang="en-GB" sz="2400" dirty="0" smtClean="0"/>
              <a:t>RP91e</a:t>
            </a:r>
            <a:r>
              <a:rPr lang="en-GB" sz="2400" dirty="0"/>
              <a:t>)</a:t>
            </a:r>
            <a:endParaRPr lang="en-US" sz="2400" dirty="0"/>
          </a:p>
          <a:p>
            <a:pPr lvl="1"/>
            <a:r>
              <a:rPr lang="en-US" sz="2000" dirty="0"/>
              <a:t>RAN2 can adapt to other groups decision on </a:t>
            </a:r>
            <a:r>
              <a:rPr lang="en-US" sz="2000" dirty="0" err="1"/>
              <a:t>FRx</a:t>
            </a:r>
            <a:r>
              <a:rPr lang="en-US" sz="2000" dirty="0"/>
              <a:t> notation for </a:t>
            </a:r>
            <a:r>
              <a:rPr lang="en-GB" sz="2000" dirty="0"/>
              <a:t>52-71 GHz. No critical dependency in RAN2. </a:t>
            </a:r>
            <a:endParaRPr lang="en-US" sz="2000" dirty="0"/>
          </a:p>
          <a:p>
            <a:pPr lvl="1"/>
            <a:r>
              <a:rPr lang="en-GB" sz="2000" dirty="0"/>
              <a:t>From RAN2 TS point of view the impact will be smaller if it is chosen to re-use FR2 </a:t>
            </a:r>
            <a:r>
              <a:rPr lang="en-US" sz="2000" dirty="0"/>
              <a:t>for </a:t>
            </a:r>
            <a:r>
              <a:rPr lang="en-GB" sz="2000" dirty="0"/>
              <a:t>52-71 GHz. </a:t>
            </a:r>
            <a:endParaRPr lang="en-US" dirty="0"/>
          </a:p>
        </p:txBody>
      </p:sp>
    </p:spTree>
    <p:extLst>
      <p:ext uri="{BB962C8B-B14F-4D97-AF65-F5344CB8AC3E}">
        <p14:creationId xmlns:p14="http://schemas.microsoft.com/office/powerpoint/2010/main" val="2494614870"/>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a:t>
            </a:r>
            <a:endParaRPr lang="en-US" dirty="0"/>
          </a:p>
        </p:txBody>
      </p:sp>
      <p:sp>
        <p:nvSpPr>
          <p:cNvPr id="4" name="Content Placeholder 2"/>
          <p:cNvSpPr txBox="1">
            <a:spLocks/>
          </p:cNvSpPr>
          <p:nvPr/>
        </p:nvSpPr>
        <p:spPr bwMode="auto">
          <a:xfrm>
            <a:off x="954882" y="1907376"/>
            <a:ext cx="10153650"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t>NR </a:t>
            </a:r>
            <a:r>
              <a:rPr lang="en-US" sz="2400" dirty="0" err="1" smtClean="0"/>
              <a:t>Sidelink</a:t>
            </a:r>
            <a:r>
              <a:rPr lang="en-US" sz="2400" dirty="0" smtClean="0"/>
              <a:t> Relay WI</a:t>
            </a:r>
          </a:p>
          <a:p>
            <a:pPr lvl="1"/>
            <a:r>
              <a:rPr lang="en-US" sz="2000" dirty="0" smtClean="0"/>
              <a:t>Following the request at RP-91-e, the following has been finalized: </a:t>
            </a:r>
          </a:p>
          <a:p>
            <a:pPr lvl="1"/>
            <a:r>
              <a:rPr lang="en-US" sz="2000" dirty="0" smtClean="0"/>
              <a:t>All parts of Common objectives has been addressed, and completed to stage-2 level. CRs Stage-3 is missing and will be addressed later</a:t>
            </a:r>
            <a:r>
              <a:rPr lang="en-US" sz="2000" dirty="0"/>
              <a:t>.</a:t>
            </a:r>
            <a:r>
              <a:rPr lang="en-US" sz="2000" dirty="0" smtClean="0"/>
              <a:t>  </a:t>
            </a:r>
          </a:p>
          <a:p>
            <a:r>
              <a:rPr lang="en-US" sz="2400" dirty="0" err="1" smtClean="0"/>
              <a:t>feMIMO</a:t>
            </a:r>
            <a:r>
              <a:rPr lang="en-US" sz="2400" dirty="0" smtClean="0"/>
              <a:t> WI</a:t>
            </a:r>
          </a:p>
          <a:p>
            <a:pPr lvl="1"/>
            <a:r>
              <a:rPr lang="en-US" sz="2000" dirty="0" smtClean="0"/>
              <a:t>RAN2 provided reply to RAN1 LS. Ok progress. </a:t>
            </a:r>
          </a:p>
          <a:p>
            <a:pPr lvl="1"/>
            <a:r>
              <a:rPr lang="en-US" sz="2000" dirty="0" smtClean="0"/>
              <a:t>Significant confusion in RAN2. </a:t>
            </a:r>
          </a:p>
          <a:p>
            <a:pPr lvl="2"/>
            <a:r>
              <a:rPr lang="en-US" sz="1600" dirty="0" smtClean="0"/>
              <a:t>Mobility topics are always contentious in RAN2. The TU allocation even if increased would not allow an ambitious interpretation of the WI objective on L1L2-centric mobility. </a:t>
            </a:r>
          </a:p>
          <a:p>
            <a:pPr lvl="2"/>
            <a:r>
              <a:rPr lang="en-US" sz="1600" dirty="0" smtClean="0"/>
              <a:t>Could consider whether RAN2 enhancements for L1L2 centric mobility is needed in Rel-17. From functional point of view the current handover may work. </a:t>
            </a:r>
          </a:p>
          <a:p>
            <a:pPr lvl="2"/>
            <a:r>
              <a:rPr lang="en-US" sz="1600" dirty="0" smtClean="0"/>
              <a:t>Alternatively, At least the following would be helpful:</a:t>
            </a:r>
          </a:p>
          <a:p>
            <a:pPr lvl="2"/>
            <a:r>
              <a:rPr lang="en-US" sz="1600" dirty="0" smtClean="0"/>
              <a:t>With baseline of legacy handover, settle in more detail which benefits are targeted (for better focus), and</a:t>
            </a:r>
          </a:p>
          <a:p>
            <a:pPr lvl="2"/>
            <a:r>
              <a:rPr lang="en-US" sz="1600" dirty="0" smtClean="0"/>
              <a:t>Limit the solution scope to achieve these benefits (for better focus). </a:t>
            </a:r>
          </a:p>
        </p:txBody>
      </p:sp>
    </p:spTree>
    <p:extLst>
      <p:ext uri="{BB962C8B-B14F-4D97-AF65-F5344CB8AC3E}">
        <p14:creationId xmlns:p14="http://schemas.microsoft.com/office/powerpoint/2010/main" val="212005919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RAN2 Load</a:t>
            </a:r>
            <a:endParaRPr lang="en-US" dirty="0"/>
          </a:p>
        </p:txBody>
      </p:sp>
      <p:sp>
        <p:nvSpPr>
          <p:cNvPr id="9" name="TextBox 8"/>
          <p:cNvSpPr txBox="1"/>
          <p:nvPr/>
        </p:nvSpPr>
        <p:spPr>
          <a:xfrm>
            <a:off x="659606" y="4768430"/>
            <a:ext cx="5856175" cy="1077218"/>
          </a:xfrm>
          <a:prstGeom prst="rect">
            <a:avLst/>
          </a:prstGeom>
          <a:noFill/>
        </p:spPr>
        <p:txBody>
          <a:bodyPr wrap="square" rtlCol="0">
            <a:spAutoFit/>
          </a:bodyPr>
          <a:lstStyle/>
          <a:p>
            <a:r>
              <a:rPr lang="en-US" sz="1600" dirty="0" smtClean="0"/>
              <a:t>The meetings in Q2 are supposed to be 75% of a normal meeting. It can be observed that the number of </a:t>
            </a:r>
            <a:r>
              <a:rPr lang="en-US" sz="1600" dirty="0" err="1" smtClean="0"/>
              <a:t>tdocs</a:t>
            </a:r>
            <a:r>
              <a:rPr lang="en-US" sz="1600" dirty="0" smtClean="0"/>
              <a:t> is higher than 75% of normal. However other indicators point to ~75% as planned. </a:t>
            </a:r>
          </a:p>
        </p:txBody>
      </p:sp>
      <p:graphicFrame>
        <p:nvGraphicFramePr>
          <p:cNvPr id="11" name="Chart 10"/>
          <p:cNvGraphicFramePr>
            <a:graphicFrameLocks/>
          </p:cNvGraphicFramePr>
          <p:nvPr>
            <p:extLst>
              <p:ext uri="{D42A27DB-BD31-4B8C-83A1-F6EECF244321}">
                <p14:modId xmlns:p14="http://schemas.microsoft.com/office/powerpoint/2010/main" val="2278286425"/>
              </p:ext>
            </p:extLst>
          </p:nvPr>
        </p:nvGraphicFramePr>
        <p:xfrm>
          <a:off x="416983" y="2110317"/>
          <a:ext cx="2971271" cy="219445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12"/>
          <p:cNvGraphicFramePr>
            <a:graphicFrameLocks/>
          </p:cNvGraphicFramePr>
          <p:nvPr>
            <p:extLst>
              <p:ext uri="{D42A27DB-BD31-4B8C-83A1-F6EECF244321}">
                <p14:modId xmlns:p14="http://schemas.microsoft.com/office/powerpoint/2010/main" val="878621679"/>
              </p:ext>
            </p:extLst>
          </p:nvPr>
        </p:nvGraphicFramePr>
        <p:xfrm>
          <a:off x="3963987" y="2132332"/>
          <a:ext cx="3296179" cy="21944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a:graphicFrameLocks/>
          </p:cNvGraphicFramePr>
          <p:nvPr>
            <p:extLst>
              <p:ext uri="{D42A27DB-BD31-4B8C-83A1-F6EECF244321}">
                <p14:modId xmlns:p14="http://schemas.microsoft.com/office/powerpoint/2010/main" val="245704574"/>
              </p:ext>
            </p:extLst>
          </p:nvPr>
        </p:nvGraphicFramePr>
        <p:xfrm>
          <a:off x="7835900" y="2103437"/>
          <a:ext cx="2992437" cy="220133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Chart 16"/>
          <p:cNvGraphicFramePr>
            <a:graphicFrameLocks/>
          </p:cNvGraphicFramePr>
          <p:nvPr>
            <p:extLst>
              <p:ext uri="{D42A27DB-BD31-4B8C-83A1-F6EECF244321}">
                <p14:modId xmlns:p14="http://schemas.microsoft.com/office/powerpoint/2010/main" val="3563524658"/>
              </p:ext>
            </p:extLst>
          </p:nvPr>
        </p:nvGraphicFramePr>
        <p:xfrm>
          <a:off x="7835899" y="4150519"/>
          <a:ext cx="3675063" cy="233653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23981069"/>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GTW</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7779271"/>
              </p:ext>
            </p:extLst>
          </p:nvPr>
        </p:nvGraphicFramePr>
        <p:xfrm>
          <a:off x="971552" y="2193131"/>
          <a:ext cx="6181728" cy="3139440"/>
        </p:xfrm>
        <a:graphic>
          <a:graphicData uri="http://schemas.openxmlformats.org/drawingml/2006/table">
            <a:tbl>
              <a:tblPr firstRow="1" firstCol="1" bandRow="1">
                <a:tableStyleId>{5C22544A-7EE6-4342-B048-85BDC9FD1C3A}</a:tableStyleId>
              </a:tblPr>
              <a:tblGrid>
                <a:gridCol w="772716"/>
                <a:gridCol w="772716"/>
                <a:gridCol w="772716"/>
                <a:gridCol w="772716"/>
                <a:gridCol w="772716"/>
                <a:gridCol w="772716"/>
                <a:gridCol w="772716"/>
                <a:gridCol w="772716"/>
              </a:tblGrid>
              <a:tr h="341645">
                <a:tc gridSpan="8">
                  <a:txBody>
                    <a:bodyPr/>
                    <a:lstStyle/>
                    <a:p>
                      <a:r>
                        <a:rPr lang="en-US" sz="2400" b="1" dirty="0" err="1" smtClean="0">
                          <a:effectLst/>
                          <a:latin typeface="+mn-lt"/>
                        </a:rPr>
                        <a:t>Ovetime</a:t>
                      </a:r>
                      <a:r>
                        <a:rPr lang="en-US" sz="2400" b="1" baseline="0" dirty="0" smtClean="0">
                          <a:effectLst/>
                          <a:latin typeface="+mn-lt"/>
                        </a:rPr>
                        <a:t> R2 113bis-e</a:t>
                      </a:r>
                      <a:endParaRPr lang="en-US" sz="2400" b="1" dirty="0">
                        <a:effectLst/>
                        <a:latin typeface="+mn-lt"/>
                      </a:endParaRPr>
                    </a:p>
                  </a:txBody>
                  <a:tcPr marL="68580" marR="68580" marT="0" marB="0" anchor="b">
                    <a:solidFill>
                      <a:srgbClr val="0070C0"/>
                    </a:solidFill>
                  </a:tcPr>
                </a:tc>
                <a:tc hMerge="1">
                  <a:txBody>
                    <a:bodyPr/>
                    <a:lstStyle/>
                    <a:p>
                      <a:pPr marL="0" marR="0" algn="just">
                        <a:spcBef>
                          <a:spcPts val="0"/>
                        </a:spcBef>
                        <a:spcAft>
                          <a:spcPts val="0"/>
                        </a:spcAft>
                      </a:pPr>
                      <a:endParaRPr lang="en-US" sz="1050" dirty="0">
                        <a:effectLst/>
                        <a:latin typeface="Calibri" panose="020F0502020204030204" pitchFamily="34" charset="0"/>
                        <a:ea typeface="新細明體" panose="02020500000000000000" pitchFamily="18" charset="-12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2400" b="1" dirty="0">
                        <a:effectLst/>
                        <a:latin typeface="+mn-lt"/>
                      </a:endParaRPr>
                    </a:p>
                  </a:txBody>
                  <a:tcPr marL="68580" marR="68580" marT="0" marB="0" anchor="b">
                    <a:solidFill>
                      <a:srgbClr val="0070C0"/>
                    </a:solidFill>
                  </a:tcPr>
                </a:tc>
                <a:tc hMerge="1">
                  <a:txBody>
                    <a:bodyPr/>
                    <a:lstStyle/>
                    <a:p>
                      <a:endParaRPr lang="en-US" sz="2400" b="1" dirty="0">
                        <a:effectLst/>
                        <a:latin typeface="+mn-lt"/>
                      </a:endParaRPr>
                    </a:p>
                  </a:txBody>
                  <a:tcPr marL="68580" marR="68580" marT="0" marB="0" anchor="b">
                    <a:solidFill>
                      <a:srgbClr val="0070C0"/>
                    </a:solidFill>
                  </a:tcPr>
                </a:tc>
              </a:tr>
              <a:tr h="256234">
                <a:tc>
                  <a:txBody>
                    <a:bodyPr/>
                    <a:lstStyle/>
                    <a:p>
                      <a:endParaRPr lang="en-US" sz="1400">
                        <a:effectLst/>
                        <a:latin typeface="Times New Roman" panose="02020603050405020304" pitchFamily="18" charset="0"/>
                      </a:endParaRPr>
                    </a:p>
                  </a:txBody>
                  <a:tcPr marL="68580" marR="68580" marT="0" marB="0" anchor="b"/>
                </a:tc>
                <a:tc>
                  <a:txBody>
                    <a:bodyPr/>
                    <a:lstStyle/>
                    <a:p>
                      <a:pPr marL="0" marR="0" algn="just">
                        <a:spcBef>
                          <a:spcPts val="0"/>
                        </a:spcBef>
                        <a:spcAft>
                          <a:spcPts val="0"/>
                        </a:spcAft>
                      </a:pPr>
                      <a:r>
                        <a:rPr lang="en-US" sz="1800" dirty="0">
                          <a:effectLst/>
                        </a:rPr>
                        <a:t>MON</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a:effectLst/>
                        </a:rPr>
                        <a:t>TUE</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a:effectLst/>
                        </a:rPr>
                        <a:t>WED</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a:effectLst/>
                        </a:rPr>
                        <a:t>THU</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a:effectLst/>
                        </a:rPr>
                        <a:t>FRI</a:t>
                      </a:r>
                      <a:endParaRPr lang="en-US" sz="18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smtClean="0">
                          <a:effectLst/>
                          <a:latin typeface="Calibri" panose="020F0502020204030204" pitchFamily="34" charset="0"/>
                          <a:ea typeface="新細明體" panose="02020500000000000000" pitchFamily="18" charset="-120"/>
                        </a:rPr>
                        <a:t>MON</a:t>
                      </a:r>
                      <a:endParaRPr lang="en-US" sz="18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smtClean="0">
                          <a:effectLst/>
                          <a:latin typeface="Calibri" panose="020F0502020204030204" pitchFamily="34" charset="0"/>
                          <a:ea typeface="新細明體" panose="02020500000000000000" pitchFamily="18" charset="-120"/>
                        </a:rPr>
                        <a:t>TUE</a:t>
                      </a:r>
                      <a:endParaRPr lang="en-US" sz="1800" dirty="0">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MAIN</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+30</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latin typeface="Calibri" panose="020F0502020204030204" pitchFamily="34" charset="0"/>
                          <a:ea typeface="新細明體" panose="02020500000000000000" pitchFamily="18" charset="-120"/>
                        </a:rPr>
                        <a:t>+25</a:t>
                      </a:r>
                      <a:endParaRPr lang="en-US" sz="18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BO1</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BO2</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latin typeface="Calibri" panose="020F0502020204030204" pitchFamily="34" charset="0"/>
                          <a:ea typeface="新細明體" panose="02020500000000000000" pitchFamily="18" charset="-120"/>
                        </a:rPr>
                        <a:t>+20</a:t>
                      </a:r>
                      <a:endParaRPr lang="en-US" sz="18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latin typeface="Calibri" panose="020F0502020204030204" pitchFamily="34" charset="0"/>
                          <a:ea typeface="新細明體" panose="02020500000000000000" pitchFamily="18" charset="-120"/>
                        </a:rPr>
                        <a:t>+25</a:t>
                      </a:r>
                      <a:endParaRPr lang="en-US" sz="18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+30</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r>
              <a:tr h="202163">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r>
              <a:tr h="341645">
                <a:tc gridSpan="8">
                  <a:txBody>
                    <a:bodyPr/>
                    <a:lstStyle/>
                    <a:p>
                      <a:r>
                        <a:rPr lang="en-US" sz="2400" baseline="0" dirty="0" smtClean="0">
                          <a:effectLst/>
                          <a:latin typeface="+mn-lt"/>
                        </a:rPr>
                        <a:t>Overtime R2 114-e</a:t>
                      </a:r>
                      <a:endParaRPr lang="en-US" sz="2400" dirty="0">
                        <a:effectLst/>
                        <a:latin typeface="+mn-lt"/>
                      </a:endParaRPr>
                    </a:p>
                  </a:txBody>
                  <a:tcPr marL="68580" marR="68580" marT="0" marB="0" anchor="b">
                    <a:solidFill>
                      <a:srgbClr val="0070C0"/>
                    </a:solidFill>
                  </a:tcPr>
                </a:tc>
                <a:tc hMerge="1">
                  <a:txBody>
                    <a:bodyPr/>
                    <a:lstStyle/>
                    <a:p>
                      <a:pPr marL="0" marR="0" algn="just">
                        <a:spcBef>
                          <a:spcPts val="0"/>
                        </a:spcBef>
                        <a:spcAft>
                          <a:spcPts val="0"/>
                        </a:spcAft>
                      </a:pPr>
                      <a:endParaRPr lang="en-US" sz="1050" dirty="0">
                        <a:effectLst/>
                        <a:latin typeface="Calibri" panose="020F0502020204030204" pitchFamily="34" charset="0"/>
                        <a:ea typeface="新細明體" panose="02020500000000000000" pitchFamily="18" charset="-12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2400" dirty="0">
                        <a:effectLst/>
                        <a:latin typeface="+mn-lt"/>
                      </a:endParaRPr>
                    </a:p>
                  </a:txBody>
                  <a:tcPr marL="68580" marR="68580" marT="0" marB="0" anchor="b">
                    <a:solidFill>
                      <a:srgbClr val="0070C0"/>
                    </a:solidFill>
                  </a:tcPr>
                </a:tc>
                <a:tc hMerge="1">
                  <a:txBody>
                    <a:bodyPr/>
                    <a:lstStyle/>
                    <a:p>
                      <a:endParaRPr lang="en-US" sz="2400" dirty="0">
                        <a:effectLst/>
                        <a:latin typeface="+mn-lt"/>
                      </a:endParaRPr>
                    </a:p>
                  </a:txBody>
                  <a:tcPr marL="68580" marR="68580" marT="0" marB="0" anchor="b">
                    <a:solidFill>
                      <a:srgbClr val="0070C0"/>
                    </a:solidFill>
                  </a:tcPr>
                </a:tc>
              </a:tr>
              <a:tr h="256234">
                <a:tc>
                  <a:txBody>
                    <a:bodyPr/>
                    <a:lstStyle/>
                    <a:p>
                      <a:endParaRPr lang="en-US" sz="1400">
                        <a:effectLst/>
                        <a:latin typeface="Times New Roman" panose="02020603050405020304" pitchFamily="18" charset="0"/>
                      </a:endParaRPr>
                    </a:p>
                  </a:txBody>
                  <a:tcPr marL="68580" marR="68580" marT="0" marB="0" anchor="b"/>
                </a:tc>
                <a:tc>
                  <a:txBody>
                    <a:bodyPr/>
                    <a:lstStyle/>
                    <a:p>
                      <a:pPr marL="0" marR="0" algn="just">
                        <a:spcBef>
                          <a:spcPts val="0"/>
                        </a:spcBef>
                        <a:spcAft>
                          <a:spcPts val="0"/>
                        </a:spcAft>
                      </a:pPr>
                      <a:r>
                        <a:rPr lang="en-US" sz="1800" dirty="0" smtClean="0">
                          <a:effectLst/>
                          <a:latin typeface="+mn-lt"/>
                          <a:ea typeface="+mn-ea"/>
                        </a:rPr>
                        <a:t>WED</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smtClean="0">
                          <a:effectLst/>
                        </a:rPr>
                        <a:t>THU</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smtClean="0">
                          <a:effectLst/>
                          <a:latin typeface="+mn-lt"/>
                          <a:ea typeface="+mn-ea"/>
                        </a:rPr>
                        <a:t>FRI</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smtClean="0">
                          <a:effectLst/>
                          <a:latin typeface="+mn-lt"/>
                          <a:ea typeface="+mn-ea"/>
                        </a:rPr>
                        <a:t>MON</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smtClean="0">
                          <a:effectLst/>
                          <a:latin typeface="+mn-lt"/>
                          <a:ea typeface="+mn-ea"/>
                        </a:rPr>
                        <a:t>TUE</a:t>
                      </a:r>
                      <a:endParaRPr lang="en-US" sz="18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smtClean="0">
                          <a:effectLst/>
                          <a:latin typeface="Calibri" panose="020F0502020204030204" pitchFamily="34" charset="0"/>
                          <a:ea typeface="新細明體" panose="02020500000000000000" pitchFamily="18" charset="-120"/>
                        </a:rPr>
                        <a:t>WED</a:t>
                      </a:r>
                      <a:endParaRPr lang="en-US" sz="18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smtClean="0">
                          <a:effectLst/>
                          <a:latin typeface="Calibri" panose="020F0502020204030204" pitchFamily="34" charset="0"/>
                          <a:ea typeface="新細明體" panose="02020500000000000000" pitchFamily="18" charset="-120"/>
                        </a:rPr>
                        <a:t>THU</a:t>
                      </a:r>
                      <a:endParaRPr lang="en-US" sz="1800" dirty="0">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MAIN</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+30</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+30</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BO1</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algn="r"/>
                      <a:r>
                        <a:rPr lang="en-US" sz="1800" dirty="0" smtClean="0"/>
                        <a:t>0</a:t>
                      </a:r>
                      <a:endParaRPr lang="en-US" sz="1800" dirty="0"/>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+30</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BO2</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latin typeface="Calibri" panose="020F0502020204030204" pitchFamily="34" charset="0"/>
                          <a:ea typeface="新細明體" panose="02020500000000000000" pitchFamily="18" charset="-120"/>
                        </a:rPr>
                        <a:t>+20</a:t>
                      </a:r>
                      <a:endParaRPr lang="en-US" sz="18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+15</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latin typeface="Calibri" panose="020F0502020204030204" pitchFamily="34" charset="0"/>
                          <a:ea typeface="新細明體" panose="02020500000000000000" pitchFamily="18" charset="-120"/>
                        </a:rPr>
                        <a:t>+25</a:t>
                      </a:r>
                      <a:endParaRPr lang="en-US" sz="18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Calibri" panose="020F0502020204030204" pitchFamily="34" charset="0"/>
                          <a:ea typeface="新細明體" panose="02020500000000000000" pitchFamily="18" charset="-120"/>
                        </a:rPr>
                        <a:t>0</a:t>
                      </a:r>
                      <a:endParaRPr lang="en-US" sz="18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Calibri" panose="020F0502020204030204" pitchFamily="34" charset="0"/>
                          <a:ea typeface="新細明體" panose="02020500000000000000" pitchFamily="18" charset="-120"/>
                        </a:rPr>
                        <a:t>+30</a:t>
                      </a:r>
                      <a:endParaRPr lang="en-US" sz="18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r>
            </a:tbl>
          </a:graphicData>
        </a:graphic>
      </p:graphicFrame>
      <p:sp>
        <p:nvSpPr>
          <p:cNvPr id="6" name="TextBox 5"/>
          <p:cNvSpPr txBox="1"/>
          <p:nvPr/>
        </p:nvSpPr>
        <p:spPr>
          <a:xfrm>
            <a:off x="7829549" y="2592705"/>
            <a:ext cx="3818674" cy="1569660"/>
          </a:xfrm>
          <a:prstGeom prst="rect">
            <a:avLst/>
          </a:prstGeom>
          <a:noFill/>
        </p:spPr>
        <p:txBody>
          <a:bodyPr wrap="none" rtlCol="0">
            <a:spAutoFit/>
          </a:bodyPr>
          <a:lstStyle/>
          <a:p>
            <a:r>
              <a:rPr lang="en-US" sz="1600" dirty="0" smtClean="0"/>
              <a:t>GTW overtime</a:t>
            </a:r>
          </a:p>
          <a:p>
            <a:pPr marL="285750" indent="-285750">
              <a:buFontTx/>
              <a:buChar char="-"/>
            </a:pPr>
            <a:r>
              <a:rPr lang="en-US" sz="1600" dirty="0" smtClean="0"/>
              <a:t>Still some cases of unacceptable </a:t>
            </a:r>
          </a:p>
          <a:p>
            <a:r>
              <a:rPr lang="en-US" sz="1600" dirty="0"/>
              <a:t>  </a:t>
            </a:r>
            <a:r>
              <a:rPr lang="en-US" sz="1600" dirty="0" smtClean="0"/>
              <a:t>   overtime. Need further improvement.</a:t>
            </a:r>
          </a:p>
          <a:p>
            <a:endParaRPr lang="en-US" sz="1600" dirty="0"/>
          </a:p>
          <a:p>
            <a:endParaRPr lang="en-US" sz="1600" dirty="0" smtClean="0"/>
          </a:p>
          <a:p>
            <a:endParaRPr lang="en-US" sz="1600" dirty="0"/>
          </a:p>
        </p:txBody>
      </p:sp>
    </p:spTree>
    <p:extLst>
      <p:ext uri="{BB962C8B-B14F-4D97-AF65-F5344CB8AC3E}">
        <p14:creationId xmlns:p14="http://schemas.microsoft.com/office/powerpoint/2010/main" val="2166628527"/>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a:t>
            </a:r>
            <a:r>
              <a:rPr lang="en-US" dirty="0" smtClean="0"/>
              <a:t>Experience of Q2</a:t>
            </a:r>
            <a:endParaRPr lang="en-US" dirty="0"/>
          </a:p>
        </p:txBody>
      </p:sp>
      <p:sp>
        <p:nvSpPr>
          <p:cNvPr id="3" name="Content Placeholder 2"/>
          <p:cNvSpPr>
            <a:spLocks noGrp="1"/>
          </p:cNvSpPr>
          <p:nvPr>
            <p:ph idx="1"/>
          </p:nvPr>
        </p:nvSpPr>
        <p:spPr/>
        <p:txBody>
          <a:bodyPr/>
          <a:lstStyle/>
          <a:p>
            <a:r>
              <a:rPr lang="en-US" dirty="0" smtClean="0"/>
              <a:t> With two meetings in a Quarter each meeting 7 days, </a:t>
            </a:r>
          </a:p>
          <a:p>
            <a:pPr lvl="1"/>
            <a:r>
              <a:rPr lang="en-US" dirty="0" smtClean="0"/>
              <a:t>The overall load was perceived to be very high.</a:t>
            </a:r>
          </a:p>
          <a:p>
            <a:pPr lvl="1"/>
            <a:r>
              <a:rPr lang="en-US" dirty="0" smtClean="0"/>
              <a:t>Even though the 25% scope reduction per meeting was effective, given overhead of preparations and after-work, it was perceived that the load relief was less than 25%. </a:t>
            </a:r>
          </a:p>
          <a:p>
            <a:pPr lvl="1"/>
            <a:r>
              <a:rPr lang="en-US" dirty="0" smtClean="0"/>
              <a:t>For most controversial R17 subtopics that were treated in both meetings, having two meetings gave noticeable additional progress compared to a single meeting. </a:t>
            </a:r>
          </a:p>
          <a:p>
            <a:pPr lvl="1"/>
            <a:r>
              <a:rPr lang="en-US" dirty="0" smtClean="0"/>
              <a:t>The shorter duration of the meeting worked (was feasible), but clearly the shorter duration for offline convergence and decisions increased the stress level and was perceived negatively by many. </a:t>
            </a:r>
            <a:endParaRPr lang="en-US" dirty="0"/>
          </a:p>
        </p:txBody>
      </p:sp>
    </p:spTree>
    <p:extLst>
      <p:ext uri="{BB962C8B-B14F-4D97-AF65-F5344CB8AC3E}">
        <p14:creationId xmlns:p14="http://schemas.microsoft.com/office/powerpoint/2010/main" val="17792705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RAN2 Planning ahead</a:t>
            </a:r>
            <a:endParaRPr lang="en-US" dirty="0"/>
          </a:p>
        </p:txBody>
      </p:sp>
      <p:sp>
        <p:nvSpPr>
          <p:cNvPr id="3" name="Content Placeholder 2"/>
          <p:cNvSpPr>
            <a:spLocks noGrp="1"/>
          </p:cNvSpPr>
          <p:nvPr>
            <p:ph idx="1"/>
          </p:nvPr>
        </p:nvSpPr>
        <p:spPr/>
        <p:txBody>
          <a:bodyPr/>
          <a:lstStyle/>
          <a:p>
            <a:r>
              <a:rPr lang="en-US" dirty="0"/>
              <a:t> </a:t>
            </a:r>
            <a:r>
              <a:rPr lang="en-US" dirty="0" smtClean="0"/>
              <a:t>Will plan for 1 meeting in Q3 and 1 meeting in Q4. </a:t>
            </a:r>
          </a:p>
          <a:p>
            <a:r>
              <a:rPr lang="en-US" dirty="0"/>
              <a:t> </a:t>
            </a:r>
            <a:r>
              <a:rPr lang="en-US" dirty="0" smtClean="0"/>
              <a:t>In case progress requires additional effort in 2021 Q3/Q4, Proposal to attempt other methods than adding an additional meeting, for example use preparation period before Nov WG meeting more actively (TBD if and how). </a:t>
            </a:r>
          </a:p>
          <a:p>
            <a:r>
              <a:rPr lang="en-US" dirty="0"/>
              <a:t> </a:t>
            </a:r>
            <a:r>
              <a:rPr lang="en-US" dirty="0" smtClean="0"/>
              <a:t>Note that R17 is approaching the phase of maintaining Draft CRs in RAN2. This means that the number of documents and in particular the number of email discussions between meetings will increase. This may warrant detailed planning to have good work effort mgmt.</a:t>
            </a:r>
          </a:p>
          <a:p>
            <a:endParaRPr lang="en-US" dirty="0"/>
          </a:p>
        </p:txBody>
      </p:sp>
    </p:spTree>
    <p:extLst>
      <p:ext uri="{BB962C8B-B14F-4D97-AF65-F5344CB8AC3E}">
        <p14:creationId xmlns:p14="http://schemas.microsoft.com/office/powerpoint/2010/main" val="296421207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701468" y="1952389"/>
            <a:ext cx="4981486" cy="4351338"/>
          </a:xfrm>
        </p:spPr>
        <p:txBody>
          <a:bodyPr/>
          <a:lstStyle/>
          <a:p>
            <a:pPr marL="0" indent="0">
              <a:buNone/>
            </a:pPr>
            <a:r>
              <a:rPr lang="en-GB" altLang="en-US" sz="2000" b="1" dirty="0" smtClean="0"/>
              <a:t>Special Thanks</a:t>
            </a:r>
            <a:r>
              <a:rPr lang="en-GB" altLang="en-US" sz="2000" dirty="0" smtClean="0"/>
              <a:t> to the R2 leadership</a:t>
            </a:r>
          </a:p>
          <a:p>
            <a:r>
              <a:rPr lang="en-GB" altLang="en-US" sz="2000" dirty="0" smtClean="0"/>
              <a:t>Juha Korhonen (MCC)</a:t>
            </a:r>
          </a:p>
          <a:p>
            <a:r>
              <a:rPr lang="en-GB" altLang="en-US" sz="2000" dirty="0" smtClean="0"/>
              <a:t>Tero Henttonen (RAN2 Vice Chair)</a:t>
            </a:r>
          </a:p>
          <a:p>
            <a:r>
              <a:rPr lang="en-GB" altLang="en-US" sz="2000" dirty="0" smtClean="0"/>
              <a:t>Sergio Parolari (RAN2 Vice Chair)</a:t>
            </a:r>
          </a:p>
          <a:p>
            <a:r>
              <a:rPr lang="en-GB" altLang="en-US" sz="2000" dirty="0" smtClean="0"/>
              <a:t>Kyeongin Jeong (session chair)</a:t>
            </a:r>
          </a:p>
          <a:p>
            <a:r>
              <a:rPr lang="en-GB" altLang="en-US" sz="2000" dirty="0" smtClean="0"/>
              <a:t>Brian Martin (session chair)</a:t>
            </a:r>
          </a:p>
          <a:p>
            <a:r>
              <a:rPr lang="en-GB" altLang="en-US" sz="2000" dirty="0" smtClean="0"/>
              <a:t>Emre Yavuz (session chair)</a:t>
            </a:r>
          </a:p>
          <a:p>
            <a:r>
              <a:rPr lang="en-GB" altLang="en-US" sz="2000" dirty="0" smtClean="0"/>
              <a:t>Nathan Tenny (session chair)</a:t>
            </a:r>
          </a:p>
          <a:p>
            <a:r>
              <a:rPr lang="en-GB" altLang="en-US" sz="2000" dirty="0" smtClean="0"/>
              <a:t>Diana Pani (session chair)</a:t>
            </a:r>
          </a:p>
          <a:p>
            <a:r>
              <a:rPr lang="en-GB" altLang="en-US" sz="2000" dirty="0" smtClean="0"/>
              <a:t>Hu Nan (session chair)</a:t>
            </a:r>
          </a:p>
        </p:txBody>
      </p:sp>
      <p:sp>
        <p:nvSpPr>
          <p:cNvPr id="5" name="Title 1"/>
          <p:cNvSpPr txBox="1">
            <a:spLocks/>
          </p:cNvSpPr>
          <p:nvPr/>
        </p:nvSpPr>
        <p:spPr bwMode="auto">
          <a:xfrm>
            <a:off x="838200" y="279668"/>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b="1" dirty="0" smtClean="0"/>
              <a:t>Thank you </a:t>
            </a:r>
            <a:r>
              <a:rPr lang="en-GB" altLang="en-US" dirty="0" smtClean="0"/>
              <a:t>for your support last quarter</a:t>
            </a:r>
          </a:p>
        </p:txBody>
      </p:sp>
      <p:sp>
        <p:nvSpPr>
          <p:cNvPr id="4" name="Content Placeholder 2"/>
          <p:cNvSpPr txBox="1">
            <a:spLocks/>
          </p:cNvSpPr>
          <p:nvPr/>
        </p:nvSpPr>
        <p:spPr bwMode="auto">
          <a:xfrm>
            <a:off x="6285947" y="1952389"/>
            <a:ext cx="4981486" cy="248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2000" b="1" dirty="0" smtClean="0"/>
              <a:t>Special Thanks</a:t>
            </a:r>
            <a:r>
              <a:rPr lang="en-GB" altLang="en-US" sz="2000" dirty="0" smtClean="0"/>
              <a:t> to the R2 Rapporteurs and volunteer organizers of </a:t>
            </a:r>
            <a:r>
              <a:rPr lang="en-GB" altLang="en-US" sz="2000" dirty="0" err="1" smtClean="0"/>
              <a:t>offlines</a:t>
            </a:r>
            <a:r>
              <a:rPr lang="en-GB" altLang="en-US" sz="2000" dirty="0" smtClean="0"/>
              <a:t>. </a:t>
            </a:r>
          </a:p>
          <a:p>
            <a:pPr marL="0" indent="0">
              <a:buFontTx/>
              <a:buNone/>
            </a:pPr>
            <a:endParaRPr lang="en-GB" altLang="en-US" sz="2000" dirty="0"/>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APPENDIX: Agreed CRs NBC / essential for protocol operation</a:t>
            </a:r>
            <a:endParaRPr lang="en-US" sz="2800" dirty="0"/>
          </a:p>
        </p:txBody>
      </p:sp>
      <p:sp>
        <p:nvSpPr>
          <p:cNvPr id="3" name="Content Placeholder 2"/>
          <p:cNvSpPr>
            <a:spLocks noGrp="1"/>
          </p:cNvSpPr>
          <p:nvPr>
            <p:ph idx="1"/>
          </p:nvPr>
        </p:nvSpPr>
        <p:spPr>
          <a:xfrm>
            <a:off x="838200" y="1825625"/>
            <a:ext cx="10463213" cy="4351338"/>
          </a:xfrm>
        </p:spPr>
        <p:txBody>
          <a:bodyPr/>
          <a:lstStyle/>
          <a:p>
            <a:pPr marL="0" indent="0">
              <a:buNone/>
            </a:pPr>
            <a:r>
              <a:rPr lang="en-US" sz="1600" dirty="0" smtClean="0"/>
              <a:t>Non-Backwards Compatible</a:t>
            </a:r>
          </a:p>
          <a:p>
            <a:pPr marL="0" indent="0">
              <a:buNone/>
            </a:pPr>
            <a:r>
              <a:rPr lang="en-US" sz="1600" dirty="0" smtClean="0"/>
              <a:t>The following CRs resolves a Compatibility issue between New UEs and Legacy Base-station, but has functional non-backwards-compatible issue and is mandatory for the impacted functionality: </a:t>
            </a:r>
          </a:p>
          <a:p>
            <a:r>
              <a:rPr lang="en-GB" sz="1600" u="sng" dirty="0">
                <a:hlinkClick r:id="rId2" tooltip="D:Documents3GPPtsg_ranWG2TSGR2_114-eDocsR2-2106711.zip"/>
              </a:rPr>
              <a:t>R2-2106711</a:t>
            </a:r>
            <a:r>
              <a:rPr lang="en-GB" sz="1600" dirty="0"/>
              <a:t>	Correction to ca-</a:t>
            </a:r>
            <a:r>
              <a:rPr lang="en-GB" sz="1600" dirty="0" err="1"/>
              <a:t>ParametersNR</a:t>
            </a:r>
            <a:r>
              <a:rPr lang="en-GB" sz="1600" dirty="0"/>
              <a:t>-</a:t>
            </a:r>
            <a:r>
              <a:rPr lang="en-GB" sz="1600" dirty="0" err="1"/>
              <a:t>ForDC</a:t>
            </a:r>
            <a:r>
              <a:rPr lang="en-GB" sz="1600" dirty="0"/>
              <a:t> </a:t>
            </a:r>
            <a:r>
              <a:rPr lang="en-GB" sz="1600" dirty="0" smtClean="0"/>
              <a:t>	Ericsson</a:t>
            </a:r>
            <a:r>
              <a:rPr lang="en-GB" sz="1600" dirty="0"/>
              <a:t>, Intel CR	Rel-15	38.331	15.13.0	2698	-	F	</a:t>
            </a:r>
            <a:r>
              <a:rPr lang="en-GB" sz="1600" dirty="0" err="1" smtClean="0"/>
              <a:t>NR_newRAT</a:t>
            </a:r>
            <a:r>
              <a:rPr lang="en-GB" sz="1600" dirty="0" smtClean="0"/>
              <a:t>-Core</a:t>
            </a:r>
            <a:endParaRPr lang="en-US" sz="1600" b="1" dirty="0"/>
          </a:p>
          <a:p>
            <a:r>
              <a:rPr lang="en-GB" sz="1600" u="sng" dirty="0">
                <a:hlinkClick r:id="rId3" tooltip="D:Documents3GPPtsg_ranWG2TSGR2_114-eDocsR2-2106712.zip"/>
              </a:rPr>
              <a:t>R2-2106712</a:t>
            </a:r>
            <a:r>
              <a:rPr lang="en-GB" sz="1600" dirty="0"/>
              <a:t>	Correction to ca-</a:t>
            </a:r>
            <a:r>
              <a:rPr lang="en-GB" sz="1600" dirty="0" err="1"/>
              <a:t>ParametersNR</a:t>
            </a:r>
            <a:r>
              <a:rPr lang="en-GB" sz="1600" dirty="0"/>
              <a:t>-</a:t>
            </a:r>
            <a:r>
              <a:rPr lang="en-GB" sz="1600" dirty="0" err="1"/>
              <a:t>ForDC</a:t>
            </a:r>
            <a:r>
              <a:rPr lang="en-GB" sz="1600" dirty="0"/>
              <a:t> </a:t>
            </a:r>
            <a:r>
              <a:rPr lang="en-GB" sz="1600" dirty="0" smtClean="0"/>
              <a:t>	Ericsson</a:t>
            </a:r>
            <a:r>
              <a:rPr lang="en-GB" sz="1600" dirty="0"/>
              <a:t>, Intel CR	Rel-16	38.331	16.4.1	2699	-	A	</a:t>
            </a:r>
            <a:r>
              <a:rPr lang="en-GB" sz="1600" dirty="0" err="1"/>
              <a:t>NR_newRAT</a:t>
            </a:r>
            <a:r>
              <a:rPr lang="en-GB" sz="1600" dirty="0"/>
              <a:t>-Core</a:t>
            </a:r>
            <a:endParaRPr lang="en-US" sz="1600" dirty="0"/>
          </a:p>
          <a:p>
            <a:pPr marL="0" indent="0">
              <a:buNone/>
            </a:pPr>
            <a:endParaRPr lang="en-US" sz="1600" dirty="0" smtClean="0"/>
          </a:p>
          <a:p>
            <a:pPr marL="0" indent="0">
              <a:buNone/>
            </a:pPr>
            <a:r>
              <a:rPr lang="en-US" sz="1600" dirty="0"/>
              <a:t>The following </a:t>
            </a:r>
            <a:r>
              <a:rPr lang="en-US" sz="1600" dirty="0" smtClean="0"/>
              <a:t>CRs impact behavior for UE </a:t>
            </a:r>
            <a:r>
              <a:rPr lang="en-US" sz="1600" dirty="0"/>
              <a:t>in RRC_INACTIVE, if extended DRX value of 512 radio frames is </a:t>
            </a:r>
            <a:r>
              <a:rPr lang="en-US" sz="1600" dirty="0" smtClean="0"/>
              <a:t>configured, is mandatory for this case, and to the extent this case could have been supported before is non-backwards compatible (for this case).</a:t>
            </a:r>
            <a:endParaRPr lang="en-US" sz="1600" dirty="0"/>
          </a:p>
          <a:p>
            <a:r>
              <a:rPr lang="en-GB" sz="1600" u="sng" dirty="0" smtClean="0"/>
              <a:t>R2-2106549</a:t>
            </a:r>
            <a:r>
              <a:rPr lang="en-GB" sz="1600" dirty="0"/>
              <a:t>	Clarifications on paging DRX </a:t>
            </a:r>
            <a:r>
              <a:rPr lang="en-GB" sz="1600" dirty="0" smtClean="0"/>
              <a:t>cycle	 </a:t>
            </a:r>
            <a:r>
              <a:rPr lang="en-GB" sz="1600" dirty="0"/>
              <a:t>ZTE Corporation, </a:t>
            </a:r>
            <a:r>
              <a:rPr lang="en-GB" sz="1600" dirty="0" err="1"/>
              <a:t>Sanechips</a:t>
            </a:r>
            <a:r>
              <a:rPr lang="en-GB" sz="1600" dirty="0"/>
              <a:t>, Qualcomm Incorporated</a:t>
            </a:r>
            <a:r>
              <a:rPr lang="en-GB" sz="1600" dirty="0" smtClean="0"/>
              <a:t> </a:t>
            </a:r>
            <a:r>
              <a:rPr lang="en-GB" sz="1600" dirty="0"/>
              <a:t>CR	</a:t>
            </a:r>
            <a:r>
              <a:rPr lang="en-GB" sz="1600" dirty="0" smtClean="0"/>
              <a:t>Rel-16</a:t>
            </a:r>
            <a:r>
              <a:rPr lang="en-GB" sz="1600" dirty="0"/>
              <a:t>	</a:t>
            </a:r>
            <a:r>
              <a:rPr lang="en-GB" sz="1600" dirty="0" smtClean="0"/>
              <a:t>36.304</a:t>
            </a:r>
            <a:r>
              <a:rPr lang="en-GB" sz="1600" dirty="0"/>
              <a:t>	</a:t>
            </a:r>
            <a:r>
              <a:rPr lang="en-GB" sz="1600" dirty="0" smtClean="0"/>
              <a:t>16.3.0</a:t>
            </a:r>
            <a:r>
              <a:rPr lang="en-GB" sz="1600" dirty="0"/>
              <a:t>	</a:t>
            </a:r>
            <a:r>
              <a:rPr lang="en-GB" sz="1600" dirty="0" smtClean="0"/>
              <a:t>0830</a:t>
            </a:r>
            <a:r>
              <a:rPr lang="en-GB" sz="1600" dirty="0"/>
              <a:t>	</a:t>
            </a:r>
            <a:r>
              <a:rPr lang="en-GB" sz="1600" dirty="0" smtClean="0"/>
              <a:t>1</a:t>
            </a:r>
            <a:r>
              <a:rPr lang="en-GB" sz="1600" dirty="0"/>
              <a:t>	F	LTE_eMTC5-Core</a:t>
            </a:r>
            <a:endParaRPr lang="en-US" sz="1600" b="1" dirty="0"/>
          </a:p>
        </p:txBody>
      </p:sp>
    </p:spTree>
    <p:extLst>
      <p:ext uri="{BB962C8B-B14F-4D97-AF65-F5344CB8AC3E}">
        <p14:creationId xmlns:p14="http://schemas.microsoft.com/office/powerpoint/2010/main" val="187717056"/>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a:t>
            </a:r>
            <a:endParaRPr lang="en-US" dirty="0"/>
          </a:p>
        </p:txBody>
      </p:sp>
      <p:sp>
        <p:nvSpPr>
          <p:cNvPr id="3" name="Content Placeholder 2"/>
          <p:cNvSpPr>
            <a:spLocks noGrp="1"/>
          </p:cNvSpPr>
          <p:nvPr>
            <p:ph idx="1"/>
          </p:nvPr>
        </p:nvSpPr>
        <p:spPr/>
        <p:txBody>
          <a:bodyPr/>
          <a:lstStyle/>
          <a:p>
            <a:r>
              <a:rPr lang="en-US" dirty="0" smtClean="0"/>
              <a:t>In this quarter 2021Q2, RAN2 had two meetings, R2 113bis-e and R2 114-e. </a:t>
            </a:r>
          </a:p>
          <a:p>
            <a:r>
              <a:rPr lang="en-US" dirty="0" smtClean="0"/>
              <a:t>Each of the meetings were 7 days (5+2 and 3+4), and with a nominal on-line Time capacity which was 75% of a “normal” 2-week e-meeting. </a:t>
            </a:r>
          </a:p>
          <a:p>
            <a:r>
              <a:rPr lang="en-US" dirty="0" smtClean="0"/>
              <a:t>Rel-17 AIs had reduced scope, reduced TU allocation </a:t>
            </a:r>
            <a:r>
              <a:rPr lang="en-US" dirty="0" err="1" smtClean="0"/>
              <a:t>etc</a:t>
            </a:r>
            <a:r>
              <a:rPr lang="en-US" dirty="0" smtClean="0"/>
              <a:t> to match the nominal meeting capacity, </a:t>
            </a:r>
          </a:p>
          <a:p>
            <a:r>
              <a:rPr lang="en-US" dirty="0" smtClean="0"/>
              <a:t>The initial plan was to also stagger the treatment of Rel-16, but the initial Rel-16 submission to R2 113bis was already less than to an ordinary meeting, so Rel-16 was fully treated in both meetings. </a:t>
            </a:r>
            <a:endParaRPr lang="en-US" dirty="0"/>
          </a:p>
        </p:txBody>
      </p:sp>
    </p:spTree>
    <p:extLst>
      <p:ext uri="{BB962C8B-B14F-4D97-AF65-F5344CB8AC3E}">
        <p14:creationId xmlns:p14="http://schemas.microsoft.com/office/powerpoint/2010/main" val="201267857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NR and NR/EUTRA WIs</a:t>
            </a:r>
            <a:endParaRPr lang="en-US" dirty="0"/>
          </a:p>
        </p:txBody>
      </p:sp>
      <p:sp>
        <p:nvSpPr>
          <p:cNvPr id="6" name="TextBox 5"/>
          <p:cNvSpPr txBox="1"/>
          <p:nvPr/>
        </p:nvSpPr>
        <p:spPr>
          <a:xfrm>
            <a:off x="8694736" y="2000249"/>
            <a:ext cx="3074881" cy="1223412"/>
          </a:xfrm>
          <a:prstGeom prst="rect">
            <a:avLst/>
          </a:prstGeom>
          <a:noFill/>
        </p:spPr>
        <p:txBody>
          <a:bodyPr wrap="none" rtlCol="0">
            <a:spAutoFit/>
          </a:bodyPr>
          <a:lstStyle/>
          <a:p>
            <a:r>
              <a:rPr lang="en-US" sz="1050" dirty="0" smtClean="0"/>
              <a:t>- The Graph’s include Both WG meetings in Q2: </a:t>
            </a:r>
          </a:p>
          <a:p>
            <a:r>
              <a:rPr lang="en-US" sz="1050" dirty="0"/>
              <a:t> </a:t>
            </a:r>
            <a:r>
              <a:rPr lang="en-US" sz="1050" dirty="0" smtClean="0"/>
              <a:t>  R2 113bis-e and R2 114-e. </a:t>
            </a:r>
          </a:p>
          <a:p>
            <a:r>
              <a:rPr lang="en-US" sz="1050" dirty="0" smtClean="0"/>
              <a:t>- Agreed CRs Does not include Cat A CRs</a:t>
            </a:r>
          </a:p>
          <a:p>
            <a:r>
              <a:rPr lang="en-US" sz="1050" dirty="0" smtClean="0"/>
              <a:t>- Drafts include offline AT-meeting drafts on the </a:t>
            </a:r>
          </a:p>
          <a:p>
            <a:r>
              <a:rPr lang="en-US" sz="1050" dirty="0" smtClean="0"/>
              <a:t>   meeting server </a:t>
            </a:r>
          </a:p>
          <a:p>
            <a:r>
              <a:rPr lang="en-US" sz="1050" dirty="0" smtClean="0"/>
              <a:t>- </a:t>
            </a:r>
            <a:r>
              <a:rPr lang="en-US" sz="1050" dirty="0" err="1" smtClean="0"/>
              <a:t>Tdocs</a:t>
            </a:r>
            <a:r>
              <a:rPr lang="en-US" sz="1050" dirty="0" smtClean="0"/>
              <a:t> include both input </a:t>
            </a:r>
            <a:r>
              <a:rPr lang="en-US" sz="1050" dirty="0" err="1" smtClean="0"/>
              <a:t>tdocs</a:t>
            </a:r>
            <a:r>
              <a:rPr lang="en-US" sz="1050" dirty="0" smtClean="0"/>
              <a:t> and revisions. </a:t>
            </a:r>
          </a:p>
          <a:p>
            <a:r>
              <a:rPr lang="en-US" sz="1050" dirty="0" smtClean="0"/>
              <a:t>- NR16 General Includes all other R16 </a:t>
            </a:r>
            <a:r>
              <a:rPr lang="en-US" sz="1050" dirty="0" err="1" smtClean="0"/>
              <a:t>WIs.</a:t>
            </a:r>
            <a:r>
              <a:rPr lang="en-US" sz="1050" dirty="0" smtClean="0"/>
              <a:t> </a:t>
            </a:r>
          </a:p>
        </p:txBody>
      </p:sp>
      <p:graphicFrame>
        <p:nvGraphicFramePr>
          <p:cNvPr id="8" name="Chart 7"/>
          <p:cNvGraphicFramePr>
            <a:graphicFrameLocks/>
          </p:cNvGraphicFramePr>
          <p:nvPr>
            <p:extLst>
              <p:ext uri="{D42A27DB-BD31-4B8C-83A1-F6EECF244321}">
                <p14:modId xmlns:p14="http://schemas.microsoft.com/office/powerpoint/2010/main" val="3425516963"/>
              </p:ext>
            </p:extLst>
          </p:nvPr>
        </p:nvGraphicFramePr>
        <p:xfrm>
          <a:off x="500063" y="2300287"/>
          <a:ext cx="2971366" cy="41145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p:cNvGraphicFramePr>
            <a:graphicFrameLocks/>
          </p:cNvGraphicFramePr>
          <p:nvPr>
            <p:extLst>
              <p:ext uri="{D42A27DB-BD31-4B8C-83A1-F6EECF244321}">
                <p14:modId xmlns:p14="http://schemas.microsoft.com/office/powerpoint/2010/main" val="1914547684"/>
              </p:ext>
            </p:extLst>
          </p:nvPr>
        </p:nvGraphicFramePr>
        <p:xfrm>
          <a:off x="4083049" y="2000249"/>
          <a:ext cx="4611687" cy="43576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7714236"/>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EUTRA</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1753048160"/>
              </p:ext>
            </p:extLst>
          </p:nvPr>
        </p:nvGraphicFramePr>
        <p:xfrm>
          <a:off x="1450182" y="2214562"/>
          <a:ext cx="6293644" cy="3750469"/>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8694736" y="2000249"/>
            <a:ext cx="3074881" cy="1061829"/>
          </a:xfrm>
          <a:prstGeom prst="rect">
            <a:avLst/>
          </a:prstGeom>
          <a:noFill/>
        </p:spPr>
        <p:txBody>
          <a:bodyPr wrap="none" rtlCol="0">
            <a:spAutoFit/>
          </a:bodyPr>
          <a:lstStyle/>
          <a:p>
            <a:r>
              <a:rPr lang="en-US" sz="1050" dirty="0" smtClean="0"/>
              <a:t>- The Graph’s include Both WG meetings in Q2: </a:t>
            </a:r>
          </a:p>
          <a:p>
            <a:r>
              <a:rPr lang="en-US" sz="1050" dirty="0"/>
              <a:t> </a:t>
            </a:r>
            <a:r>
              <a:rPr lang="en-US" sz="1050" dirty="0" smtClean="0"/>
              <a:t>  R2 113bis-e and R2 114-e. </a:t>
            </a:r>
          </a:p>
          <a:p>
            <a:r>
              <a:rPr lang="en-US" sz="1050" dirty="0" smtClean="0"/>
              <a:t>- Agreed CRs Does not include Cat A CRs</a:t>
            </a:r>
          </a:p>
          <a:p>
            <a:r>
              <a:rPr lang="en-US" sz="1050" dirty="0" smtClean="0"/>
              <a:t>- Drafts include offline AT-meeting drafts on the </a:t>
            </a:r>
          </a:p>
          <a:p>
            <a:r>
              <a:rPr lang="en-US" sz="1050" dirty="0" smtClean="0"/>
              <a:t>   meeting server </a:t>
            </a:r>
          </a:p>
          <a:p>
            <a:r>
              <a:rPr lang="en-US" sz="1050" dirty="0" smtClean="0"/>
              <a:t>- </a:t>
            </a:r>
            <a:r>
              <a:rPr lang="en-US" sz="1050" dirty="0" err="1" smtClean="0"/>
              <a:t>Tdocs</a:t>
            </a:r>
            <a:r>
              <a:rPr lang="en-US" sz="1050" dirty="0" smtClean="0"/>
              <a:t> include both input </a:t>
            </a:r>
            <a:r>
              <a:rPr lang="en-US" sz="1050" dirty="0" err="1" smtClean="0"/>
              <a:t>tdocs</a:t>
            </a:r>
            <a:r>
              <a:rPr lang="en-US" sz="1050" dirty="0" smtClean="0"/>
              <a:t> and revisions. </a:t>
            </a:r>
          </a:p>
        </p:txBody>
      </p:sp>
    </p:spTree>
    <p:extLst>
      <p:ext uri="{BB962C8B-B14F-4D97-AF65-F5344CB8AC3E}">
        <p14:creationId xmlns:p14="http://schemas.microsoft.com/office/powerpoint/2010/main" val="415155624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602346"/>
            <a:ext cx="10515600" cy="903288"/>
          </a:xfrm>
        </p:spPr>
        <p:txBody>
          <a:bodyPr/>
          <a:lstStyle/>
          <a:p>
            <a:r>
              <a:rPr lang="en-GB" altLang="en-US" dirty="0" err="1" smtClean="0"/>
              <a:t>Rel</a:t>
            </a:r>
            <a:r>
              <a:rPr lang="en-GB" altLang="en-US" dirty="0" smtClean="0"/>
              <a:t> 15 and earlier</a:t>
            </a:r>
          </a:p>
        </p:txBody>
      </p:sp>
      <p:sp>
        <p:nvSpPr>
          <p:cNvPr id="3" name="Content Placeholder 2"/>
          <p:cNvSpPr>
            <a:spLocks noGrp="1"/>
          </p:cNvSpPr>
          <p:nvPr>
            <p:ph idx="1"/>
          </p:nvPr>
        </p:nvSpPr>
        <p:spPr>
          <a:xfrm>
            <a:off x="838200" y="1926771"/>
            <a:ext cx="10515600" cy="4250192"/>
          </a:xfrm>
        </p:spPr>
        <p:txBody>
          <a:bodyPr/>
          <a:lstStyle/>
          <a:p>
            <a:pPr>
              <a:buFontTx/>
              <a:buChar char="-"/>
              <a:defRPr/>
            </a:pPr>
            <a:r>
              <a:rPr lang="en-GB" sz="2400" dirty="0" smtClean="0"/>
              <a:t>NR R15 WI: NR SA, MR-DC All arch</a:t>
            </a:r>
          </a:p>
          <a:p>
            <a:pPr lvl="1">
              <a:defRPr/>
            </a:pPr>
            <a:r>
              <a:rPr lang="en-GB" sz="2000" b="1" dirty="0" smtClean="0"/>
              <a:t>40 </a:t>
            </a:r>
            <a:r>
              <a:rPr lang="en-GB" sz="2000" dirty="0" smtClean="0"/>
              <a:t>CRs agreed (not </a:t>
            </a:r>
            <a:r>
              <a:rPr lang="en-GB" sz="2000" dirty="0" err="1" smtClean="0"/>
              <a:t>incl</a:t>
            </a:r>
            <a:r>
              <a:rPr lang="en-GB" sz="2000" dirty="0" smtClean="0"/>
              <a:t> Cat A CRs)</a:t>
            </a:r>
          </a:p>
          <a:p>
            <a:pPr lvl="1">
              <a:defRPr/>
            </a:pPr>
            <a:r>
              <a:rPr lang="en-GB" sz="2000" dirty="0" smtClean="0"/>
              <a:t>Trend: 40 (21Q2 - two meetings), 30 (21Q1), 29 (20Q4), 23 (20Q3), 69 (20Q2</a:t>
            </a:r>
            <a:r>
              <a:rPr lang="en-GB" sz="2000" dirty="0"/>
              <a:t>) – </a:t>
            </a:r>
            <a:r>
              <a:rPr lang="en-GB" sz="2000" dirty="0" smtClean="0"/>
              <a:t>Somewhat Even trend</a:t>
            </a:r>
          </a:p>
          <a:p>
            <a:pPr lvl="1">
              <a:defRPr/>
            </a:pPr>
            <a:r>
              <a:rPr lang="en-GB" sz="2000" dirty="0" smtClean="0"/>
              <a:t>NBC: R2-2106711 / R2-2106712 are CRs with Non-backwards compatible aspects, see appendix.</a:t>
            </a:r>
          </a:p>
          <a:p>
            <a:pPr>
              <a:buFontTx/>
              <a:buChar char="-"/>
              <a:defRPr/>
            </a:pPr>
            <a:r>
              <a:rPr lang="en-GB" sz="2400" dirty="0" smtClean="0"/>
              <a:t>EUTRA </a:t>
            </a:r>
            <a:r>
              <a:rPr lang="en-GB" sz="2400" dirty="0"/>
              <a:t>R15 and </a:t>
            </a:r>
            <a:r>
              <a:rPr lang="en-GB" sz="2400" dirty="0" smtClean="0"/>
              <a:t>earlier WIs: NB-</a:t>
            </a:r>
            <a:r>
              <a:rPr lang="en-GB" sz="2400" dirty="0" err="1" smtClean="0"/>
              <a:t>IoT</a:t>
            </a:r>
            <a:r>
              <a:rPr lang="en-GB" sz="2400" dirty="0" smtClean="0"/>
              <a:t>, </a:t>
            </a:r>
            <a:r>
              <a:rPr lang="en-GB" sz="2400" dirty="0" err="1" smtClean="0"/>
              <a:t>eMTC</a:t>
            </a:r>
            <a:r>
              <a:rPr lang="en-GB" sz="2400" dirty="0" smtClean="0"/>
              <a:t>, LTE</a:t>
            </a:r>
            <a:endParaRPr lang="en-GB" sz="2400" dirty="0"/>
          </a:p>
          <a:p>
            <a:pPr lvl="1">
              <a:defRPr/>
            </a:pPr>
            <a:r>
              <a:rPr lang="en-GB" sz="2000" b="1" dirty="0"/>
              <a:t>5</a:t>
            </a:r>
            <a:r>
              <a:rPr lang="en-GB" sz="2000" dirty="0" smtClean="0"/>
              <a:t> </a:t>
            </a:r>
            <a:r>
              <a:rPr lang="en-GB" sz="2000" dirty="0"/>
              <a:t>CRs </a:t>
            </a:r>
            <a:r>
              <a:rPr lang="en-GB" sz="2000" dirty="0" smtClean="0"/>
              <a:t>agreed (not </a:t>
            </a:r>
            <a:r>
              <a:rPr lang="en-GB" sz="2000" dirty="0" err="1"/>
              <a:t>incl</a:t>
            </a:r>
            <a:r>
              <a:rPr lang="en-GB" sz="2000" dirty="0"/>
              <a:t> Cat A CRs</a:t>
            </a:r>
            <a:r>
              <a:rPr lang="en-GB" sz="2000" dirty="0" smtClean="0"/>
              <a:t>)</a:t>
            </a:r>
            <a:endParaRPr lang="en-GB" sz="2000" dirty="0"/>
          </a:p>
          <a:p>
            <a:pPr lvl="1">
              <a:defRPr/>
            </a:pPr>
            <a:r>
              <a:rPr lang="en-GB" sz="2000" dirty="0" smtClean="0"/>
              <a:t>Trend: </a:t>
            </a:r>
            <a:r>
              <a:rPr lang="en-GB" sz="2000" dirty="0"/>
              <a:t>5</a:t>
            </a:r>
            <a:r>
              <a:rPr lang="en-GB" sz="2000" dirty="0" smtClean="0"/>
              <a:t> (21Q2), 6 (21Q1), 11 (20Q4), 6 (20Q3), 10 (20Q2) – Even trend</a:t>
            </a:r>
          </a:p>
          <a:p>
            <a:pPr lvl="1">
              <a:defRPr/>
            </a:pPr>
            <a:r>
              <a:rPr lang="en-US" sz="2000" dirty="0"/>
              <a:t>No Non Backwards Compatible (NBC) </a:t>
            </a:r>
            <a:r>
              <a:rPr lang="en-US" sz="2000" dirty="0" smtClean="0"/>
              <a:t>changes. </a:t>
            </a:r>
            <a:endParaRPr lang="en-US" sz="2000" dirty="0"/>
          </a:p>
          <a:p>
            <a:pPr lvl="1">
              <a:defRPr/>
            </a:pPr>
            <a:endParaRPr lang="en-GB" sz="2800" dirty="0" smtClean="0"/>
          </a:p>
          <a:p>
            <a:pPr marL="0" indent="0">
              <a:buNone/>
              <a:defRPr/>
            </a:pPr>
            <a:endParaRPr lang="en-GB" dirty="0" smtClean="0"/>
          </a:p>
          <a:p>
            <a:pPr marL="0" indent="0">
              <a:buNone/>
              <a:defRPr/>
            </a:pPr>
            <a:endParaRPr lang="en-GB"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err="1" smtClean="0"/>
              <a:t>Rel</a:t>
            </a:r>
            <a:r>
              <a:rPr lang="en-GB" altLang="en-US" dirty="0"/>
              <a:t> </a:t>
            </a:r>
            <a:r>
              <a:rPr lang="en-GB" altLang="en-US" dirty="0" smtClean="0"/>
              <a:t>16 General</a:t>
            </a:r>
          </a:p>
        </p:txBody>
      </p:sp>
      <p:sp>
        <p:nvSpPr>
          <p:cNvPr id="3" name="Content Placeholder 2"/>
          <p:cNvSpPr>
            <a:spLocks noGrp="1"/>
          </p:cNvSpPr>
          <p:nvPr>
            <p:ph idx="1"/>
          </p:nvPr>
        </p:nvSpPr>
        <p:spPr>
          <a:xfrm>
            <a:off x="838200" y="1939927"/>
            <a:ext cx="10515600" cy="4047215"/>
          </a:xfrm>
        </p:spPr>
        <p:txBody>
          <a:bodyPr/>
          <a:lstStyle/>
          <a:p>
            <a:pPr>
              <a:buFontTx/>
              <a:buChar char="-"/>
              <a:defRPr/>
            </a:pPr>
            <a:r>
              <a:rPr lang="en-GB" sz="2400" dirty="0" smtClean="0"/>
              <a:t>NR and Joint AIs: </a:t>
            </a:r>
            <a:r>
              <a:rPr lang="en-GB" sz="2400" b="1" dirty="0" smtClean="0"/>
              <a:t>111</a:t>
            </a:r>
            <a:r>
              <a:rPr lang="en-GB" sz="2400" dirty="0" smtClean="0"/>
              <a:t> CRs Agreed</a:t>
            </a:r>
          </a:p>
          <a:p>
            <a:pPr lvl="1">
              <a:buFontTx/>
              <a:buChar char="-"/>
              <a:defRPr/>
            </a:pPr>
            <a:r>
              <a:rPr lang="en-GB" sz="2000" dirty="0" smtClean="0"/>
              <a:t>Trend: 111 (21Q2 – two meetings), 117 (21Q1), 115 (20Q4), 180 (20Q3), </a:t>
            </a:r>
            <a:r>
              <a:rPr lang="en-GB" sz="2000" dirty="0"/>
              <a:t>S</a:t>
            </a:r>
            <a:r>
              <a:rPr lang="en-GB" sz="2000" dirty="0" smtClean="0"/>
              <a:t>omewhat Even / Decreasing trend</a:t>
            </a:r>
          </a:p>
          <a:p>
            <a:pPr>
              <a:buFontTx/>
              <a:buChar char="-"/>
              <a:defRPr/>
            </a:pPr>
            <a:r>
              <a:rPr lang="en-GB" sz="2400" dirty="0" smtClean="0"/>
              <a:t>EUTRA Only: </a:t>
            </a:r>
            <a:r>
              <a:rPr lang="en-GB" sz="2400" b="1" dirty="0" smtClean="0"/>
              <a:t>6</a:t>
            </a:r>
            <a:r>
              <a:rPr lang="en-GB" sz="2400" dirty="0" smtClean="0"/>
              <a:t> </a:t>
            </a:r>
            <a:r>
              <a:rPr lang="en-GB" sz="2400" dirty="0"/>
              <a:t>CRs </a:t>
            </a:r>
            <a:r>
              <a:rPr lang="en-GB" sz="2400" dirty="0" smtClean="0"/>
              <a:t>Agreed </a:t>
            </a:r>
          </a:p>
          <a:p>
            <a:pPr lvl="1">
              <a:buFontTx/>
              <a:buChar char="-"/>
              <a:defRPr/>
            </a:pPr>
            <a:r>
              <a:rPr lang="en-GB" sz="2000" dirty="0" smtClean="0"/>
              <a:t>NBC: R2-2106549 has NBC aspects, see appendix. 	</a:t>
            </a:r>
          </a:p>
          <a:p>
            <a:pPr>
              <a:buFontTx/>
              <a:buChar char="-"/>
              <a:defRPr/>
            </a:pPr>
            <a:endParaRPr lang="en-GB" sz="1600" dirty="0" smtClean="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smtClean="0"/>
              <a:t>TEI Report</a:t>
            </a:r>
          </a:p>
        </p:txBody>
      </p:sp>
      <p:sp>
        <p:nvSpPr>
          <p:cNvPr id="3" name="Content Placeholder 2"/>
          <p:cNvSpPr>
            <a:spLocks noGrp="1"/>
          </p:cNvSpPr>
          <p:nvPr>
            <p:ph idx="1"/>
          </p:nvPr>
        </p:nvSpPr>
        <p:spPr>
          <a:xfrm>
            <a:off x="838200" y="1939927"/>
            <a:ext cx="10515600" cy="4047215"/>
          </a:xfrm>
        </p:spPr>
        <p:txBody>
          <a:bodyPr/>
          <a:lstStyle/>
          <a:p>
            <a:pPr>
              <a:buFontTx/>
              <a:buChar char="-"/>
              <a:defRPr/>
            </a:pPr>
            <a:r>
              <a:rPr lang="en-GB" sz="2400" dirty="0" smtClean="0"/>
              <a:t>TEI16 label has been used for </a:t>
            </a:r>
          </a:p>
          <a:p>
            <a:pPr lvl="1">
              <a:buFontTx/>
              <a:buChar char="-"/>
              <a:defRPr/>
            </a:pPr>
            <a:r>
              <a:rPr lang="en-GB" sz="2000" dirty="0" smtClean="0"/>
              <a:t>a) Cat B or Cat C CRs</a:t>
            </a:r>
          </a:p>
          <a:p>
            <a:pPr lvl="2">
              <a:buFontTx/>
              <a:buChar char="-"/>
              <a:defRPr/>
            </a:pPr>
            <a:r>
              <a:rPr lang="en-GB" sz="1600" dirty="0" smtClean="0"/>
              <a:t>Agreed CR for Rel-16 R1 R2 R4 Feature Lists introduction, CR to TR 38.822, in </a:t>
            </a:r>
            <a:r>
              <a:rPr lang="en-GB" sz="1600" b="1" dirty="0" smtClean="0"/>
              <a:t>R2-2106701</a:t>
            </a:r>
          </a:p>
          <a:p>
            <a:pPr lvl="2">
              <a:buFontTx/>
              <a:buChar char="-"/>
              <a:defRPr/>
            </a:pPr>
            <a:r>
              <a:rPr lang="en-GB" sz="1600" dirty="0" smtClean="0"/>
              <a:t>Technically </a:t>
            </a:r>
            <a:r>
              <a:rPr lang="en-GB" sz="1600" dirty="0" smtClean="0"/>
              <a:t>Endorsed </a:t>
            </a:r>
            <a:r>
              <a:rPr lang="en-GB" sz="1600" dirty="0"/>
              <a:t>CRs </a:t>
            </a:r>
            <a:r>
              <a:rPr lang="en-GB" sz="1600" dirty="0" smtClean="0"/>
              <a:t>for Redirection </a:t>
            </a:r>
            <a:r>
              <a:rPr lang="en-GB" sz="1600" dirty="0"/>
              <a:t>with MPS Indication in</a:t>
            </a:r>
            <a:r>
              <a:rPr lang="en-GB" sz="1600" b="1" dirty="0"/>
              <a:t> </a:t>
            </a:r>
            <a:r>
              <a:rPr lang="en-GB" sz="1600" dirty="0" smtClean="0">
                <a:solidFill>
                  <a:srgbClr val="FF0000"/>
                </a:solidFill>
              </a:rPr>
              <a:t>a Separate CR Pack </a:t>
            </a:r>
            <a:r>
              <a:rPr lang="en-GB" sz="1600" b="1" dirty="0" smtClean="0">
                <a:solidFill>
                  <a:srgbClr val="FF0000"/>
                </a:solidFill>
              </a:rPr>
              <a:t>RP-211487</a:t>
            </a:r>
            <a:r>
              <a:rPr lang="en-GB" sz="1600" dirty="0" smtClean="0">
                <a:solidFill>
                  <a:srgbClr val="FF0000"/>
                </a:solidFill>
              </a:rPr>
              <a:t/>
            </a:r>
            <a:br>
              <a:rPr lang="en-GB" sz="1600" dirty="0" smtClean="0">
                <a:solidFill>
                  <a:srgbClr val="FF0000"/>
                </a:solidFill>
              </a:rPr>
            </a:br>
            <a:r>
              <a:rPr lang="en-GB" sz="1600" b="1" dirty="0" smtClean="0"/>
              <a:t>REQUESTED ACTION: RP to Approve. </a:t>
            </a:r>
            <a:br>
              <a:rPr lang="en-GB" sz="1600" b="1" dirty="0" smtClean="0"/>
            </a:br>
            <a:r>
              <a:rPr lang="en-GB" sz="1600" dirty="0" smtClean="0"/>
              <a:t>INFO: There was a related CR in CT1, to introduce </a:t>
            </a:r>
            <a:r>
              <a:rPr lang="en-GB" sz="1600" dirty="0" smtClean="0"/>
              <a:t>a NOTE </a:t>
            </a:r>
            <a:r>
              <a:rPr lang="en-GB" sz="1600" dirty="0" smtClean="0"/>
              <a:t>in the NAS specification, that was not </a:t>
            </a:r>
            <a:r>
              <a:rPr lang="en-GB" sz="1600" dirty="0" smtClean="0"/>
              <a:t>agreed. </a:t>
            </a:r>
            <a:r>
              <a:rPr lang="en-GB" sz="1600" dirty="0" smtClean="0">
                <a:solidFill>
                  <a:srgbClr val="FF0000"/>
                </a:solidFill>
              </a:rPr>
              <a:t>According to CT1 Chairman </a:t>
            </a:r>
            <a:r>
              <a:rPr lang="en-GB" sz="1600" dirty="0" smtClean="0">
                <a:solidFill>
                  <a:srgbClr val="FF0000"/>
                </a:solidFill>
              </a:rPr>
              <a:t>It </a:t>
            </a:r>
            <a:r>
              <a:rPr lang="en-GB" sz="1600" dirty="0">
                <a:solidFill>
                  <a:srgbClr val="FF0000"/>
                </a:solidFill>
              </a:rPr>
              <a:t>was commented that there is no impact on NAS, and that no impact on CN is </a:t>
            </a:r>
            <a:r>
              <a:rPr lang="en-GB" sz="1600" dirty="0" smtClean="0">
                <a:solidFill>
                  <a:srgbClr val="FF0000"/>
                </a:solidFill>
              </a:rPr>
              <a:t>seen. </a:t>
            </a:r>
            <a:endParaRPr lang="en-GB" sz="1600" dirty="0" smtClean="0">
              <a:solidFill>
                <a:srgbClr val="FF0000"/>
              </a:solidFill>
            </a:endParaRPr>
          </a:p>
          <a:p>
            <a:pPr lvl="1">
              <a:buFontTx/>
              <a:buChar char="-"/>
              <a:defRPr/>
            </a:pPr>
            <a:r>
              <a:rPr lang="en-GB" sz="2000" dirty="0" smtClean="0"/>
              <a:t>b) corrections to earlier features introduced as TEI16-only, Cat F CRs which are TEI16-only, See </a:t>
            </a:r>
            <a:r>
              <a:rPr lang="en-GB" sz="2000" dirty="0" err="1" smtClean="0"/>
              <a:t>tdoc</a:t>
            </a:r>
            <a:r>
              <a:rPr lang="en-GB" sz="2000" dirty="0" smtClean="0"/>
              <a:t> list </a:t>
            </a:r>
            <a:r>
              <a:rPr lang="en-GB" sz="2000" dirty="0" smtClean="0">
                <a:solidFill>
                  <a:srgbClr val="FF0000"/>
                </a:solidFill>
              </a:rPr>
              <a:t>of RAN2 114-e</a:t>
            </a:r>
            <a:r>
              <a:rPr lang="en-GB" sz="2000" dirty="0" smtClean="0"/>
              <a:t>. </a:t>
            </a:r>
            <a:endParaRPr lang="en-GB" sz="2000" dirty="0" smtClean="0"/>
          </a:p>
          <a:p>
            <a:pPr lvl="1">
              <a:buFontTx/>
              <a:buChar char="-"/>
              <a:defRPr/>
            </a:pPr>
            <a:r>
              <a:rPr lang="en-GB" sz="2000" dirty="0" smtClean="0"/>
              <a:t>c) corrections to functionality introduced in earlier release, where the correction is agreed only for Rel-16 and not for the earlier release, where TEI16 used together with other WI code, </a:t>
            </a:r>
            <a:r>
              <a:rPr lang="en-GB" sz="2000" dirty="0"/>
              <a:t>See </a:t>
            </a:r>
            <a:r>
              <a:rPr lang="en-GB" sz="2000" dirty="0" err="1"/>
              <a:t>tdoc</a:t>
            </a:r>
            <a:r>
              <a:rPr lang="en-GB" sz="2000" dirty="0"/>
              <a:t> </a:t>
            </a:r>
            <a:r>
              <a:rPr lang="en-GB" sz="2000" dirty="0" smtClean="0"/>
              <a:t>list</a:t>
            </a:r>
            <a:r>
              <a:rPr lang="en-GB" sz="2000" dirty="0">
                <a:solidFill>
                  <a:srgbClr val="FF0000"/>
                </a:solidFill>
              </a:rPr>
              <a:t> of RAN2 114-e</a:t>
            </a:r>
            <a:r>
              <a:rPr lang="en-GB" sz="2000" dirty="0" smtClean="0"/>
              <a:t>.</a:t>
            </a:r>
            <a:endParaRPr lang="en-GB" sz="2000" dirty="0" smtClean="0"/>
          </a:p>
          <a:p>
            <a:pPr>
              <a:buFontTx/>
              <a:buChar char="-"/>
              <a:defRPr/>
            </a:pPr>
            <a:endParaRPr lang="en-GB" sz="1400" dirty="0" smtClean="0"/>
          </a:p>
        </p:txBody>
      </p:sp>
    </p:spTree>
    <p:extLst>
      <p:ext uri="{BB962C8B-B14F-4D97-AF65-F5344CB8AC3E}">
        <p14:creationId xmlns:p14="http://schemas.microsoft.com/office/powerpoint/2010/main" val="1733641763"/>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err="1" smtClean="0"/>
              <a:t>Rel</a:t>
            </a:r>
            <a:r>
              <a:rPr lang="en-GB" altLang="en-US" dirty="0" smtClean="0"/>
              <a:t> 16 NR related UE capabilities</a:t>
            </a:r>
          </a:p>
        </p:txBody>
      </p:sp>
      <p:sp>
        <p:nvSpPr>
          <p:cNvPr id="3" name="Content Placeholder 2"/>
          <p:cNvSpPr>
            <a:spLocks noGrp="1"/>
          </p:cNvSpPr>
          <p:nvPr>
            <p:ph idx="1"/>
          </p:nvPr>
        </p:nvSpPr>
        <p:spPr>
          <a:xfrm>
            <a:off x="838200" y="1939928"/>
            <a:ext cx="10515600" cy="4351338"/>
          </a:xfrm>
        </p:spPr>
        <p:txBody>
          <a:bodyPr/>
          <a:lstStyle/>
          <a:p>
            <a:pPr>
              <a:buFontTx/>
              <a:buChar char="-"/>
              <a:defRPr/>
            </a:pPr>
            <a:r>
              <a:rPr lang="en-US" sz="2400" dirty="0" smtClean="0"/>
              <a:t>RAN2 </a:t>
            </a:r>
            <a:r>
              <a:rPr lang="en-US" sz="2400" dirty="0"/>
              <a:t>has implemented the latest </a:t>
            </a:r>
            <a:r>
              <a:rPr lang="en-US" sz="2400" dirty="0" smtClean="0"/>
              <a:t>feature list updates from R1 and R4 </a:t>
            </a:r>
          </a:p>
          <a:p>
            <a:pPr lvl="1">
              <a:buFontTx/>
              <a:buChar char="-"/>
              <a:defRPr/>
            </a:pPr>
            <a:r>
              <a:rPr lang="en-GB" sz="2000" dirty="0" smtClean="0"/>
              <a:t>Concluded parts of RAN1 </a:t>
            </a:r>
            <a:r>
              <a:rPr lang="en-GB" sz="2000" dirty="0"/>
              <a:t>UE feature list (</a:t>
            </a:r>
            <a:r>
              <a:rPr lang="en-GB" sz="2000" dirty="0" smtClean="0"/>
              <a:t>R1-2106150) and </a:t>
            </a:r>
            <a:r>
              <a:rPr lang="en-GB" sz="2000" dirty="0"/>
              <a:t>RAN4 UE feature list </a:t>
            </a:r>
            <a:r>
              <a:rPr lang="en-GB" sz="2000" dirty="0" smtClean="0"/>
              <a:t>(R4-2108334) has been included</a:t>
            </a:r>
            <a:r>
              <a:rPr lang="en-GB" sz="2000" dirty="0"/>
              <a:t> </a:t>
            </a:r>
            <a:r>
              <a:rPr lang="en-GB" sz="2000" dirty="0" smtClean="0"/>
              <a:t>in agreed RAN2 CRs to this RP. </a:t>
            </a:r>
          </a:p>
          <a:p>
            <a:pPr lvl="1">
              <a:buFontTx/>
              <a:buChar char="-"/>
              <a:defRPr/>
            </a:pPr>
            <a:r>
              <a:rPr lang="en-US" sz="2000" dirty="0" smtClean="0"/>
              <a:t>The additional LS from R4 on TX switching in R4-2107765 has not been covered (next meeting). </a:t>
            </a:r>
            <a:endParaRPr lang="en-US" sz="2000" dirty="0"/>
          </a:p>
          <a:p>
            <a:pPr>
              <a:buFontTx/>
              <a:buChar char="-"/>
              <a:defRPr/>
            </a:pPr>
            <a:r>
              <a:rPr lang="en-US" sz="2400" dirty="0" smtClean="0"/>
              <a:t>RAN2 </a:t>
            </a:r>
            <a:r>
              <a:rPr lang="en-US" sz="2400" dirty="0"/>
              <a:t>has </a:t>
            </a:r>
            <a:r>
              <a:rPr lang="en-US" sz="2400" dirty="0" smtClean="0"/>
              <a:t>captured R16 RAN1/RAN2/RAN4 </a:t>
            </a:r>
            <a:r>
              <a:rPr lang="en-US" sz="2400" dirty="0"/>
              <a:t>feature table in </a:t>
            </a:r>
            <a:r>
              <a:rPr lang="en-US" sz="2400" dirty="0" smtClean="0"/>
              <a:t>an update to existing </a:t>
            </a:r>
            <a:r>
              <a:rPr lang="en-US" sz="2400" dirty="0"/>
              <a:t>TR </a:t>
            </a:r>
            <a:r>
              <a:rPr lang="en-US" sz="2400" dirty="0" smtClean="0"/>
              <a:t>38.822. </a:t>
            </a:r>
          </a:p>
          <a:p>
            <a:pPr lvl="1">
              <a:buFontTx/>
              <a:buChar char="-"/>
              <a:defRPr/>
            </a:pPr>
            <a:r>
              <a:rPr lang="en-US" sz="2000" dirty="0" smtClean="0"/>
              <a:t>The updated TR is presented at current RP for Approval. </a:t>
            </a:r>
          </a:p>
          <a:p>
            <a:pPr lvl="1">
              <a:buFontTx/>
              <a:buChar char="-"/>
              <a:defRPr/>
            </a:pPr>
            <a:r>
              <a:rPr lang="en-US" sz="2000" dirty="0" smtClean="0"/>
              <a:t>R16 features has been added. </a:t>
            </a:r>
          </a:p>
          <a:p>
            <a:pPr lvl="1">
              <a:buFontTx/>
              <a:buChar char="-"/>
              <a:defRPr/>
            </a:pPr>
            <a:r>
              <a:rPr lang="en-US" sz="2000" dirty="0" smtClean="0"/>
              <a:t>R15 parts has not been modified. </a:t>
            </a:r>
          </a:p>
          <a:p>
            <a:pPr lvl="1">
              <a:buFontTx/>
              <a:buChar char="-"/>
              <a:defRPr/>
            </a:pPr>
            <a:r>
              <a:rPr lang="en-US" sz="2000" dirty="0"/>
              <a:t>S</a:t>
            </a:r>
            <a:r>
              <a:rPr lang="en-US" sz="2000" dirty="0" smtClean="0"/>
              <a:t>imilar to Rel-15 parts of TR 38.822, RAN2 assumes to not maintain this TR. No further RAN2 updates are planned. </a:t>
            </a:r>
          </a:p>
          <a:p>
            <a:pPr lvl="1">
              <a:buFontTx/>
              <a:buChar char="-"/>
              <a:defRPr/>
            </a:pPr>
            <a:endParaRPr lang="en-US" sz="2000" dirty="0"/>
          </a:p>
        </p:txBody>
      </p:sp>
    </p:spTree>
    <p:extLst>
      <p:ext uri="{BB962C8B-B14F-4D97-AF65-F5344CB8AC3E}">
        <p14:creationId xmlns:p14="http://schemas.microsoft.com/office/powerpoint/2010/main" val="244923971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Rel-16</a:t>
            </a:r>
            <a:endParaRPr lang="en-US" dirty="0"/>
          </a:p>
        </p:txBody>
      </p:sp>
      <p:sp>
        <p:nvSpPr>
          <p:cNvPr id="3" name="Content Placeholder 2"/>
          <p:cNvSpPr>
            <a:spLocks noGrp="1"/>
          </p:cNvSpPr>
          <p:nvPr>
            <p:ph idx="1"/>
          </p:nvPr>
        </p:nvSpPr>
        <p:spPr/>
        <p:txBody>
          <a:bodyPr/>
          <a:lstStyle/>
          <a:p>
            <a:r>
              <a:rPr lang="en-GB" dirty="0"/>
              <a:t>NR-DC Cell-grouping UE </a:t>
            </a:r>
            <a:r>
              <a:rPr lang="en-GB" dirty="0" smtClean="0"/>
              <a:t>capability</a:t>
            </a:r>
            <a:endParaRPr lang="en-US" dirty="0"/>
          </a:p>
          <a:p>
            <a:pPr lvl="1"/>
            <a:r>
              <a:rPr lang="en-US" dirty="0" smtClean="0"/>
              <a:t>CRs were not approved at RP91e.</a:t>
            </a:r>
          </a:p>
          <a:p>
            <a:pPr lvl="1"/>
            <a:r>
              <a:rPr lang="en-US" dirty="0" smtClean="0"/>
              <a:t>New CRs has now been agreed in RAN2 and are provided </a:t>
            </a:r>
            <a:r>
              <a:rPr lang="en-US" dirty="0"/>
              <a:t>for approval. </a:t>
            </a:r>
            <a:endParaRPr lang="en-US" dirty="0" smtClean="0"/>
          </a:p>
          <a:p>
            <a:pPr lvl="1"/>
            <a:r>
              <a:rPr lang="en-US" dirty="0" smtClean="0"/>
              <a:t>For intra-band non-contiguous nothing added, not clear whether anything is needed</a:t>
            </a:r>
            <a:r>
              <a:rPr lang="en-US" dirty="0"/>
              <a:t> </a:t>
            </a:r>
            <a:r>
              <a:rPr lang="en-US" dirty="0" smtClean="0"/>
              <a:t>(R4 may take initiative if needed). </a:t>
            </a:r>
            <a:endParaRPr lang="en-US" dirty="0"/>
          </a:p>
          <a:p>
            <a:pPr marL="0" indent="0">
              <a:buNone/>
            </a:pPr>
            <a:endParaRPr lang="en-US" sz="2400" dirty="0" smtClean="0"/>
          </a:p>
          <a:p>
            <a:pPr lvl="1"/>
            <a:endParaRPr lang="en-US" sz="1600" dirty="0"/>
          </a:p>
        </p:txBody>
      </p:sp>
    </p:spTree>
    <p:extLst>
      <p:ext uri="{BB962C8B-B14F-4D97-AF65-F5344CB8AC3E}">
        <p14:creationId xmlns:p14="http://schemas.microsoft.com/office/powerpoint/2010/main" val="346207184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39526</TotalTime>
  <Words>1470</Words>
  <Application>Microsoft Office PowerPoint</Application>
  <PresentationFormat>Widescreen</PresentationFormat>
  <Paragraphs>204</Paragraphs>
  <Slides>18</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 </vt:lpstr>
      <vt:lpstr>新細明體</vt:lpstr>
      <vt:lpstr>Arial</vt:lpstr>
      <vt:lpstr>Calibri</vt:lpstr>
      <vt:lpstr>Calibri Light</vt:lpstr>
      <vt:lpstr>Times New Roman</vt:lpstr>
      <vt:lpstr>Office Theme</vt:lpstr>
      <vt:lpstr>Status Report  RAN WG2  to TSG-RAN #92-e</vt:lpstr>
      <vt:lpstr>General</vt:lpstr>
      <vt:lpstr>Maintenance NR and NR/EUTRA WIs</vt:lpstr>
      <vt:lpstr>Maintenance EUTRA</vt:lpstr>
      <vt:lpstr>Rel 15 and earlier</vt:lpstr>
      <vt:lpstr>Rel 16 General</vt:lpstr>
      <vt:lpstr>TEI Report</vt:lpstr>
      <vt:lpstr>Rel 16 NR related UE capabilities</vt:lpstr>
      <vt:lpstr>Rel-16</vt:lpstr>
      <vt:lpstr>Rel-17</vt:lpstr>
      <vt:lpstr>Rel-17</vt:lpstr>
      <vt:lpstr>Rel-17</vt:lpstr>
      <vt:lpstr>RAN2 Load</vt:lpstr>
      <vt:lpstr>GTW</vt:lpstr>
      <vt:lpstr>RAN2 Experience of Q2</vt:lpstr>
      <vt:lpstr>RAN2 Planning ahead</vt:lpstr>
      <vt:lpstr>PowerPoint Presentation</vt:lpstr>
      <vt:lpstr>APPENDIX: Agreed CRs NBC / essential for protocol operation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Johan Johansson</dc:creator>
  <dc:description>© 3GPP 2018</dc:description>
  <cp:lastModifiedBy>Johan Johansson</cp:lastModifiedBy>
  <cp:revision>877</cp:revision>
  <dcterms:created xsi:type="dcterms:W3CDTF">2010-02-05T13:52:04Z</dcterms:created>
  <dcterms:modified xsi:type="dcterms:W3CDTF">2021-06-11T09:43:26Z</dcterms:modified>
  <cp:contentStatus>Template 2017</cp:contentStatus>
</cp:coreProperties>
</file>