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</p:sldMasterIdLst>
  <p:handoutMasterIdLst>
    <p:handoutMasterId r:id="rId7"/>
  </p:handoutMasterIdLst>
  <p:sldIdLst>
    <p:sldId id="362" r:id="rId3"/>
    <p:sldId id="363" r:id="rId4"/>
    <p:sldId id="364" r:id="rId5"/>
    <p:sldId id="3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7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2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51" d="100"/>
          <a:sy n="151" d="100"/>
        </p:scale>
        <p:origin x="5909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6A0F5B8-3634-4852-B3EC-69CCC1953E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4FE108-875F-4660-84CA-CE24FE7FA1E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23F48-7832-4368-91FF-4B2FF0593E75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480966-7F03-45D6-892D-A9E86C5958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38E492-3EDD-4B24-AB3B-68C17B4C45D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DB2B10-542A-4C81-9D81-AB0A1CBBD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44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97567710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700095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47402"/>
      </p:ext>
    </p:extLst>
  </p:cSld>
  <p:clrMapOvr>
    <a:masterClrMapping/>
  </p:clrMapOvr>
  <p:transition>
    <p:wipe dir="r"/>
  </p:transition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0389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2410930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.1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543A0E-70E6-46DB-8F7C-06A0214599E8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/>
              <a:t>Nokia internal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6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50081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892418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398657"/>
      </p:ext>
    </p:extLst>
  </p:cSld>
  <p:clrMapOvr>
    <a:masterClrMapping/>
  </p:clrMapOvr>
  <p:transition>
    <p:wipe dir="r"/>
  </p:transition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8191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7928"/>
            <a:ext cx="6048000" cy="157672"/>
          </a:xfrm>
          <a:prstGeom prst="rect">
            <a:avLst/>
          </a:prstGeom>
        </p:spPr>
        <p:txBody>
          <a:bodyPr/>
          <a:lstStyle/>
          <a:p>
            <a:pPr algn="ctr" defTabSz="914377">
              <a:defRPr/>
            </a:pPr>
            <a:r>
              <a:rPr lang="en-US" sz="1067">
                <a:solidFill>
                  <a:srgbClr val="001135"/>
                </a:solidFill>
              </a:rPr>
              <a:t>&lt;Document ID: change ID in footer or remove&gt;</a:t>
            </a:r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114245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.1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543A0E-70E6-46DB-8F7C-06A0214599E8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/>
              <a:t>Nokia internal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591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71357535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25930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99A89519-8D1F-4C1C-ADC2-4470291B7F3C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CF467B7E-544F-48E5-BEDB-99BC1CEFD9D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229D303E-68B8-488B-8EE7-B4B1B542139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39981097-E200-47AA-85D8-567D688D6073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AA74F498-2A3A-4D48-8ADE-65A441209D9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82300" y="6591300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2021</a:t>
            </a:r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6876EEF3-A0BC-4451-8AE0-5DAA69D19FF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475" y="6372225"/>
            <a:ext cx="105509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latin typeface="Century Gothic" panose="020B0502020202020204" pitchFamily="34" charset="0"/>
              </a:rPr>
              <a:t>March 2021</a:t>
            </a:r>
          </a:p>
        </p:txBody>
      </p:sp>
      <p:pic>
        <p:nvPicPr>
          <p:cNvPr id="1033" name="Picture 1">
            <a:extLst>
              <a:ext uri="{FF2B5EF4-FFF2-40B4-BE49-F238E27FC236}">
                <a16:creationId xmlns:a16="http://schemas.microsoft.com/office/drawing/2014/main" id="{7188B4A3-DA55-4C62-8EA2-66685B861853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54F3A418-D8D0-4D4F-8FDC-361FF196C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40427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41E35E1B-0369-453E-A3C0-650E56AFDE17}" type="slidenum">
              <a:rPr lang="en-GB" altLang="en-US" sz="1400" smtClean="0">
                <a:latin typeface="Century Gothic" panose="020B0502020202020204" pitchFamily="34" charset="0"/>
              </a:rPr>
              <a:pPr>
                <a:defRPr/>
              </a:pPr>
              <a:t>‹#›</a:t>
            </a:fld>
            <a:endParaRPr lang="en-GB" altLang="en-US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583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10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99A89519-8D1F-4C1C-ADC2-4470291B7F3C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CF467B7E-544F-48E5-BEDB-99BC1CEFD9D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229D303E-68B8-488B-8EE7-B4B1B542139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39981097-E200-47AA-85D8-567D688D6073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AA74F498-2A3A-4D48-8ADE-65A441209D9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82300" y="6591300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2021</a:t>
            </a:r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6876EEF3-A0BC-4451-8AE0-5DAA69D19FF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475" y="6372225"/>
            <a:ext cx="105509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latin typeface="Century Gothic" panose="020B0502020202020204" pitchFamily="34" charset="0"/>
              </a:rPr>
              <a:t>March 2021</a:t>
            </a:r>
          </a:p>
        </p:txBody>
      </p:sp>
      <p:pic>
        <p:nvPicPr>
          <p:cNvPr id="1033" name="Picture 1">
            <a:extLst>
              <a:ext uri="{FF2B5EF4-FFF2-40B4-BE49-F238E27FC236}">
                <a16:creationId xmlns:a16="http://schemas.microsoft.com/office/drawing/2014/main" id="{7188B4A3-DA55-4C62-8EA2-66685B861853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54F3A418-D8D0-4D4F-8FDC-361FF196C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40427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41E35E1B-0369-453E-A3C0-650E56AFDE17}" type="slidenum">
              <a:rPr lang="en-GB" altLang="en-US" sz="1400" smtClean="0">
                <a:latin typeface="Century Gothic" panose="020B0502020202020204" pitchFamily="34" charset="0"/>
              </a:rPr>
              <a:pPr>
                <a:defRPr/>
              </a:pPr>
              <a:t>‹#›</a:t>
            </a:fld>
            <a:endParaRPr lang="en-GB" altLang="en-US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802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10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7DC4DE7F-DCEA-4804-9910-D86AC58F77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353909" cy="2387600"/>
          </a:xfrm>
        </p:spPr>
        <p:txBody>
          <a:bodyPr/>
          <a:lstStyle/>
          <a:p>
            <a:pPr eaLnBrk="1" hangingPunct="1"/>
            <a:r>
              <a:rPr lang="en-GB" altLang="en-US" sz="4800" dirty="0">
                <a:latin typeface="Century Gothic" panose="020B0502020202020204" pitchFamily="34" charset="0"/>
              </a:rPr>
              <a:t>[50][</a:t>
            </a:r>
            <a:r>
              <a:rPr lang="en-GB" altLang="en-US" sz="4800" dirty="0" err="1">
                <a:latin typeface="Century Gothic" panose="020B0502020202020204" pitchFamily="34" charset="0"/>
              </a:rPr>
              <a:t>New_proposals_approval</a:t>
            </a:r>
            <a:r>
              <a:rPr lang="en-GB" altLang="en-US" sz="4800" dirty="0">
                <a:latin typeface="Century Gothic" panose="020B0502020202020204" pitchFamily="34" charset="0"/>
              </a:rPr>
              <a:t>]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A9DB186F-756F-475B-8316-164B08624E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/>
              <a:t>Way forward proposal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E6D0583D-A3B8-49EF-86B0-2735A35EA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80097"/>
            <a:ext cx="10491787" cy="1325562"/>
          </a:xfrm>
        </p:spPr>
        <p:txBody>
          <a:bodyPr/>
          <a:lstStyle/>
          <a:p>
            <a:pPr eaLnBrk="1" hangingPunct="1"/>
            <a:r>
              <a:rPr lang="en-GB" altLang="en-US" dirty="0">
                <a:latin typeface="Century Gothic" panose="020B0502020202020204" pitchFamily="34" charset="0"/>
              </a:rPr>
              <a:t>Proposed package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C2DEC876-F5D2-42E5-914C-27C882228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1751168"/>
            <a:ext cx="11027793" cy="4339085"/>
          </a:xfrm>
        </p:spPr>
        <p:txBody>
          <a:bodyPr/>
          <a:lstStyle/>
          <a:p>
            <a:pPr lvl="0"/>
            <a:r>
              <a:rPr lang="en-US" sz="2400" dirty="0"/>
              <a:t>[42][</a:t>
            </a:r>
            <a:r>
              <a:rPr lang="en-US" sz="2400" dirty="0" err="1"/>
              <a:t>NTN_IoT</a:t>
            </a:r>
            <a:r>
              <a:rPr lang="en-US" sz="2400" dirty="0"/>
              <a:t>] &amp; [28][</a:t>
            </a:r>
            <a:r>
              <a:rPr lang="en-US" sz="2400" dirty="0" err="1"/>
              <a:t>NTN_scope&amp;bands</a:t>
            </a:r>
            <a:r>
              <a:rPr lang="en-US" sz="2400" dirty="0"/>
              <a:t>]</a:t>
            </a:r>
          </a:p>
          <a:p>
            <a:pPr lvl="1"/>
            <a:r>
              <a:rPr lang="en-US" sz="2000" dirty="0"/>
              <a:t>The total number already allocated NTN NR TUs + NTN IoT TUs combined will not change</a:t>
            </a:r>
          </a:p>
          <a:p>
            <a:pPr lvl="1"/>
            <a:r>
              <a:rPr lang="en-US" sz="2000" dirty="0"/>
              <a:t>RAN#92E (June) to finalize the scope and project plan to deliver the essential minimum functionality of both NTN NR and NTN IoT within the existing TU allocations</a:t>
            </a:r>
          </a:p>
          <a:p>
            <a:pPr lvl="1"/>
            <a:r>
              <a:rPr lang="en-US" sz="2000" dirty="0"/>
              <a:t>No new scope for RAN4 parts of NTN work in Rel-17. </a:t>
            </a:r>
          </a:p>
          <a:p>
            <a:pPr lvl="1"/>
            <a:r>
              <a:rPr lang="en-US" sz="2000" dirty="0"/>
              <a:t>Any additional RAN4 work (requirements and bands) would be undertaken only after March/2022 (release independent and Rel-18) </a:t>
            </a:r>
          </a:p>
          <a:p>
            <a:pPr lvl="0"/>
            <a:r>
              <a:rPr lang="en-US" sz="2400" dirty="0"/>
              <a:t>[41][5G_broadcast_bands]</a:t>
            </a:r>
          </a:p>
          <a:p>
            <a:pPr lvl="1"/>
            <a:r>
              <a:rPr lang="en-US" sz="2000" dirty="0"/>
              <a:t>RAN1 TUs (0.5 for 3 RAN1 meetings)</a:t>
            </a:r>
          </a:p>
          <a:p>
            <a:pPr lvl="1"/>
            <a:r>
              <a:rPr lang="en-US" sz="2000" dirty="0"/>
              <a:t>RAN2 &amp; RAN3 explicit TU allocation not needed, signaling support will be added (business as usual)</a:t>
            </a:r>
          </a:p>
          <a:p>
            <a:pPr lvl="1"/>
            <a:r>
              <a:rPr lang="en-US" sz="2000" dirty="0"/>
              <a:t>RAN4 UE-side and BS-side work (TUs) after March 2022 (release independent)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E6D0583D-A3B8-49EF-86B0-2735A35EA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80097"/>
            <a:ext cx="10491787" cy="1325562"/>
          </a:xfrm>
        </p:spPr>
        <p:txBody>
          <a:bodyPr/>
          <a:lstStyle/>
          <a:p>
            <a:pPr eaLnBrk="1" hangingPunct="1"/>
            <a:r>
              <a:rPr lang="en-GB" altLang="en-US" dirty="0">
                <a:latin typeface="Century Gothic" panose="020B0502020202020204" pitchFamily="34" charset="0"/>
              </a:rPr>
              <a:t>Proposed package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C2DEC876-F5D2-42E5-914C-27C882228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1863306"/>
            <a:ext cx="11027793" cy="4339085"/>
          </a:xfrm>
        </p:spPr>
        <p:txBody>
          <a:bodyPr/>
          <a:lstStyle/>
          <a:p>
            <a:pPr lvl="0"/>
            <a:r>
              <a:rPr lang="en-US" sz="2400" dirty="0"/>
              <a:t>[NA][UDC] focus on </a:t>
            </a:r>
            <a:r>
              <a:rPr lang="en-US" sz="2400" dirty="0" err="1"/>
              <a:t>StandAlone</a:t>
            </a:r>
            <a:r>
              <a:rPr lang="en-US" sz="2400" dirty="0"/>
              <a:t> NR only</a:t>
            </a:r>
          </a:p>
          <a:p>
            <a:pPr lvl="1"/>
            <a:r>
              <a:rPr lang="en-US" sz="2000" dirty="0"/>
              <a:t>0.5 RAN2 TU in the Feb/2022 meeting</a:t>
            </a:r>
          </a:p>
          <a:p>
            <a:pPr lvl="1"/>
            <a:r>
              <a:rPr lang="en-US" sz="2000" dirty="0"/>
              <a:t>Based on RP-210595 with the additional clarifications as above</a:t>
            </a:r>
          </a:p>
          <a:p>
            <a:r>
              <a:rPr lang="en-US" sz="2400" dirty="0"/>
              <a:t>[15][Pi2_BPSK_SI]</a:t>
            </a:r>
          </a:p>
          <a:p>
            <a:pPr lvl="1"/>
            <a:r>
              <a:rPr lang="en-US" sz="2000" dirty="0"/>
              <a:t>RAN4 TUs: 0.5 per quarter, starting with email in Q2/2021, TUs from Q3/2021 </a:t>
            </a:r>
          </a:p>
          <a:p>
            <a:endParaRPr lang="en-US" sz="2400" dirty="0"/>
          </a:p>
          <a:p>
            <a:r>
              <a:rPr lang="en-US" sz="2400" dirty="0"/>
              <a:t>Choice of only one of the following items (both is not an option for RAN4 workload!):</a:t>
            </a:r>
          </a:p>
          <a:p>
            <a:pPr lvl="1"/>
            <a:r>
              <a:rPr lang="en-US" sz="2000" dirty="0"/>
              <a:t>[33][CRS_IC_DSS]</a:t>
            </a:r>
          </a:p>
          <a:p>
            <a:pPr lvl="2"/>
            <a:r>
              <a:rPr lang="en-US" sz="1600" dirty="0"/>
              <a:t>Performance evaluation of DSS </a:t>
            </a:r>
            <a:r>
              <a:rPr lang="en-US" sz="1600" dirty="0" err="1"/>
              <a:t>wrt</a:t>
            </a:r>
            <a:r>
              <a:rPr lang="en-US" sz="1600" dirty="0"/>
              <a:t> interference is needed first – collect company input</a:t>
            </a:r>
          </a:p>
          <a:p>
            <a:pPr lvl="2"/>
            <a:r>
              <a:rPr lang="en-US" sz="1600" dirty="0"/>
              <a:t>Ask RAN4 to perform this evaluation until RAN#93E (September), to be reviewed at RAN#92E (June)</a:t>
            </a:r>
          </a:p>
          <a:p>
            <a:pPr marL="457200" lvl="1" indent="0">
              <a:buNone/>
            </a:pPr>
            <a:r>
              <a:rPr lang="en-US" sz="2000" dirty="0"/>
              <a:t>                                      ----------------------  Or -----------------------</a:t>
            </a:r>
          </a:p>
          <a:p>
            <a:pPr lvl="1"/>
            <a:r>
              <a:rPr lang="en-US" sz="2000" dirty="0"/>
              <a:t>[14][TRP_TRS_WI]</a:t>
            </a:r>
          </a:p>
          <a:p>
            <a:pPr marL="0" lv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1567398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E6D0583D-A3B8-49EF-86B0-2735A35EA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80097"/>
            <a:ext cx="10491787" cy="1325562"/>
          </a:xfrm>
        </p:spPr>
        <p:txBody>
          <a:bodyPr/>
          <a:lstStyle/>
          <a:p>
            <a:pPr eaLnBrk="1" hangingPunct="1"/>
            <a:r>
              <a:rPr lang="en-GB" altLang="en-US" dirty="0">
                <a:latin typeface="Century Gothic" panose="020B0502020202020204" pitchFamily="34" charset="0"/>
              </a:rPr>
              <a:t>Proposal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C2DEC876-F5D2-42E5-914C-27C882228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1863306"/>
            <a:ext cx="11027793" cy="4339085"/>
          </a:xfrm>
        </p:spPr>
        <p:txBody>
          <a:bodyPr/>
          <a:lstStyle/>
          <a:p>
            <a:pPr lvl="0"/>
            <a:r>
              <a:rPr lang="en-US" sz="2400" dirty="0"/>
              <a:t>It is proposed to approve the items outlined on slides 2 and 3 together with the overall guidelines described for each item in those slides </a:t>
            </a:r>
            <a:endParaRPr lang="en-US" sz="2000" dirty="0"/>
          </a:p>
          <a:p>
            <a:pPr marL="0" lv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15732603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5327</TotalTime>
  <Words>322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1_Office Theme</vt:lpstr>
      <vt:lpstr>Office Theme</vt:lpstr>
      <vt:lpstr>[50][New_proposals_approval]</vt:lpstr>
      <vt:lpstr>Proposed package</vt:lpstr>
      <vt:lpstr>Proposed package</vt:lpstr>
      <vt:lpstr>Proposal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</dc:title>
  <dc:creator>Bertenyi, Balazs (Nokia - HU/Budapest)</dc:creator>
  <cp:lastModifiedBy>Bertenyi, Balazs (Nokia - HU/Budapest)</cp:lastModifiedBy>
  <cp:revision>50</cp:revision>
  <dcterms:created xsi:type="dcterms:W3CDTF">2020-06-29T10:42:54Z</dcterms:created>
  <dcterms:modified xsi:type="dcterms:W3CDTF">2021-03-25T15:12:07Z</dcterms:modified>
</cp:coreProperties>
</file>