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handoutMasterIdLst>
    <p:handoutMasterId r:id="rId8"/>
  </p:handoutMasterIdLst>
  <p:sldIdLst>
    <p:sldId id="362" r:id="rId3"/>
    <p:sldId id="363" r:id="rId4"/>
    <p:sldId id="364" r:id="rId5"/>
    <p:sldId id="366" r:id="rId6"/>
    <p:sldId id="3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7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2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51" d="100"/>
          <a:sy n="151" d="100"/>
        </p:scale>
        <p:origin x="5909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A0F5B8-3634-4852-B3EC-69CCC1953E6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4FE108-875F-4660-84CA-CE24FE7FA1E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23F48-7832-4368-91FF-4B2FF0593E75}" type="datetimeFigureOut">
              <a:rPr lang="en-US" smtClean="0"/>
              <a:t>3/26/2021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480966-7F03-45D6-892D-A9E86C5958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38E492-3EDD-4B24-AB3B-68C17B4C45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B2B10-542A-4C81-9D81-AB0A1CBBD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5448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7567710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700095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947402"/>
      </p:ext>
    </p:extLst>
  </p:cSld>
  <p:clrMapOvr>
    <a:masterClrMapping/>
  </p:clrMapOvr>
  <p:transition>
    <p:wipe dir="r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0389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10930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Nokia internal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76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0081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92418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398657"/>
      </p:ext>
    </p:extLst>
  </p:cSld>
  <p:clrMapOvr>
    <a:masterClrMapping/>
  </p:clrMapOvr>
  <p:transition>
    <p:wipe dir="r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8191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7928"/>
            <a:ext cx="6048000" cy="157672"/>
          </a:xfrm>
          <a:prstGeom prst="rect">
            <a:avLst/>
          </a:prstGeom>
        </p:spPr>
        <p:txBody>
          <a:bodyPr/>
          <a:lstStyle/>
          <a:p>
            <a:pPr algn="ctr" defTabSz="914377">
              <a:defRPr/>
            </a:pPr>
            <a:r>
              <a:rPr lang="en-US" sz="1067">
                <a:solidFill>
                  <a:srgbClr val="001135"/>
                </a:solidFill>
              </a:rPr>
              <a:t>&lt;Document ID: change ID in footer or remove&gt;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114245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Nokia internal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591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71357535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25930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10550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entury Gothic" panose="020B0502020202020204" pitchFamily="34" charset="0"/>
              </a:rPr>
              <a:t>March 2021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58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10550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entury Gothic" panose="020B0502020202020204" pitchFamily="34" charset="0"/>
              </a:rPr>
              <a:t>March 2021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802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353909" cy="2387600"/>
          </a:xfrm>
        </p:spPr>
        <p:txBody>
          <a:bodyPr/>
          <a:lstStyle/>
          <a:p>
            <a:pPr eaLnBrk="1" hangingPunct="1"/>
            <a:r>
              <a:rPr lang="en-GB" altLang="en-US" sz="4800" dirty="0">
                <a:latin typeface="Century Gothic" panose="020B0502020202020204" pitchFamily="34" charset="0"/>
              </a:rPr>
              <a:t>[50][</a:t>
            </a:r>
            <a:r>
              <a:rPr lang="en-GB" altLang="en-US" sz="4800" dirty="0" err="1">
                <a:latin typeface="Century Gothic" panose="020B0502020202020204" pitchFamily="34" charset="0"/>
              </a:rPr>
              <a:t>New_proposals_approval</a:t>
            </a:r>
            <a:r>
              <a:rPr lang="en-GB" altLang="en-US" sz="4800" dirty="0">
                <a:latin typeface="Century Gothic" panose="020B0502020202020204" pitchFamily="34" charset="0"/>
              </a:rPr>
              <a:t>]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A9DB186F-756F-475B-8316-164B08624E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200" dirty="0"/>
              <a:t>Way forward proposal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6DD917-9826-4EE4-833A-A846E44CD1AA}"/>
              </a:ext>
            </a:extLst>
          </p:cNvPr>
          <p:cNvSpPr txBox="1"/>
          <p:nvPr/>
        </p:nvSpPr>
        <p:spPr>
          <a:xfrm>
            <a:off x="323029" y="660956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RP-210906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Century Gothic" panose="020B0502020202020204" pitchFamily="34" charset="0"/>
              </a:rPr>
              <a:t>Proposed package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751168"/>
            <a:ext cx="11027793" cy="4339085"/>
          </a:xfrm>
        </p:spPr>
        <p:txBody>
          <a:bodyPr/>
          <a:lstStyle/>
          <a:p>
            <a:pPr lvl="0"/>
            <a:r>
              <a:rPr lang="en-US" sz="2000" dirty="0"/>
              <a:t>[42][</a:t>
            </a:r>
            <a:r>
              <a:rPr lang="en-US" sz="2000" dirty="0" err="1"/>
              <a:t>NTN_IoT</a:t>
            </a:r>
            <a:r>
              <a:rPr lang="en-US" sz="2000" dirty="0"/>
              <a:t>] &amp; [28][</a:t>
            </a:r>
            <a:r>
              <a:rPr lang="en-US" sz="2000" dirty="0" err="1"/>
              <a:t>NTN_scope&amp;bands</a:t>
            </a:r>
            <a:r>
              <a:rPr lang="en-US" sz="2000" dirty="0"/>
              <a:t>]</a:t>
            </a:r>
          </a:p>
          <a:p>
            <a:pPr lvl="1"/>
            <a:r>
              <a:rPr lang="en-US" sz="1800" dirty="0"/>
              <a:t>The total number already allocated NTN NR TUs + NTN IoT TUs and combined will not change</a:t>
            </a:r>
          </a:p>
          <a:p>
            <a:pPr lvl="1"/>
            <a:r>
              <a:rPr lang="en-US" sz="1800" dirty="0"/>
              <a:t>RAN#92E (June) to finalize the scope and project plan to deliver the essential minimum functionality of both NTN NR and NTN IoT (both NB-IoT and </a:t>
            </a:r>
            <a:r>
              <a:rPr lang="en-US" sz="1800" dirty="0" err="1"/>
              <a:t>eMTC</a:t>
            </a:r>
            <a:r>
              <a:rPr lang="en-US" sz="1800" dirty="0"/>
              <a:t>) within the existing TU allocations</a:t>
            </a:r>
          </a:p>
          <a:p>
            <a:pPr lvl="1"/>
            <a:r>
              <a:rPr lang="en-US" sz="1800" dirty="0"/>
              <a:t>No new scope for RAN4 parts of NTN work in Rel-17. </a:t>
            </a:r>
          </a:p>
          <a:p>
            <a:pPr lvl="1"/>
            <a:r>
              <a:rPr lang="en-US" sz="1800" dirty="0"/>
              <a:t>Any additional RAN4 work (requirements and bands) would be undertaken only after March/2022 (release independent and Rel-18)</a:t>
            </a:r>
          </a:p>
          <a:p>
            <a:pPr lvl="1"/>
            <a:r>
              <a:rPr lang="en-US" sz="1800" dirty="0"/>
              <a:t>Detailed scoping exercise (NTN NR WID revision, NTN IoT WID approval) to be undertaken at RAN#92E (June) </a:t>
            </a:r>
          </a:p>
          <a:p>
            <a:pPr lvl="0"/>
            <a:r>
              <a:rPr lang="en-US" sz="2000" dirty="0"/>
              <a:t>[41][5G_broadcast_bands]</a:t>
            </a:r>
          </a:p>
          <a:p>
            <a:pPr lvl="1"/>
            <a:r>
              <a:rPr lang="en-US" sz="1800" dirty="0"/>
              <a:t>RAN1 TUs (0.5 for 3 RAN1 meetings)</a:t>
            </a:r>
          </a:p>
          <a:p>
            <a:pPr lvl="1"/>
            <a:r>
              <a:rPr lang="en-US" sz="1800" dirty="0"/>
              <a:t>RAN2 &amp; RAN3 explicit TU allocation not needed, signaling support will be added (business as usual)</a:t>
            </a:r>
          </a:p>
          <a:p>
            <a:pPr lvl="1"/>
            <a:r>
              <a:rPr lang="en-US" sz="1800" dirty="0"/>
              <a:t>RAN4 UE-side and BS-side work (TUs) after March 2022 (release independent)</a:t>
            </a:r>
          </a:p>
          <a:p>
            <a:pPr lvl="1"/>
            <a:r>
              <a:rPr lang="en-US" sz="1800" dirty="0"/>
              <a:t>Tdoc to approve: RP-210835 –&gt; RP-210907 approved.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Century Gothic" panose="020B0502020202020204" pitchFamily="34" charset="0"/>
              </a:rPr>
              <a:t>Proposed package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863306"/>
            <a:ext cx="11027793" cy="4339085"/>
          </a:xfrm>
        </p:spPr>
        <p:txBody>
          <a:bodyPr/>
          <a:lstStyle/>
          <a:p>
            <a:pPr lvl="0"/>
            <a:r>
              <a:rPr lang="en-US" sz="2000" dirty="0"/>
              <a:t>[NA][UDC] focus on </a:t>
            </a:r>
            <a:r>
              <a:rPr lang="en-US" sz="2000" dirty="0" err="1"/>
              <a:t>StandAlone</a:t>
            </a:r>
            <a:r>
              <a:rPr lang="en-US" sz="2000" dirty="0"/>
              <a:t> NR only</a:t>
            </a:r>
          </a:p>
          <a:p>
            <a:pPr lvl="1"/>
            <a:r>
              <a:rPr lang="en-US" sz="1800" dirty="0"/>
              <a:t>0.5 RAN2 TU in the Feb/2022 meeting</a:t>
            </a:r>
          </a:p>
          <a:p>
            <a:pPr lvl="1"/>
            <a:r>
              <a:rPr lang="en-US" sz="1800" dirty="0"/>
              <a:t>Tdoc to approve: RP-210900 </a:t>
            </a:r>
            <a:r>
              <a:rPr lang="en-US" sz="1800" dirty="0">
                <a:sym typeface="Wingdings" panose="05000000000000000000" pitchFamily="2" charset="2"/>
              </a:rPr>
              <a:t> RP-210909 approved.</a:t>
            </a:r>
            <a:endParaRPr lang="en-US" sz="1800" dirty="0"/>
          </a:p>
          <a:p>
            <a:r>
              <a:rPr lang="en-US" sz="2000" dirty="0"/>
              <a:t>[15][Pi2_BPSK_SI]</a:t>
            </a:r>
          </a:p>
          <a:p>
            <a:pPr lvl="1"/>
            <a:r>
              <a:rPr lang="en-US" sz="1800" dirty="0"/>
              <a:t>RAN4 TUs: 0.5 TU per quarter, starting in Q2/2021</a:t>
            </a:r>
          </a:p>
          <a:p>
            <a:pPr lvl="1"/>
            <a:r>
              <a:rPr lang="en-US" sz="1800" dirty="0"/>
              <a:t>Tdoc to approve: RP-210847 </a:t>
            </a:r>
            <a:r>
              <a:rPr lang="en-US" sz="1800" dirty="0">
                <a:sym typeface="Wingdings" panose="05000000000000000000" pitchFamily="2" charset="2"/>
              </a:rPr>
              <a:t> RP-210910 approved.</a:t>
            </a:r>
            <a:endParaRPr lang="en-US" sz="2000" dirty="0"/>
          </a:p>
          <a:p>
            <a:r>
              <a:rPr lang="en-US" sz="2200" dirty="0"/>
              <a:t>[33][CRS_IC_DSS]</a:t>
            </a:r>
          </a:p>
          <a:p>
            <a:pPr lvl="1"/>
            <a:r>
              <a:rPr lang="en-US" sz="1800" dirty="0"/>
              <a:t>Performance evaluation of DSS </a:t>
            </a:r>
            <a:r>
              <a:rPr lang="en-US" sz="1800" dirty="0" err="1"/>
              <a:t>wrt</a:t>
            </a:r>
            <a:r>
              <a:rPr lang="en-US" sz="1800" dirty="0"/>
              <a:t> interference is needed first – collect company input</a:t>
            </a:r>
          </a:p>
          <a:p>
            <a:pPr lvl="1"/>
            <a:r>
              <a:rPr lang="en-US" sz="1800" dirty="0"/>
              <a:t>Ask RAN4 to perform this evaluation until RAN#93E (September), to be reviewed at RAN#92E (June)</a:t>
            </a:r>
          </a:p>
          <a:p>
            <a:pPr lvl="1"/>
            <a:r>
              <a:rPr lang="en-US" sz="1800" dirty="0"/>
              <a:t>Initial Tdoc for approval: RP-210769 </a:t>
            </a:r>
            <a:r>
              <a:rPr lang="en-US" sz="1800" dirty="0">
                <a:sym typeface="Wingdings" panose="05000000000000000000" pitchFamily="2" charset="2"/>
              </a:rPr>
              <a:t> RP-210920 Approved.</a:t>
            </a:r>
            <a:endParaRPr lang="en-US" sz="1800" dirty="0"/>
          </a:p>
          <a:p>
            <a:r>
              <a:rPr lang="en-US" sz="2200" dirty="0"/>
              <a:t>[14][TRP_TRS_WI]</a:t>
            </a:r>
          </a:p>
          <a:p>
            <a:pPr lvl="1"/>
            <a:r>
              <a:rPr lang="en-US" sz="1800" dirty="0"/>
              <a:t>Tdoc: RP-210807 Approved.</a:t>
            </a:r>
          </a:p>
          <a:p>
            <a:pPr marL="0" lv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156739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Century Gothic" panose="020B0502020202020204" pitchFamily="34" charset="0"/>
              </a:rPr>
              <a:t>Proposed package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863306"/>
            <a:ext cx="11027793" cy="4339085"/>
          </a:xfrm>
        </p:spPr>
        <p:txBody>
          <a:bodyPr/>
          <a:lstStyle/>
          <a:p>
            <a:pPr lvl="0"/>
            <a:r>
              <a:rPr lang="en-US" sz="2000" dirty="0"/>
              <a:t>[48][flag_0552_0337] </a:t>
            </a:r>
          </a:p>
          <a:p>
            <a:pPr lvl="1"/>
            <a:r>
              <a:rPr lang="en-US" sz="1800" dirty="0"/>
              <a:t>Tdoc to review and consider approval: RP-210899 Approved.</a:t>
            </a:r>
          </a:p>
          <a:p>
            <a:r>
              <a:rPr lang="en-US" sz="2000" dirty="0"/>
              <a:t>[35][FeFR2_scope]</a:t>
            </a:r>
          </a:p>
          <a:p>
            <a:pPr lvl="1"/>
            <a:r>
              <a:rPr lang="en-US" sz="1800" dirty="0"/>
              <a:t>Tdoc to review and consider approval: RP-210865 </a:t>
            </a:r>
            <a:r>
              <a:rPr lang="en-US" sz="1800" dirty="0">
                <a:sym typeface="Wingdings" panose="05000000000000000000" pitchFamily="2" charset="2"/>
              </a:rPr>
              <a:t> RP-210914 Approved.</a:t>
            </a:r>
            <a:endParaRPr lang="en-US" sz="2000" dirty="0"/>
          </a:p>
          <a:p>
            <a:pPr marL="0" lv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3418875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Century Gothic" panose="020B0502020202020204" pitchFamily="34" charset="0"/>
              </a:rPr>
              <a:t>Proposal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863306"/>
            <a:ext cx="11027793" cy="4339085"/>
          </a:xfrm>
        </p:spPr>
        <p:txBody>
          <a:bodyPr/>
          <a:lstStyle/>
          <a:p>
            <a:pPr lvl="0"/>
            <a:r>
              <a:rPr lang="en-US" sz="2400" dirty="0"/>
              <a:t>It is proposed to approve the items outlined on slides 2, 3, and 4 together with the overall guidelines described for each item in those slides </a:t>
            </a:r>
            <a:endParaRPr lang="en-US" sz="2000" dirty="0"/>
          </a:p>
          <a:p>
            <a:pPr marL="0" lv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1573260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5603</TotalTime>
  <Words>401</Words>
  <Application>Microsoft Office PowerPoint</Application>
  <PresentationFormat>Widescreen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1_Office Theme</vt:lpstr>
      <vt:lpstr>Office Theme</vt:lpstr>
      <vt:lpstr>[50][New_proposals_approval]</vt:lpstr>
      <vt:lpstr>Proposed package</vt:lpstr>
      <vt:lpstr>Proposed package</vt:lpstr>
      <vt:lpstr>Proposed package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Content</dc:title>
  <dc:creator>Bertenyi, Balazs (Nokia - HU/Budapest)</dc:creator>
  <cp:lastModifiedBy>Bertenyi, Balazs (Nokia - HU/Budapest)</cp:lastModifiedBy>
  <cp:revision>61</cp:revision>
  <dcterms:created xsi:type="dcterms:W3CDTF">2020-06-29T10:42:54Z</dcterms:created>
  <dcterms:modified xsi:type="dcterms:W3CDTF">2021-03-26T16:28:38Z</dcterms:modified>
</cp:coreProperties>
</file>