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59" r:id="rId4"/>
    <p:sldId id="26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3/26/21</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3/26/21</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524000" y="1669015"/>
            <a:ext cx="9144000" cy="2387600"/>
          </a:xfrm>
        </p:spPr>
        <p:txBody>
          <a:bodyPr>
            <a:normAutofit/>
          </a:bodyPr>
          <a:lstStyle/>
          <a:p>
            <a:r>
              <a:rPr lang="en-US" sz="4000" dirty="0"/>
              <a:t>WF on guidelines for Rel-17 FR1 CA/DC band combinations approval handling</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1655762"/>
          </a:xfrm>
        </p:spPr>
        <p:txBody>
          <a:bodyPr/>
          <a:lstStyle/>
          <a:p>
            <a:r>
              <a:rPr lang="en-US" dirty="0"/>
              <a:t>Apple Inc., Skyworks Solutions Inc.</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3772699" cy="646331"/>
          </a:xfrm>
          <a:prstGeom prst="rect">
            <a:avLst/>
          </a:prstGeom>
          <a:noFill/>
        </p:spPr>
        <p:txBody>
          <a:bodyPr wrap="none" rtlCol="0">
            <a:spAutoFit/>
          </a:bodyPr>
          <a:lstStyle/>
          <a:p>
            <a:r>
              <a:rPr lang="en-US" b="1" dirty="0"/>
              <a:t>3GPP TSG-RAN #91-e</a:t>
            </a:r>
          </a:p>
          <a:p>
            <a:r>
              <a:rPr lang="en-US" b="1" dirty="0">
                <a:effectLst/>
              </a:rPr>
              <a:t>Electronic Meeting, March </a:t>
            </a:r>
            <a:r>
              <a:rPr lang="en-US" b="1" dirty="0"/>
              <a:t>16</a:t>
            </a:r>
            <a:r>
              <a:rPr lang="en-US" b="1" baseline="30000" dirty="0"/>
              <a:t>th</a:t>
            </a:r>
            <a:r>
              <a:rPr lang="en-US" b="1" dirty="0">
                <a:effectLst/>
              </a:rPr>
              <a:t> – 26</a:t>
            </a:r>
            <a:r>
              <a:rPr lang="en-US" b="1" baseline="30000" dirty="0">
                <a:effectLst/>
              </a:rPr>
              <a:t>th</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643735" y="383957"/>
            <a:ext cx="1205523" cy="369332"/>
          </a:xfrm>
          <a:prstGeom prst="rect">
            <a:avLst/>
          </a:prstGeom>
          <a:noFill/>
        </p:spPr>
        <p:txBody>
          <a:bodyPr wrap="none" rtlCol="0">
            <a:spAutoFit/>
          </a:bodyPr>
          <a:lstStyle/>
          <a:p>
            <a:r>
              <a:rPr lang="en-US" b="1" dirty="0"/>
              <a:t>RP-210892</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4"/>
            <a:ext cx="10515600" cy="4631636"/>
          </a:xfrm>
        </p:spPr>
        <p:txBody>
          <a:bodyPr>
            <a:normAutofit lnSpcReduction="10000"/>
          </a:bodyPr>
          <a:lstStyle/>
          <a:p>
            <a:r>
              <a:rPr lang="en-US" dirty="0"/>
              <a:t>UE band combination basket work items block approval process has been implemented since LTE and continued in NR.</a:t>
            </a:r>
          </a:p>
          <a:p>
            <a:r>
              <a:rPr lang="en-US" dirty="0"/>
              <a:t>The framework has successfully facilitated the TR TP review process and improved RAN4 work efficiency on developing the UE RF requirements for majority of band combinations.</a:t>
            </a:r>
          </a:p>
          <a:p>
            <a:r>
              <a:rPr lang="en-US" dirty="0"/>
              <a:t>Nonetheless, there are certain band combinations which may require additional technical justifications or requirements not covered by the standard basket TR TP format and may not be suitable for block approval process.</a:t>
            </a:r>
          </a:p>
          <a:p>
            <a:r>
              <a:rPr lang="en-US" dirty="0"/>
              <a:t>This contribution is intended to provide guidelines for FR1 band combinations approval handling. </a:t>
            </a:r>
          </a:p>
          <a:p>
            <a:endParaRPr lang="en-US" dirty="0"/>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fontScale="90000"/>
          </a:bodyPr>
          <a:lstStyle/>
          <a:p>
            <a:r>
              <a:rPr lang="en-US" sz="4000" dirty="0"/>
              <a:t>Guidelines for Combinations Not for Block Approval</a:t>
            </a:r>
            <a:r>
              <a:rPr lang="en-US" sz="4000" dirty="0">
                <a:solidFill>
                  <a:srgbClr val="FF0000"/>
                </a:solidFill>
              </a:rPr>
              <a:t> </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31235"/>
            <a:ext cx="10515600" cy="4969565"/>
          </a:xfrm>
        </p:spPr>
        <p:txBody>
          <a:bodyPr>
            <a:normAutofit/>
          </a:bodyPr>
          <a:lstStyle/>
          <a:p>
            <a:r>
              <a:rPr lang="en-US" sz="2000" dirty="0"/>
              <a:t>Intra-band contiguous EN-DC with new bandwidth class, such as classes AC and CB: Need a new feature defined.</a:t>
            </a:r>
          </a:p>
          <a:p>
            <a:r>
              <a:rPr lang="en-US" sz="2000" dirty="0"/>
              <a:t>Intra-band UL CA with 2 CCs where A-MPR requirements have not been specified (in basket WID not for block approval)</a:t>
            </a:r>
          </a:p>
          <a:p>
            <a:r>
              <a:rPr lang="en-US" sz="2000" dirty="0"/>
              <a:t>Intra-band contiguous UL CA with 3 CCs (feature not yet defined)</a:t>
            </a:r>
          </a:p>
          <a:p>
            <a:r>
              <a:rPr lang="en-US" sz="2000" dirty="0"/>
              <a:t>UL CA with three or more non-contiguous CCs (feature not yet defined) including</a:t>
            </a:r>
          </a:p>
          <a:p>
            <a:pPr lvl="1"/>
            <a:r>
              <a:rPr lang="en-US" sz="1600" dirty="0"/>
              <a:t>Inter-band UL CA with UL in three or more bands</a:t>
            </a:r>
          </a:p>
          <a:p>
            <a:pPr lvl="1"/>
            <a:r>
              <a:rPr lang="en-US" sz="1600" dirty="0"/>
              <a:t>Intra-band non-contiguous UL CA with three or more discrete UL CCs</a:t>
            </a:r>
          </a:p>
          <a:p>
            <a:pPr lvl="1"/>
            <a:r>
              <a:rPr lang="en-US" sz="1600" dirty="0"/>
              <a:t>Inter-band UL CA consisting of intra-band non-contiguous UL CA </a:t>
            </a:r>
          </a:p>
          <a:p>
            <a:endParaRPr lang="en-US" sz="2000" dirty="0"/>
          </a:p>
        </p:txBody>
      </p:sp>
    </p:spTree>
    <p:extLst>
      <p:ext uri="{BB962C8B-B14F-4D97-AF65-F5344CB8AC3E}">
        <p14:creationId xmlns:p14="http://schemas.microsoft.com/office/powerpoint/2010/main" val="3090092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000" dirty="0"/>
              <a:t>Guidelines for Rel-17 FR1 CA/DC combinations approval that RAN4 will develop should be captured in the TR created in the SI on band combination handling.</a:t>
            </a:r>
          </a:p>
          <a:p>
            <a:r>
              <a:rPr lang="en-US" sz="2000" dirty="0"/>
              <a:t>The list of guidelines presented in this WF can be used as baseline for further discussions and refining in coming RAN4 meetings.</a:t>
            </a:r>
          </a:p>
          <a:p>
            <a:r>
              <a:rPr lang="en-US" sz="2000" dirty="0"/>
              <a:t>Dedicated agenda in coming RAN4 meetings can be arranged by RAN4 Chairman for guidelines which require further discussions.</a:t>
            </a:r>
          </a:p>
        </p:txBody>
      </p:sp>
    </p:spTree>
    <p:extLst>
      <p:ext uri="{BB962C8B-B14F-4D97-AF65-F5344CB8AC3E}">
        <p14:creationId xmlns:p14="http://schemas.microsoft.com/office/powerpoint/2010/main" val="1200121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4054</TotalTime>
  <Words>307</Words>
  <Application>Microsoft Macintosh PowerPoint</Application>
  <PresentationFormat>Widescreen</PresentationFormat>
  <Paragraphs>22</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WF on guidelines for Rel-17 FR1 CA/DC band combinations approval handling</vt:lpstr>
      <vt:lpstr>Background</vt:lpstr>
      <vt:lpstr>Guidelines for Combinations Not for Block Approval </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48</cp:revision>
  <dcterms:created xsi:type="dcterms:W3CDTF">2021-02-18T15:00:57Z</dcterms:created>
  <dcterms:modified xsi:type="dcterms:W3CDTF">2021-03-26T12:05:01Z</dcterms:modified>
</cp:coreProperties>
</file>