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75" r:id="rId6"/>
    <p:sldId id="376" r:id="rId7"/>
    <p:sldId id="377" r:id="rId8"/>
    <p:sldId id="378" r:id="rId9"/>
    <p:sldId id="379" r:id="rId10"/>
    <p:sldId id="380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6" d="100"/>
          <a:sy n="66" d="100"/>
        </p:scale>
        <p:origin x="56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36110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96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RAN Meeting #91-e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Electronic Meeting, March 16 - 26,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RP-21</a:t>
            </a:r>
            <a:r>
              <a:rPr lang="en-US" altLang="zh-CN" sz="1200" b="1" dirty="0" smtClean="0">
                <a:latin typeface="Arial "/>
              </a:rPr>
              <a:t>0651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282" y="2271562"/>
            <a:ext cx="9769641" cy="847023"/>
          </a:xfrm>
        </p:spPr>
        <p:txBody>
          <a:bodyPr/>
          <a:lstStyle/>
          <a:p>
            <a:pPr eaLnBrk="1" hangingPunct="1"/>
            <a:r>
              <a:rPr lang="fi-FI" sz="5400" dirty="0"/>
              <a:t>L3 Relay Performance and Impact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11679" y="4456498"/>
            <a:ext cx="8325854" cy="64489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2400" dirty="0" err="1"/>
              <a:t>MediaTek</a:t>
            </a:r>
            <a:r>
              <a:rPr lang="en-GB" altLang="en-US" sz="2400" dirty="0"/>
              <a:t> Inc., Huawei, </a:t>
            </a:r>
            <a:r>
              <a:rPr lang="en-GB" altLang="en-US" sz="2400" dirty="0" err="1"/>
              <a:t>HiSilicon</a:t>
            </a:r>
            <a:r>
              <a:rPr lang="en-US" altLang="en-US" sz="2400" dirty="0"/>
              <a:t>, </a:t>
            </a:r>
            <a:r>
              <a:rPr lang="en-GB" altLang="en-US" sz="2400" dirty="0"/>
              <a:t>Interdigital, </a:t>
            </a:r>
            <a:r>
              <a:rPr lang="en-GB" altLang="en-US" sz="2400" dirty="0" err="1"/>
              <a:t>Futurewei</a:t>
            </a:r>
            <a:r>
              <a:rPr lang="en-GB" altLang="en-US" sz="2400" dirty="0"/>
              <a:t>, Apple,  </a:t>
            </a:r>
            <a:r>
              <a:rPr lang="en-GB" altLang="en-US" sz="2400" dirty="0" err="1"/>
              <a:t>Convida</a:t>
            </a:r>
            <a:r>
              <a:rPr lang="en-GB" altLang="en-US" sz="2400" dirty="0"/>
              <a:t> Wireless, Philips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741140"/>
            <a:ext cx="10420149" cy="920861"/>
          </a:xfrm>
        </p:spPr>
        <p:txBody>
          <a:bodyPr/>
          <a:lstStyle/>
          <a:p>
            <a:r>
              <a:rPr lang="fi-FI" dirty="0"/>
              <a:t>Constraints on relay operation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Relaying needs to work for both commercial and public safety users</a:t>
            </a:r>
          </a:p>
          <a:p>
            <a:pPr lvl="1"/>
            <a:r>
              <a:rPr lang="en-US" dirty="0"/>
              <a:t>In general, commercial users will have higher expectations of the service</a:t>
            </a:r>
          </a:p>
          <a:p>
            <a:pPr lvl="2"/>
            <a:r>
              <a:rPr lang="en-US" dirty="0"/>
              <a:t>Service continuity, </a:t>
            </a:r>
            <a:r>
              <a:rPr lang="en-US" dirty="0" err="1"/>
              <a:t>QoS</a:t>
            </a:r>
            <a:r>
              <a:rPr lang="en-US" dirty="0"/>
              <a:t>, security, good performance, and reliability</a:t>
            </a:r>
          </a:p>
          <a:p>
            <a:pPr lvl="2"/>
            <a:r>
              <a:rPr lang="en-US" dirty="0"/>
              <a:t>These are also concerns for PS users, e.g. the relay is not always a trusted device</a:t>
            </a:r>
          </a:p>
          <a:p>
            <a:pPr lvl="1"/>
            <a:r>
              <a:rPr lang="en-US" dirty="0"/>
              <a:t>The WI should target commercial requirements</a:t>
            </a:r>
          </a:p>
          <a:p>
            <a:r>
              <a:rPr lang="en-US" dirty="0"/>
              <a:t>The selected solution must meet commercial service requirements to be useful</a:t>
            </a:r>
          </a:p>
          <a:p>
            <a:pPr lvl="1"/>
            <a:r>
              <a:rPr lang="en-US" dirty="0"/>
              <a:t>Risk of a paper standard otherwise</a:t>
            </a:r>
          </a:p>
          <a:p>
            <a:r>
              <a:rPr lang="en-US" dirty="0"/>
              <a:t>In the SI in RAN2 it is concluded that</a:t>
            </a:r>
          </a:p>
          <a:p>
            <a:pPr lvl="1"/>
            <a:r>
              <a:rPr lang="en-US" altLang="zh-CN" dirty="0"/>
              <a:t>The standards impact of L2 relay is principally in RAN and the standards impact of L3 relay is principally in SA.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79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3394"/>
            <a:ext cx="10515600" cy="1103547"/>
          </a:xfrm>
        </p:spPr>
        <p:txBody>
          <a:bodyPr/>
          <a:lstStyle/>
          <a:p>
            <a:r>
              <a:rPr lang="en-GB" dirty="0"/>
              <a:t>L3 U2N relay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45" y="1901397"/>
            <a:ext cx="11230224" cy="4382740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The L3 U2N design has two flavours in TR 23.752</a:t>
            </a:r>
          </a:p>
          <a:p>
            <a:pPr lvl="1"/>
            <a:r>
              <a:rPr lang="en-GB" dirty="0"/>
              <a:t>Solution #6 (“IP router”) – similar to LTE solution</a:t>
            </a:r>
          </a:p>
          <a:p>
            <a:pPr lvl="1"/>
            <a:r>
              <a:rPr lang="en-GB" dirty="0"/>
              <a:t>Solution #23 (“N3IWF”) – uses N3IWF to provide security and service continuity</a:t>
            </a:r>
          </a:p>
          <a:p>
            <a:pPr lvl="1"/>
            <a:r>
              <a:rPr lang="en-GB" dirty="0"/>
              <a:t>SA2 endorsed the IP router solution when the relay is trusted, and N3IWF when the relay is not trusted</a:t>
            </a:r>
          </a:p>
          <a:p>
            <a:r>
              <a:rPr lang="en-GB" dirty="0"/>
              <a:t>The IP router solution cannot meet commercial service requirements</a:t>
            </a:r>
          </a:p>
          <a:p>
            <a:pPr lvl="1"/>
            <a:r>
              <a:rPr lang="en-GB" dirty="0"/>
              <a:t>IP address changes at PC5/</a:t>
            </a:r>
            <a:r>
              <a:rPr lang="en-GB" dirty="0" err="1"/>
              <a:t>Uu</a:t>
            </a:r>
            <a:r>
              <a:rPr lang="en-GB" dirty="0"/>
              <a:t> path switch – service continuity is impossible unless the application happens to be robust to the address change</a:t>
            </a:r>
          </a:p>
          <a:p>
            <a:pPr lvl="1"/>
            <a:r>
              <a:rPr lang="en-GB" dirty="0"/>
              <a:t>Security is hop-by-hop – the relay UE has access to the remote UE’s traffic in the clear</a:t>
            </a:r>
          </a:p>
          <a:p>
            <a:r>
              <a:rPr lang="en-GB" dirty="0"/>
              <a:t>The N3IWF solution addresses these deficiencies</a:t>
            </a:r>
          </a:p>
          <a:p>
            <a:pPr lvl="1"/>
            <a:r>
              <a:rPr lang="en-GB" dirty="0"/>
              <a:t>Consistent IP address allows service continuity (but without lossless handover)</a:t>
            </a:r>
          </a:p>
          <a:p>
            <a:pPr lvl="1"/>
            <a:r>
              <a:rPr lang="en-GB" dirty="0"/>
              <a:t>End-to-end security via IPsec</a:t>
            </a:r>
          </a:p>
          <a:p>
            <a:r>
              <a:rPr lang="en-GB" dirty="0"/>
              <a:t>It is unclear whether SA has concluded to select N3IWF-based solution</a:t>
            </a:r>
          </a:p>
        </p:txBody>
      </p:sp>
    </p:spTree>
    <p:extLst>
      <p:ext uri="{BB962C8B-B14F-4D97-AF65-F5344CB8AC3E}">
        <p14:creationId xmlns:p14="http://schemas.microsoft.com/office/powerpoint/2010/main" val="235691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6896"/>
            <a:ext cx="10515600" cy="1230715"/>
          </a:xfrm>
        </p:spPr>
        <p:txBody>
          <a:bodyPr/>
          <a:lstStyle/>
          <a:p>
            <a:r>
              <a:rPr lang="en-GB" dirty="0"/>
              <a:t>N3IWF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615" y="1887348"/>
            <a:ext cx="11230224" cy="2412635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N3IWF architecture adds multiple extra layers over the air</a:t>
            </a:r>
          </a:p>
          <a:p>
            <a:pPr lvl="1"/>
            <a:r>
              <a:rPr lang="en-GB" dirty="0"/>
              <a:t>IPsec, inner IP, GRE</a:t>
            </a:r>
          </a:p>
          <a:p>
            <a:pPr lvl="1"/>
            <a:r>
              <a:rPr lang="en-GB" dirty="0"/>
              <a:t>The inner IP and GRE headers cannot be compressed by </a:t>
            </a:r>
            <a:r>
              <a:rPr lang="en-GB" dirty="0" err="1"/>
              <a:t>RoHC</a:t>
            </a:r>
            <a:r>
              <a:rPr lang="en-GB" dirty="0"/>
              <a:t> (they’re encrypted)</a:t>
            </a:r>
          </a:p>
          <a:p>
            <a:pPr lvl="1"/>
            <a:r>
              <a:rPr lang="en-GB" dirty="0"/>
              <a:t>Especially for small packets, this can cause unreasonable overhead (see R2-2009124)</a:t>
            </a:r>
          </a:p>
          <a:p>
            <a:pPr lvl="1"/>
            <a:r>
              <a:rPr lang="en-GB" dirty="0"/>
              <a:t>This issue was flagged to SA2 in R2-2010883 but not further discussed</a:t>
            </a:r>
          </a:p>
          <a:p>
            <a:pPr lvl="2"/>
            <a:r>
              <a:rPr lang="en-GB" dirty="0"/>
              <a:t>Note: SA2 indicated in TR 23.752 that RAN WGs should look at the issue of overhead</a:t>
            </a:r>
          </a:p>
          <a:p>
            <a:r>
              <a:rPr lang="en-GB" b="1" dirty="0"/>
              <a:t>Recommendation:</a:t>
            </a:r>
            <a:r>
              <a:rPr lang="en-GB" dirty="0"/>
              <a:t> the N3IWF U2N solution causes much more overhead/complexity, RAN needs to indicate to SA2 that overhead</a:t>
            </a:r>
            <a:r>
              <a:rPr lang="en-US" dirty="0"/>
              <a:t>/complexity</a:t>
            </a:r>
            <a:r>
              <a:rPr lang="en-GB" dirty="0"/>
              <a:t> needs further analysis, RAN cannot decide whether L3 relay should have normative work at this stage.</a:t>
            </a:r>
            <a:endParaRPr lang="en-GB" b="1" dirty="0"/>
          </a:p>
          <a:p>
            <a:pPr lvl="1"/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30413" y="3631202"/>
            <a:ext cx="15459958" cy="36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998035"/>
              </p:ext>
            </p:extLst>
          </p:nvPr>
        </p:nvGraphicFramePr>
        <p:xfrm>
          <a:off x="1630413" y="4299983"/>
          <a:ext cx="8780628" cy="2130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r:id="rId3" imgW="8124843" imgH="2114747" progId="Visio.Drawing.15">
                  <p:embed/>
                </p:oleObj>
              </mc:Choice>
              <mc:Fallback>
                <p:oleObj r:id="rId3" imgW="8124843" imgH="2114747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413" y="4299983"/>
                        <a:ext cx="8780628" cy="21308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751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7438"/>
            <a:ext cx="10515600" cy="1325563"/>
          </a:xfrm>
        </p:spPr>
        <p:txBody>
          <a:bodyPr/>
          <a:lstStyle/>
          <a:p>
            <a:r>
              <a:rPr lang="en-GB" dirty="0"/>
              <a:t>L3 U2U relay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697" y="1893001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SA2 developed only one L3 U2U architecture (solutions #10 and #32)</a:t>
            </a:r>
          </a:p>
          <a:p>
            <a:pPr lvl="1"/>
            <a:r>
              <a:rPr lang="en-GB" dirty="0"/>
              <a:t>The solutions differ in how the link-local IP addresses are assigned</a:t>
            </a:r>
          </a:p>
          <a:p>
            <a:pPr lvl="1"/>
            <a:r>
              <a:rPr lang="en-GB" dirty="0"/>
              <a:t>Service continuity is available when switching between relays, but not when switching from relayed to direct PC5 communication</a:t>
            </a:r>
          </a:p>
          <a:p>
            <a:pPr lvl="1"/>
            <a:r>
              <a:rPr lang="en-GB" dirty="0"/>
              <a:t>For non-IP traffic it is said that it can be handled either via IP encapsulation or non-IP encapsulation.</a:t>
            </a:r>
          </a:p>
          <a:p>
            <a:pPr lvl="2"/>
            <a:r>
              <a:rPr lang="en-GB" dirty="0"/>
              <a:t>In case of IP encapsulation this will lead to protocol overhead</a:t>
            </a:r>
          </a:p>
          <a:p>
            <a:pPr lvl="2"/>
            <a:r>
              <a:rPr lang="en-GB" dirty="0"/>
              <a:t>In case of non-IP encapsulation it is not clear how the traffic will be secured.</a:t>
            </a:r>
          </a:p>
          <a:p>
            <a:pPr lvl="1"/>
            <a:r>
              <a:rPr lang="en-GB" dirty="0"/>
              <a:t>In general end-to-end security is not worked out (yet) for L3 U2U </a:t>
            </a:r>
            <a:r>
              <a:rPr lang="en-GB" dirty="0" smtClean="0"/>
              <a:t>relay</a:t>
            </a:r>
            <a:endParaRPr lang="en-GB" strike="sngStrike" dirty="0"/>
          </a:p>
          <a:p>
            <a:pPr lvl="1"/>
            <a:r>
              <a:rPr lang="en-GB" dirty="0" err="1"/>
              <a:t>QoS</a:t>
            </a:r>
            <a:r>
              <a:rPr lang="en-GB" dirty="0"/>
              <a:t> management is available (solution #31)</a:t>
            </a:r>
          </a:p>
          <a:p>
            <a:r>
              <a:rPr lang="en-GB" b="1" dirty="0" smtClean="0"/>
              <a:t>Recommendation</a:t>
            </a:r>
            <a:r>
              <a:rPr lang="en-GB" b="1" dirty="0"/>
              <a:t>: </a:t>
            </a:r>
            <a:r>
              <a:rPr lang="en-GB" dirty="0"/>
              <a:t>More coordination with SA to clarify whether and how </a:t>
            </a:r>
            <a:r>
              <a:rPr lang="en-GB" dirty="0" smtClean="0"/>
              <a:t>service </a:t>
            </a:r>
            <a:r>
              <a:rPr lang="en-GB" dirty="0"/>
              <a:t>continuity, non-IP traffic and </a:t>
            </a:r>
            <a:r>
              <a:rPr lang="en-GB" dirty="0" smtClean="0"/>
              <a:t>security will </a:t>
            </a:r>
            <a:r>
              <a:rPr lang="en-GB" dirty="0"/>
              <a:t>be addressed and RAN cannot decide normative work at this stage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61026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19129"/>
            <a:ext cx="10515600" cy="1325563"/>
          </a:xfrm>
        </p:spPr>
        <p:txBody>
          <a:bodyPr/>
          <a:lstStyle/>
          <a:p>
            <a:r>
              <a:rPr lang="en-GB" dirty="0"/>
              <a:t>RAN impact of L3 relay 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822" y="1931503"/>
            <a:ext cx="10515600" cy="4351338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RAN2 identified no impact of the SA2 L3 U2U solutions</a:t>
            </a:r>
          </a:p>
          <a:p>
            <a:pPr lvl="1"/>
            <a:r>
              <a:rPr lang="en-GB" dirty="0"/>
              <a:t>RAN could ignore this part of the normative work and assume that if any issues arise, they will be handled by LS</a:t>
            </a:r>
          </a:p>
          <a:p>
            <a:pPr lvl="1"/>
            <a:r>
              <a:rPr lang="en-GB" dirty="0"/>
              <a:t>However, we should be clear to SA that from RAN perspective the service continuity, non-IP traffic and security </a:t>
            </a:r>
            <a:r>
              <a:rPr lang="en-GB" dirty="0" smtClean="0"/>
              <a:t>is </a:t>
            </a:r>
            <a:r>
              <a:rPr lang="en-GB" dirty="0"/>
              <a:t>important</a:t>
            </a:r>
          </a:p>
          <a:p>
            <a:r>
              <a:rPr lang="en-GB" dirty="0"/>
              <a:t>SA2’s L3 U2N solutions do require some RAN work (a mix of architecture-agnostic and architecture-specific aspects)</a:t>
            </a:r>
          </a:p>
          <a:p>
            <a:pPr lvl="1"/>
            <a:r>
              <a:rPr lang="en-GB" dirty="0"/>
              <a:t>The similar LTE design had the following impacts in RAN2:</a:t>
            </a:r>
          </a:p>
          <a:p>
            <a:pPr lvl="2"/>
            <a:r>
              <a:rPr lang="en-GB" dirty="0"/>
              <a:t>Discovery and relay re/selection</a:t>
            </a:r>
          </a:p>
          <a:p>
            <a:pPr lvl="2"/>
            <a:r>
              <a:rPr lang="en-GB" dirty="0"/>
              <a:t>AS conditions for relay/remote operation</a:t>
            </a:r>
          </a:p>
          <a:p>
            <a:pPr lvl="2"/>
            <a:r>
              <a:rPr lang="en-GB" dirty="0"/>
              <a:t>Contents of RRC signalling (SUI, </a:t>
            </a:r>
            <a:r>
              <a:rPr lang="en-GB" dirty="0" err="1"/>
              <a:t>sidelink</a:t>
            </a:r>
            <a:r>
              <a:rPr lang="en-GB" dirty="0"/>
              <a:t>-related SIBs)</a:t>
            </a:r>
          </a:p>
          <a:p>
            <a:pPr lvl="2"/>
            <a:r>
              <a:rPr lang="en-GB" dirty="0"/>
              <a:t>Stage 2 description</a:t>
            </a:r>
          </a:p>
          <a:p>
            <a:pPr lvl="1"/>
            <a:r>
              <a:rPr lang="en-GB" dirty="0"/>
              <a:t>Additional impacts that could be foreseen in NR:</a:t>
            </a:r>
          </a:p>
          <a:p>
            <a:pPr lvl="2"/>
            <a:r>
              <a:rPr lang="en-GB" dirty="0"/>
              <a:t>Maintenance of the PC5-RRC connection between relay and remote</a:t>
            </a:r>
          </a:p>
          <a:p>
            <a:pPr lvl="2"/>
            <a:r>
              <a:rPr lang="en-GB" dirty="0"/>
              <a:t>Potential PC5-RRC impact for </a:t>
            </a:r>
            <a:r>
              <a:rPr lang="en-GB" dirty="0" err="1"/>
              <a:t>QoS</a:t>
            </a:r>
            <a:r>
              <a:rPr lang="en-GB" dirty="0"/>
              <a:t> enforcement (left for WI in RAN2; specific to the L3 architecture)</a:t>
            </a:r>
          </a:p>
          <a:p>
            <a:pPr lvl="2"/>
            <a:r>
              <a:rPr lang="en-GB" dirty="0"/>
              <a:t>New SL-SRB (and potentially separate resource pool) for discovery</a:t>
            </a:r>
          </a:p>
          <a:p>
            <a:pPr lvl="2"/>
            <a:r>
              <a:rPr lang="en-GB" dirty="0"/>
              <a:t>Interaction with a </a:t>
            </a:r>
            <a:r>
              <a:rPr lang="en-GB" dirty="0" err="1"/>
              <a:t>gNB</a:t>
            </a:r>
            <a:r>
              <a:rPr lang="en-GB" dirty="0"/>
              <a:t> not providing SL relay configuration</a:t>
            </a:r>
          </a:p>
          <a:p>
            <a:pPr lvl="2"/>
            <a:r>
              <a:rPr lang="en-GB" dirty="0"/>
              <a:t>Transport of remote UE’s NAS signalling (specific to the N3IWF architecture)</a:t>
            </a:r>
          </a:p>
          <a:p>
            <a:pPr lvl="2"/>
            <a:r>
              <a:rPr lang="en-US" dirty="0"/>
              <a:t>Performance aspects of N3IWF based relaying</a:t>
            </a:r>
            <a:endParaRPr lang="en-GB" dirty="0"/>
          </a:p>
          <a:p>
            <a:r>
              <a:rPr lang="en-GB" b="1" dirty="0"/>
              <a:t>Recommendation:</a:t>
            </a:r>
            <a:r>
              <a:rPr lang="en-GB" dirty="0"/>
              <a:t> RAN should wait for SA before making decision whether to support U2N and/or U2U L3 relay in RAN WI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402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" y="524933"/>
            <a:ext cx="10515600" cy="1325563"/>
          </a:xfrm>
        </p:spPr>
        <p:txBody>
          <a:bodyPr/>
          <a:lstStyle/>
          <a:p>
            <a:r>
              <a:rPr lang="en-GB" dirty="0"/>
              <a:t>Summary and 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763" y="1773496"/>
            <a:ext cx="11230224" cy="4801594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ONLY N3IWF solution can support commercial cases </a:t>
            </a:r>
          </a:p>
          <a:p>
            <a:pPr lvl="1"/>
            <a:r>
              <a:rPr lang="en-GB" dirty="0"/>
              <a:t>Only N3IWF supports end-to-end </a:t>
            </a:r>
            <a:r>
              <a:rPr lang="en-GB" dirty="0" err="1"/>
              <a:t>QoS</a:t>
            </a:r>
            <a:r>
              <a:rPr lang="en-GB" dirty="0"/>
              <a:t> and end-to-end security</a:t>
            </a:r>
          </a:p>
          <a:p>
            <a:pPr lvl="1"/>
            <a:r>
              <a:rPr lang="en-GB" dirty="0"/>
              <a:t>There is additional overhead cost and deployment cost to support N3IWF</a:t>
            </a:r>
          </a:p>
          <a:p>
            <a:r>
              <a:rPr lang="en-GB" dirty="0"/>
              <a:t>The overhead and complexity of N3IWF U2N solution needs further analysis </a:t>
            </a:r>
          </a:p>
          <a:p>
            <a:r>
              <a:rPr lang="en-GB" dirty="0"/>
              <a:t>RAN should wait for SA before making decision whether to support U2N and/or U2U L3 relay in RAN WI because </a:t>
            </a:r>
          </a:p>
          <a:p>
            <a:pPr lvl="1"/>
            <a:r>
              <a:rPr lang="en-GB" dirty="0"/>
              <a:t>SA needs to be clear on how the service continuity, non-IP traffic and security </a:t>
            </a:r>
            <a:r>
              <a:rPr lang="en-GB" dirty="0" smtClean="0"/>
              <a:t>will </a:t>
            </a:r>
            <a:r>
              <a:rPr lang="en-GB" dirty="0"/>
              <a:t>be addressed for L3 U2U relay</a:t>
            </a:r>
            <a:endParaRPr lang="en-GB" b="1" dirty="0"/>
          </a:p>
          <a:p>
            <a:pPr lvl="1"/>
            <a:r>
              <a:rPr lang="en-GB" dirty="0"/>
              <a:t>L3 U2N needs clear guidance from SA which solution </a:t>
            </a:r>
            <a:r>
              <a:rPr lang="zh-CN" altLang="en-US" sz="2099" dirty="0"/>
              <a:t>（</a:t>
            </a:r>
            <a:r>
              <a:rPr lang="en-US" altLang="zh-CN" sz="2099" dirty="0"/>
              <a:t>e.g. N3IWF or not</a:t>
            </a:r>
            <a:r>
              <a:rPr lang="zh-CN" altLang="en-US" sz="2099" dirty="0"/>
              <a:t>）</a:t>
            </a:r>
            <a:r>
              <a:rPr lang="en-GB" sz="2099" dirty="0"/>
              <a:t> </a:t>
            </a:r>
            <a:r>
              <a:rPr lang="en-GB" dirty="0"/>
              <a:t>is selected</a:t>
            </a:r>
          </a:p>
          <a:p>
            <a:pPr lvl="1"/>
            <a:r>
              <a:rPr lang="en-GB" dirty="0"/>
              <a:t>L3 U2N does require RAN work, with potential impacts in RAN2: </a:t>
            </a:r>
            <a:endParaRPr lang="en-GB" b="1" strike="sngStrike" dirty="0"/>
          </a:p>
          <a:p>
            <a:pPr lvl="2"/>
            <a:r>
              <a:rPr lang="en-GB" dirty="0"/>
              <a:t>Discovery and relay re/selection</a:t>
            </a:r>
          </a:p>
          <a:p>
            <a:pPr lvl="2"/>
            <a:r>
              <a:rPr lang="en-GB" dirty="0"/>
              <a:t>AS conditions for relay/remote operation</a:t>
            </a:r>
          </a:p>
          <a:p>
            <a:pPr lvl="2"/>
            <a:r>
              <a:rPr lang="en-GB" dirty="0"/>
              <a:t>Contents of RRC signalling (SUI, </a:t>
            </a:r>
            <a:r>
              <a:rPr lang="en-GB" dirty="0" err="1"/>
              <a:t>sidelink</a:t>
            </a:r>
            <a:r>
              <a:rPr lang="en-GB" dirty="0"/>
              <a:t>-related SIBs)</a:t>
            </a:r>
          </a:p>
          <a:p>
            <a:pPr lvl="2"/>
            <a:r>
              <a:rPr lang="en-GB" dirty="0"/>
              <a:t>Maintenance of the PC5-RRC connection between relay and remote</a:t>
            </a:r>
          </a:p>
          <a:p>
            <a:pPr lvl="2"/>
            <a:r>
              <a:rPr lang="en-GB" dirty="0"/>
              <a:t>New SL-SRB (and potentially separate resource pool) for discovery</a:t>
            </a:r>
          </a:p>
          <a:p>
            <a:pPr lvl="2"/>
            <a:r>
              <a:rPr lang="en-GB" dirty="0"/>
              <a:t>Interaction with a </a:t>
            </a:r>
            <a:r>
              <a:rPr lang="en-GB" dirty="0" err="1"/>
              <a:t>gNB</a:t>
            </a:r>
            <a:r>
              <a:rPr lang="en-GB" dirty="0"/>
              <a:t> not providing SL relay configuration</a:t>
            </a:r>
          </a:p>
          <a:p>
            <a:pPr lvl="2"/>
            <a:r>
              <a:rPr lang="en-GB" dirty="0"/>
              <a:t>Stage 2 description</a:t>
            </a:r>
          </a:p>
        </p:txBody>
      </p:sp>
    </p:spTree>
    <p:extLst>
      <p:ext uri="{BB962C8B-B14F-4D97-AF65-F5344CB8AC3E}">
        <p14:creationId xmlns:p14="http://schemas.microsoft.com/office/powerpoint/2010/main" val="121302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E39BE1-1247-41D8-943E-4A72A5701322}"/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5796</TotalTime>
  <Words>911</Words>
  <Application>Microsoft Office PowerPoint</Application>
  <PresentationFormat>Widescreen</PresentationFormat>
  <Paragraphs>76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Microsoft Visio Drawing</vt:lpstr>
      <vt:lpstr>L3 Relay Performance and Impact</vt:lpstr>
      <vt:lpstr>Constraints on relay operation</vt:lpstr>
      <vt:lpstr>L3 U2N relay performance</vt:lpstr>
      <vt:lpstr>N3IWF performance</vt:lpstr>
      <vt:lpstr>L3 U2U relay performance</vt:lpstr>
      <vt:lpstr>RAN impact of L3 relay solutions</vt:lpstr>
      <vt:lpstr>Summary and recommendations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Xuelong Wang</cp:lastModifiedBy>
  <cp:revision>667</cp:revision>
  <dcterms:created xsi:type="dcterms:W3CDTF">2010-02-05T13:52:04Z</dcterms:created>
  <dcterms:modified xsi:type="dcterms:W3CDTF">2021-03-15T02:00:41Z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0x010100273864C3BC768F4C83F728553A532E20</vt:lpwstr>
  </property>
</Properties>
</file>