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0" r:id="rId4"/>
    <p:sldId id="262" r:id="rId5"/>
    <p:sldId id="259" r:id="rId6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000" b="0" i="0" u="none" strike="noStrike" cap="none" spc="0" normalizeH="0" baseline="0">
        <a:ln>
          <a:noFill/>
        </a:ln>
        <a:solidFill>
          <a:srgbClr val="535353"/>
        </a:solidFill>
        <a:effectLst/>
        <a:uFillTx/>
        <a:latin typeface="+mn-lt"/>
        <a:ea typeface="+mn-ea"/>
        <a:cs typeface="+mn-cs"/>
        <a:sym typeface="Gill Sans Light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FFFF"/>
    <a:srgbClr val="2704D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808785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AB180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>
              <a:satOff val="1848"/>
              <a:lumOff val="-15262"/>
            </a:scheme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chemeClr val="accent6">
                  <a:satOff val="1848"/>
                  <a:lumOff val="-15262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chemeClr val="accent6">
                  <a:satOff val="1848"/>
                  <a:lumOff val="-15262"/>
                </a:scheme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08785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5E6E5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5A5F5E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BEBEB"/>
          </a:solidFill>
        </a:fill>
      </a:tcStyle>
    </a:band2H>
    <a:firstCol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E5E6E5"/>
          </a:solidFill>
        </a:fill>
      </a:tcStyle>
    </a:firstCol>
    <a:lastRow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CCCCCC"/>
          </a:solidFill>
        </a:fill>
      </a:tcStyle>
    </a:lastRow>
    <a:firstRow>
      <a:tcTxStyle b="off" i="off">
        <a:fontRef idx="minor">
          <a:srgbClr val="5A5F5E"/>
        </a:fontRef>
        <a:srgbClr val="5A5F5E"/>
      </a:tcTxStyle>
      <a:tcStyle>
        <a:tcBdr>
          <a:left>
            <a:ln w="12700" cap="flat">
              <a:solidFill>
                <a:srgbClr val="B4B4B4"/>
              </a:solidFill>
              <a:prstDash val="solid"/>
              <a:miter lim="400000"/>
            </a:ln>
          </a:left>
          <a:right>
            <a:ln w="12700" cap="flat">
              <a:solidFill>
                <a:srgbClr val="B4B4B4"/>
              </a:solidFill>
              <a:prstDash val="solid"/>
              <a:miter lim="400000"/>
            </a:ln>
          </a:right>
          <a:top>
            <a:ln w="12700" cap="flat">
              <a:solidFill>
                <a:srgbClr val="B4B4B4"/>
              </a:solidFill>
              <a:prstDash val="solid"/>
              <a:miter lim="400000"/>
            </a:ln>
          </a:top>
          <a:bottom>
            <a:ln w="12700" cap="flat">
              <a:solidFill>
                <a:srgbClr val="B4B4B4"/>
              </a:solidFill>
              <a:prstDash val="solid"/>
              <a:miter lim="400000"/>
            </a:ln>
          </a:bottom>
          <a:insideH>
            <a:ln w="12700" cap="flat">
              <a:solidFill>
                <a:srgbClr val="B4B4B4"/>
              </a:solidFill>
              <a:prstDash val="solid"/>
              <a:miter lim="400000"/>
            </a:ln>
          </a:insideH>
          <a:insideV>
            <a:ln w="12700" cap="flat">
              <a:solidFill>
                <a:srgbClr val="B4B4B4"/>
              </a:solidFill>
              <a:prstDash val="solid"/>
              <a:miter lim="400000"/>
            </a:ln>
          </a:insideV>
        </a:tcBdr>
        <a:fill>
          <a:solidFill>
            <a:srgbClr val="CCCCCC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A5F5E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000000">
              <a:alpha val="5000"/>
            </a:srgbClr>
          </a:solidFill>
        </a:fill>
      </a:tcStyle>
    </a:band2H>
    <a:firstCo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5A5F5E"/>
              </a:solidFill>
              <a:prstDash val="solid"/>
              <a:miter lim="400000"/>
            </a:ln>
          </a:right>
          <a:top>
            <a:ln w="12700" cap="flat">
              <a:solidFill>
                <a:srgbClr val="C8C8C8"/>
              </a:solidFill>
              <a:prstDash val="solid"/>
              <a:miter lim="400000"/>
            </a:ln>
          </a:top>
          <a:bottom>
            <a:ln w="12700" cap="flat">
              <a:solidFill>
                <a:srgbClr val="C8C8C8"/>
              </a:solidFill>
              <a:prstDash val="solid"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solidFill>
                <a:srgbClr val="5A5F5E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C8C8C8"/>
              </a:solidFill>
              <a:prstDash val="solid"/>
              <a:miter lim="400000"/>
            </a:ln>
          </a:left>
          <a:right>
            <a:ln w="12700" cap="flat">
              <a:solidFill>
                <a:srgbClr val="C8C8C8"/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5A5F5E"/>
              </a:solidFill>
              <a:prstDash val="solid"/>
              <a:miter lim="400000"/>
            </a:ln>
          </a:bottom>
          <a:insideH>
            <a:ln w="12700" cap="flat">
              <a:solidFill>
                <a:srgbClr val="C8C8C8"/>
              </a:solidFill>
              <a:prstDash val="solid"/>
              <a:miter lim="400000"/>
            </a:ln>
          </a:insideH>
          <a:insideV>
            <a:ln w="12700" cap="flat">
              <a:solidFill>
                <a:srgbClr val="C8C8C8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8" autoAdjust="0"/>
    <p:restoredTop sz="94670" autoAdjust="0"/>
  </p:normalViewPr>
  <p:slideViewPr>
    <p:cSldViewPr snapToGrid="0" snapToObjects="1">
      <p:cViewPr varScale="1">
        <p:scale>
          <a:sx n="34" d="100"/>
          <a:sy n="34" d="100"/>
        </p:scale>
        <p:origin x="-206" y="-82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26" name="Shape 12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Text"/>
          <p:cNvSpPr txBox="1">
            <a:spLocks noGrp="1"/>
          </p:cNvSpPr>
          <p:nvPr>
            <p:ph type="title"/>
          </p:nvPr>
        </p:nvSpPr>
        <p:spPr>
          <a:xfrm>
            <a:off x="673100" y="2870200"/>
            <a:ext cx="23050500" cy="45593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6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73100" y="7416800"/>
            <a:ext cx="23050500" cy="1816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0" algn="ctr">
              <a:spcBef>
                <a:spcPts val="0"/>
              </a:spcBef>
              <a:buSzTx/>
              <a:buNone/>
            </a:lvl2pPr>
            <a:lvl3pPr marL="0" indent="0" algn="ctr">
              <a:spcBef>
                <a:spcPts val="0"/>
              </a:spcBef>
              <a:buSzTx/>
              <a:buNone/>
            </a:lvl3pPr>
            <a:lvl4pPr marL="0" indent="0" algn="ctr">
              <a:spcBef>
                <a:spcPts val="0"/>
              </a:spcBef>
              <a:buSzTx/>
              <a:buNone/>
            </a:lvl4pPr>
            <a:lvl5pPr marL="0" indent="0" algn="ctr">
              <a:spcBef>
                <a:spcPts val="0"/>
              </a:spcBef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17" name="Image" descr="Image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21022223" y="2023540"/>
            <a:ext cx="1761598" cy="1088310"/>
          </a:xfrm>
          <a:prstGeom prst="rect">
            <a:avLst/>
          </a:prstGeom>
          <a:ln w="12700">
            <a:miter lim="400000"/>
          </a:ln>
        </p:spPr>
      </p:pic>
      <p:grpSp>
        <p:nvGrpSpPr>
          <p:cNvPr id="20" name="Group"/>
          <p:cNvGrpSpPr/>
          <p:nvPr/>
        </p:nvGrpSpPr>
        <p:grpSpPr>
          <a:xfrm>
            <a:off x="14130787" y="2171307"/>
            <a:ext cx="1303782" cy="1254453"/>
            <a:chOff x="0" y="0"/>
            <a:chExt cx="1303781" cy="1254452"/>
          </a:xfrm>
        </p:grpSpPr>
        <p:pic>
          <p:nvPicPr>
            <p:cNvPr id="18" name="page1image856.png" descr="page1image856.png"/>
            <p:cNvPicPr>
              <a:picLocks noChangeAspect="1"/>
            </p:cNvPicPr>
            <p:nvPr/>
          </p:nvPicPr>
          <p:blipFill>
            <a:blip r:embed="rId3" cstate="print">
              <a:extLst/>
            </a:blip>
            <a:stretch>
              <a:fillRect/>
            </a:stretch>
          </p:blipFill>
          <p:spPr>
            <a:xfrm>
              <a:off x="0" y="516980"/>
              <a:ext cx="1215875" cy="7374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19" name="page1image264.png" descr="page1image264.png"/>
            <p:cNvPicPr>
              <a:picLocks noChangeAspect="1"/>
            </p:cNvPicPr>
            <p:nvPr/>
          </p:nvPicPr>
          <p:blipFill>
            <a:blip r:embed="rId4" cstate="print">
              <a:extLst/>
            </a:blip>
            <a:stretch>
              <a:fillRect/>
            </a:stretch>
          </p:blipFill>
          <p:spPr>
            <a:xfrm>
              <a:off x="41814" y="0"/>
              <a:ext cx="1261968" cy="87257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sp>
        <p:nvSpPr>
          <p:cNvPr id="21" name="China Mobile"/>
          <p:cNvSpPr txBox="1"/>
          <p:nvPr/>
        </p:nvSpPr>
        <p:spPr>
          <a:xfrm>
            <a:off x="15211364" y="2366733"/>
            <a:ext cx="5195192" cy="863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5200" b="1">
                <a:solidFill>
                  <a:srgbClr val="3983CA"/>
                </a:solidFill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t>China Mobile</a:t>
            </a:r>
          </a:p>
        </p:txBody>
      </p:sp>
      <p:sp>
        <p:nvSpPr>
          <p:cNvPr id="2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001000"/>
            <a:ext cx="19621500" cy="6477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–Johnny Appleseed</a:t>
            </a:r>
          </a:p>
        </p:txBody>
      </p:sp>
      <p:sp>
        <p:nvSpPr>
          <p:cNvPr id="103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74900" y="5892800"/>
            <a:ext cx="19621500" cy="8509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r>
              <a:t>“Type a quote here.”</a:t>
            </a:r>
          </a:p>
        </p:txBody>
      </p:sp>
      <p:sp>
        <p:nvSpPr>
          <p:cNvPr id="10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Image"/>
          <p:cNvSpPr>
            <a:spLocks noGrp="1"/>
          </p:cNvSpPr>
          <p:nvPr>
            <p:ph type="pic" idx="21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1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Image"/>
          <p:cNvSpPr>
            <a:spLocks noGrp="1"/>
          </p:cNvSpPr>
          <p:nvPr>
            <p:ph type="pic" idx="21"/>
          </p:nvPr>
        </p:nvSpPr>
        <p:spPr>
          <a:xfrm>
            <a:off x="4280774" y="-1688429"/>
            <a:ext cx="15829857" cy="1184910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2387600" y="9728200"/>
            <a:ext cx="19621500" cy="18034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2387600" y="11518900"/>
            <a:ext cx="19621500" cy="16002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0" algn="ctr">
              <a:spcBef>
                <a:spcPts val="0"/>
              </a:spcBef>
              <a:buSzTx/>
              <a:buNone/>
            </a:lvl2pPr>
            <a:lvl3pPr marL="0" indent="0" algn="ctr">
              <a:spcBef>
                <a:spcPts val="0"/>
              </a:spcBef>
              <a:buSzTx/>
              <a:buNone/>
            </a:lvl3pPr>
            <a:lvl4pPr marL="0" indent="0" algn="ctr">
              <a:spcBef>
                <a:spcPts val="0"/>
              </a:spcBef>
              <a:buSzTx/>
              <a:buNone/>
            </a:lvl4pPr>
            <a:lvl5pPr marL="0" indent="0" algn="ctr">
              <a:spcBef>
                <a:spcPts val="0"/>
              </a:spcBef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673100" y="4572000"/>
            <a:ext cx="23050500" cy="45593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Image"/>
          <p:cNvSpPr>
            <a:spLocks noGrp="1"/>
          </p:cNvSpPr>
          <p:nvPr>
            <p:ph type="pic" idx="21"/>
          </p:nvPr>
        </p:nvSpPr>
        <p:spPr>
          <a:xfrm>
            <a:off x="10590462" y="1511300"/>
            <a:ext cx="13644824" cy="12128732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673100" y="1435100"/>
            <a:ext cx="11049000" cy="5461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49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73100" y="6870700"/>
            <a:ext cx="11049000" cy="54610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</a:lvl1pPr>
            <a:lvl2pPr marL="0" indent="0" algn="ctr">
              <a:spcBef>
                <a:spcPts val="0"/>
              </a:spcBef>
              <a:buSzTx/>
              <a:buNone/>
            </a:lvl2pPr>
            <a:lvl3pPr marL="0" indent="0" algn="ctr">
              <a:spcBef>
                <a:spcPts val="0"/>
              </a:spcBef>
              <a:buSzTx/>
              <a:buNone/>
            </a:lvl3pPr>
            <a:lvl4pPr marL="0" indent="0" algn="ctr">
              <a:spcBef>
                <a:spcPts val="0"/>
              </a:spcBef>
              <a:buSzTx/>
              <a:buNone/>
            </a:lvl4pPr>
            <a:lvl5pPr marL="0" indent="0" algn="ctr">
              <a:spcBef>
                <a:spcPts val="0"/>
              </a:spcBef>
              <a:buSzTx/>
              <a:buNone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6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 marL="736600" indent="-736600">
              <a:lnSpc>
                <a:spcPct val="120000"/>
              </a:lnSpc>
              <a:spcBef>
                <a:spcPts val="6500"/>
              </a:spcBef>
              <a:defRPr sz="6400"/>
            </a:lvl1pPr>
            <a:lvl2pPr marL="1473200" indent="-736600">
              <a:lnSpc>
                <a:spcPct val="120000"/>
              </a:lnSpc>
              <a:spcBef>
                <a:spcPts val="6500"/>
              </a:spcBef>
              <a:defRPr sz="6400"/>
            </a:lvl2pPr>
            <a:lvl3pPr marL="2209800" indent="-736600">
              <a:lnSpc>
                <a:spcPct val="120000"/>
              </a:lnSpc>
              <a:spcBef>
                <a:spcPts val="6500"/>
              </a:spcBef>
              <a:defRPr sz="6400"/>
            </a:lvl3pPr>
            <a:lvl4pPr marL="2946400" indent="-736600">
              <a:lnSpc>
                <a:spcPct val="120000"/>
              </a:lnSpc>
              <a:spcBef>
                <a:spcPts val="6500"/>
              </a:spcBef>
              <a:defRPr sz="6400"/>
            </a:lvl4pPr>
            <a:lvl5pPr marL="3683000" indent="-736600">
              <a:lnSpc>
                <a:spcPct val="120000"/>
              </a:lnSpc>
              <a:spcBef>
                <a:spcPts val="6500"/>
              </a:spcBef>
              <a:defRPr sz="6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Image"/>
          <p:cNvSpPr>
            <a:spLocks noGrp="1"/>
          </p:cNvSpPr>
          <p:nvPr>
            <p:ph type="pic" sz="half" idx="21"/>
          </p:nvPr>
        </p:nvSpPr>
        <p:spPr>
          <a:xfrm>
            <a:off x="11814854" y="3230211"/>
            <a:ext cx="11753235" cy="10447317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75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76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673100" y="3835400"/>
            <a:ext cx="11049000" cy="8864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Body Level One…"/>
          <p:cNvSpPr txBox="1">
            <a:spLocks noGrp="1"/>
          </p:cNvSpPr>
          <p:nvPr>
            <p:ph type="body" idx="1"/>
          </p:nvPr>
        </p:nvSpPr>
        <p:spPr>
          <a:xfrm>
            <a:off x="1435100" y="1066800"/>
            <a:ext cx="21501100" cy="11557000"/>
          </a:xfrm>
          <a:prstGeom prst="rect">
            <a:avLst/>
          </a:prstGeom>
        </p:spPr>
        <p:txBody>
          <a:bodyPr/>
          <a:lstStyle>
            <a:lvl1pPr marL="736600" indent="-736600">
              <a:lnSpc>
                <a:spcPct val="120000"/>
              </a:lnSpc>
              <a:spcBef>
                <a:spcPts val="6500"/>
              </a:spcBef>
              <a:defRPr sz="6400"/>
            </a:lvl1pPr>
            <a:lvl2pPr marL="1473200" indent="-736600">
              <a:lnSpc>
                <a:spcPct val="120000"/>
              </a:lnSpc>
              <a:spcBef>
                <a:spcPts val="6500"/>
              </a:spcBef>
              <a:defRPr sz="6400"/>
            </a:lvl2pPr>
            <a:lvl3pPr marL="2209800" indent="-736600">
              <a:lnSpc>
                <a:spcPct val="120000"/>
              </a:lnSpc>
              <a:spcBef>
                <a:spcPts val="6500"/>
              </a:spcBef>
              <a:defRPr sz="6400"/>
            </a:lvl3pPr>
            <a:lvl4pPr marL="2946400" indent="-736600">
              <a:lnSpc>
                <a:spcPct val="120000"/>
              </a:lnSpc>
              <a:spcBef>
                <a:spcPts val="6500"/>
              </a:spcBef>
              <a:defRPr sz="6400"/>
            </a:lvl4pPr>
            <a:lvl5pPr marL="3683000" indent="-736600">
              <a:lnSpc>
                <a:spcPct val="120000"/>
              </a:lnSpc>
              <a:spcBef>
                <a:spcPts val="6500"/>
              </a:spcBef>
              <a:defRPr sz="6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2-033_1302x975.jpeg"/>
          <p:cNvSpPr>
            <a:spLocks noGrp="1"/>
          </p:cNvSpPr>
          <p:nvPr>
            <p:ph type="pic" sz="half" idx="21"/>
          </p:nvPr>
        </p:nvSpPr>
        <p:spPr>
          <a:xfrm>
            <a:off x="12407900" y="5715000"/>
            <a:ext cx="11023600" cy="8255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3" name="Image"/>
          <p:cNvSpPr>
            <a:spLocks noGrp="1"/>
          </p:cNvSpPr>
          <p:nvPr>
            <p:ph type="pic" sz="half" idx="22"/>
          </p:nvPr>
        </p:nvSpPr>
        <p:spPr>
          <a:xfrm>
            <a:off x="12420600" y="-673100"/>
            <a:ext cx="11023600" cy="8255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4" name="2-10-superquadro_1631x2178.jpeg"/>
          <p:cNvSpPr>
            <a:spLocks noGrp="1"/>
          </p:cNvSpPr>
          <p:nvPr>
            <p:ph type="pic" idx="23"/>
          </p:nvPr>
        </p:nvSpPr>
        <p:spPr>
          <a:xfrm>
            <a:off x="-825499" y="-2108200"/>
            <a:ext cx="13804901" cy="18443211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tif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673100" y="355600"/>
            <a:ext cx="23050500" cy="342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grpSp>
        <p:nvGrpSpPr>
          <p:cNvPr id="5" name="Group"/>
          <p:cNvGrpSpPr/>
          <p:nvPr/>
        </p:nvGrpSpPr>
        <p:grpSpPr>
          <a:xfrm>
            <a:off x="533332" y="402040"/>
            <a:ext cx="1303782" cy="1254453"/>
            <a:chOff x="0" y="0"/>
            <a:chExt cx="1303781" cy="1254452"/>
          </a:xfrm>
        </p:grpSpPr>
        <p:pic>
          <p:nvPicPr>
            <p:cNvPr id="3" name="page1image856.png" descr="page1image856.png"/>
            <p:cNvPicPr>
              <a:picLocks noChangeAspect="1"/>
            </p:cNvPicPr>
            <p:nvPr/>
          </p:nvPicPr>
          <p:blipFill>
            <a:blip r:embed="rId15" cstate="print">
              <a:extLst/>
            </a:blip>
            <a:stretch>
              <a:fillRect/>
            </a:stretch>
          </p:blipFill>
          <p:spPr>
            <a:xfrm>
              <a:off x="0" y="516980"/>
              <a:ext cx="1215875" cy="737473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pic>
          <p:nvPicPr>
            <p:cNvPr id="4" name="page1image264.png" descr="page1image264.png"/>
            <p:cNvPicPr>
              <a:picLocks noChangeAspect="1"/>
            </p:cNvPicPr>
            <p:nvPr/>
          </p:nvPicPr>
          <p:blipFill>
            <a:blip r:embed="rId16" cstate="print">
              <a:extLst/>
            </a:blip>
            <a:stretch>
              <a:fillRect/>
            </a:stretch>
          </p:blipFill>
          <p:spPr>
            <a:xfrm>
              <a:off x="41814" y="0"/>
              <a:ext cx="1261968" cy="87257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</p:grpSp>
      <p:pic>
        <p:nvPicPr>
          <p:cNvPr id="6" name="Image" descr="Image"/>
          <p:cNvPicPr>
            <a:picLocks noChangeAspect="1"/>
          </p:cNvPicPr>
          <p:nvPr/>
        </p:nvPicPr>
        <p:blipFill>
          <a:blip r:embed="rId17" cstate="print">
            <a:extLst/>
          </a:blip>
          <a:stretch>
            <a:fillRect/>
          </a:stretch>
        </p:blipFill>
        <p:spPr>
          <a:xfrm>
            <a:off x="21927129" y="11911876"/>
            <a:ext cx="1761598" cy="1088309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Body Level One…"/>
          <p:cNvSpPr txBox="1">
            <a:spLocks noGrp="1"/>
          </p:cNvSpPr>
          <p:nvPr>
            <p:ph type="body" idx="1"/>
          </p:nvPr>
        </p:nvSpPr>
        <p:spPr>
          <a:xfrm>
            <a:off x="673100" y="3835400"/>
            <a:ext cx="23050500" cy="8864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76100" y="13081000"/>
            <a:ext cx="419100" cy="4572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>
              <a:defRPr sz="2400"/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0" i="0" u="none" strike="noStrike" cap="all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9pPr>
    </p:titleStyle>
    <p:bodyStyle>
      <a:lvl1pPr marL="5842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1pPr>
      <a:lvl2pPr marL="11684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2pPr>
      <a:lvl3pPr marL="17526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3pPr>
      <a:lvl4pPr marL="23368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4pPr>
      <a:lvl5pPr marL="29210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5pPr>
      <a:lvl6pPr marL="35052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6pPr>
      <a:lvl7pPr marL="40894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7pPr>
      <a:lvl8pPr marL="46736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8pPr>
      <a:lvl9pPr marL="5257800" marR="0" indent="-584200" algn="l" defTabSz="825500" rtl="0" latinLnBrk="0">
        <a:lnSpc>
          <a:spcPct val="100000"/>
        </a:lnSpc>
        <a:spcBef>
          <a:spcPts val="5300"/>
        </a:spcBef>
        <a:spcAft>
          <a:spcPts val="0"/>
        </a:spcAft>
        <a:buClrTx/>
        <a:buSzPct val="82000"/>
        <a:buFontTx/>
        <a:buChar char="•"/>
        <a:tabLst/>
        <a:defRPr sz="5200" b="0" i="0" u="none" strike="noStrike" cap="none" spc="0" baseline="0">
          <a:solidFill>
            <a:srgbClr val="535353"/>
          </a:solidFill>
          <a:uFillTx/>
          <a:latin typeface="+mn-lt"/>
          <a:ea typeface="+mn-ea"/>
          <a:cs typeface="+mn-cs"/>
          <a:sym typeface="Gill Sans Light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Gill Sans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367"/>
            <a:ext cx="24384000" cy="72382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8" name="标题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dirty="0" smtClean="0">
                <a:solidFill>
                  <a:srgbClr val="FFFFFF"/>
                </a:solidFill>
              </a:rPr>
              <a:t>	</a:t>
            </a:r>
            <a:r>
              <a:rPr lang="en-GB" sz="7200" dirty="0" smtClean="0">
                <a:solidFill>
                  <a:srgbClr val="FFFFFF"/>
                </a:solidFill>
              </a:rPr>
              <a:t>Motivation of study for </a:t>
            </a:r>
            <a:r>
              <a:rPr lang="en-GB" dirty="0" smtClean="0">
                <a:solidFill>
                  <a:srgbClr val="FFFFFF"/>
                </a:solidFill>
              </a:rPr>
              <a:t/>
            </a:r>
            <a:br>
              <a:rPr lang="en-GB" dirty="0" smtClean="0">
                <a:solidFill>
                  <a:srgbClr val="FFFFFF"/>
                </a:solidFill>
              </a:rPr>
            </a:br>
            <a:r>
              <a:rPr lang="en-GB" dirty="0" smtClean="0">
                <a:solidFill>
                  <a:srgbClr val="FFFFFF"/>
                </a:solidFill>
              </a:rPr>
              <a:t> UE Aggregation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129" name="小标题"/>
          <p:cNvSpPr txBox="1">
            <a:spLocks noGrp="1"/>
          </p:cNvSpPr>
          <p:nvPr>
            <p:ph type="subTitle" sz="quarter" idx="1"/>
          </p:nvPr>
        </p:nvSpPr>
        <p:spPr>
          <a:xfrm>
            <a:off x="673100" y="7429500"/>
            <a:ext cx="23050500" cy="1816100"/>
          </a:xfrm>
          <a:prstGeom prst="rect">
            <a:avLst/>
          </a:prstGeom>
        </p:spPr>
        <p:txBody>
          <a:bodyPr/>
          <a:lstStyle/>
          <a:p>
            <a:endParaRPr lang="en-US" dirty="0" smtClean="0">
              <a:solidFill>
                <a:srgbClr val="FFFFFF"/>
              </a:solidFill>
            </a:endParaRPr>
          </a:p>
          <a:p>
            <a:r>
              <a:rPr lang="en-US" dirty="0" smtClean="0">
                <a:solidFill>
                  <a:srgbClr val="FFFFFF"/>
                </a:solidFill>
              </a:rPr>
              <a:t>CMCC</a:t>
            </a:r>
            <a:endParaRPr dirty="0">
              <a:solidFill>
                <a:srgbClr val="FFFFFF"/>
              </a:solidFill>
            </a:endParaRPr>
          </a:p>
        </p:txBody>
      </p:sp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791308"/>
            <a:ext cx="24090923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 defTabSz="914400" fontAlgn="base" hangingPunct="1">
              <a:spcBef>
                <a:spcPct val="0"/>
              </a:spcBef>
              <a:spcAft>
                <a:spcPct val="0"/>
              </a:spcAft>
            </a:pPr>
            <a:r>
              <a:rPr lang="en-GB" sz="4000" b="1" cap="all" dirty="0" smtClean="0">
                <a:solidFill>
                  <a:schemeClr val="bg1"/>
                </a:solidFill>
              </a:rPr>
              <a:t>3GPP TSG RAN Meeting #91e	                                                                             RP-210512 </a:t>
            </a:r>
          </a:p>
          <a:p>
            <a:pPr marR="0" lvl="0" indent="0" algn="l" defTabSz="91440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z="4000" b="1" cap="all" dirty="0" smtClean="0">
                <a:solidFill>
                  <a:schemeClr val="bg1"/>
                </a:solidFill>
              </a:rPr>
              <a:t>Electronic Meeting, March 16 - 26, 2021</a:t>
            </a:r>
          </a:p>
          <a:p>
            <a:pPr algn="l" defTabSz="914400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sz="4000" b="1" cap="all" dirty="0" smtClean="0">
                <a:solidFill>
                  <a:schemeClr val="bg1"/>
                </a:solidFill>
              </a:rPr>
              <a:t>Agenda item</a:t>
            </a:r>
            <a:r>
              <a:rPr lang="en-US" sz="4000" b="1" cap="all" smtClean="0">
                <a:solidFill>
                  <a:schemeClr val="bg1"/>
                </a:solidFill>
              </a:rPr>
              <a:t>: </a:t>
            </a:r>
            <a:r>
              <a:rPr lang="en-US" sz="4000" b="1" cap="all" smtClean="0">
                <a:solidFill>
                  <a:schemeClr val="bg1"/>
                </a:solidFill>
              </a:rPr>
              <a:t>9.13</a:t>
            </a:r>
            <a:endParaRPr lang="en-GB" sz="4000" b="1" cap="all" dirty="0" smtClean="0">
              <a:solidFill>
                <a:schemeClr val="bg1"/>
              </a:solidFill>
            </a:endParaRPr>
          </a:p>
          <a:p>
            <a:pPr marR="0" lvl="0" indent="0" algn="l" defTabSz="914400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GB" sz="4000" b="1" cap="all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Fight"/>
          <p:cNvSpPr txBox="1">
            <a:spLocks noGrp="1"/>
          </p:cNvSpPr>
          <p:nvPr>
            <p:ph type="title"/>
          </p:nvPr>
        </p:nvSpPr>
        <p:spPr>
          <a:xfrm>
            <a:off x="1798516" y="681348"/>
            <a:ext cx="23050500" cy="134733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01675">
              <a:defRPr sz="8500" b="1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dirty="0" smtClean="0"/>
              <a:t>Motivation</a:t>
            </a:r>
            <a:endParaRPr dirty="0"/>
          </a:p>
        </p:txBody>
      </p:sp>
      <p:sp>
        <p:nvSpPr>
          <p:cNvPr id="12" name="TextBox 11"/>
          <p:cNvSpPr txBox="1"/>
          <p:nvPr/>
        </p:nvSpPr>
        <p:spPr>
          <a:xfrm>
            <a:off x="19447790" y="4155800"/>
            <a:ext cx="1669439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000" b="1" i="0" u="none" strike="noStrike" cap="none" spc="0" normalizeH="0" baseline="0" dirty="0" smtClean="0">
                <a:ln>
                  <a:noFill/>
                </a:ln>
                <a:solidFill>
                  <a:srgbClr val="535353"/>
                </a:solidFill>
                <a:effectLst/>
                <a:uFillTx/>
                <a:latin typeface="+mn-lt"/>
                <a:ea typeface="+mn-ea"/>
                <a:cs typeface="+mn-cs"/>
                <a:sym typeface="Gill Sans Light"/>
              </a:rPr>
              <a:t>AR/VR</a:t>
            </a:r>
            <a:endParaRPr kumimoji="0" lang="en-GB" sz="2000" b="1" i="0" u="none" strike="noStrike" cap="none" spc="0" normalizeH="0" baseline="0" dirty="0">
              <a:ln>
                <a:noFill/>
              </a:ln>
              <a:solidFill>
                <a:srgbClr val="535353"/>
              </a:solidFill>
              <a:effectLst/>
              <a:uFillTx/>
              <a:latin typeface="+mn-lt"/>
              <a:ea typeface="+mn-ea"/>
              <a:cs typeface="+mn-cs"/>
              <a:sym typeface="Gill Sans Ligh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985937" y="6376111"/>
            <a:ext cx="2550868" cy="71814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GB" sz="2000" b="1" dirty="0" smtClean="0"/>
              <a:t>Video for Remote Monitoring</a:t>
            </a:r>
            <a:endParaRPr lang="en-GB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0014468" y="8663200"/>
            <a:ext cx="286311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r>
              <a:rPr lang="en-US" sz="2000" b="1" dirty="0" smtClean="0"/>
              <a:t>Drone with live video</a:t>
            </a:r>
            <a:endParaRPr lang="en-GB" sz="2000" b="1" dirty="0"/>
          </a:p>
        </p:txBody>
      </p:sp>
      <p:sp>
        <p:nvSpPr>
          <p:cNvPr id="22" name="内容占位符 1"/>
          <p:cNvSpPr txBox="1">
            <a:spLocks/>
          </p:cNvSpPr>
          <p:nvPr/>
        </p:nvSpPr>
        <p:spPr>
          <a:xfrm>
            <a:off x="1031492" y="3316446"/>
            <a:ext cx="13090525" cy="710071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12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GB" sz="48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The motivation of this SI is to investigate how to address the issue of the shortage of UL UE transmission power in 5G via UE aggregation mechanism:</a:t>
            </a:r>
          </a:p>
          <a:p>
            <a:pPr marL="514350" marR="0" lvl="1" indent="-1714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12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 compare to LTE, various type services required the wide UL bandwidth requirement is increasing and becomes pervasive in 5G network</a:t>
            </a:r>
          </a:p>
          <a:p>
            <a:pPr marL="857250" marR="0" lvl="2" indent="-1714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12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36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e.g. AR/VR devices, live video from UAV, etc.</a:t>
            </a:r>
          </a:p>
          <a:p>
            <a:pPr marL="514350" marR="0" lvl="1" indent="-1714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12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 this case, the bottleneck of supporting the applications with wide UL bandwidth on 5G terminals is the limited UL UE transmission power, e.g. 23dBm or 26dBm. </a:t>
            </a:r>
          </a:p>
          <a:p>
            <a:pPr marL="514350" marR="0" lvl="1" indent="-171450" algn="l" defTabSz="685800" rtl="0" eaLnBrk="1" fontAlgn="auto" latinLnBrk="0" hangingPunct="1">
              <a:lnSpc>
                <a:spcPct val="90000"/>
              </a:lnSpc>
              <a:spcBef>
                <a:spcPts val="375"/>
              </a:spcBef>
              <a:spcAft>
                <a:spcPts val="12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4400" b="0" i="0" u="none" strike="noStrike" kern="120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Although some enhancement to eliminate the bottleneck has been adopted, e.g. SUL, it seems not sufficient to satisfy the demand.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068598" y="2802405"/>
            <a:ext cx="3116507" cy="31960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14468" y="6376111"/>
            <a:ext cx="2632991" cy="1307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068598" y="7493180"/>
            <a:ext cx="3468207" cy="2767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" name="矩形 26"/>
          <p:cNvSpPr/>
          <p:nvPr/>
        </p:nvSpPr>
        <p:spPr>
          <a:xfrm>
            <a:off x="1031492" y="10367839"/>
            <a:ext cx="21846093" cy="1001108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marL="514350" indent="-171450" algn="l" defTabSz="685800" hangingPunct="1">
              <a:lnSpc>
                <a:spcPct val="70000"/>
              </a:lnSpc>
              <a:spcBef>
                <a:spcPts val="375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en-GB" sz="4100" kern="1200" dirty="0" smtClean="0">
                <a:solidFill>
                  <a:srgbClr val="FFFFFF"/>
                </a:solidFill>
                <a:latin typeface="Calibri"/>
              </a:rPr>
              <a:t>Therefore, the mechanism of UE aggregation which can be one way to ensure a high UL bandwidth target value is desired to be investigated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031492" y="11485827"/>
            <a:ext cx="14192068" cy="300595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514350" lvl="1" indent="-171450" algn="l" defTabSz="685800" hangingPunct="1">
              <a:lnSpc>
                <a:spcPct val="70000"/>
              </a:lnSpc>
              <a:spcBef>
                <a:spcPts val="375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en-GB" sz="4100" kern="1200" dirty="0" smtClean="0">
                <a:solidFill>
                  <a:sysClr val="windowText" lastClr="000000"/>
                </a:solidFill>
                <a:latin typeface="Calibri"/>
              </a:rPr>
              <a:t>This is in particular useful in the case of the terminal with less size limitation</a:t>
            </a:r>
          </a:p>
          <a:p>
            <a:pPr marL="857250" lvl="4" indent="-171450" algn="l" defTabSz="685800" hangingPunct="1">
              <a:lnSpc>
                <a:spcPct val="70000"/>
              </a:lnSpc>
              <a:spcBef>
                <a:spcPts val="375"/>
              </a:spcBef>
              <a:spcAft>
                <a:spcPts val="1200"/>
              </a:spcAft>
              <a:buFont typeface="Wingdings" pitchFamily="2" charset="2"/>
              <a:buChar char="§"/>
            </a:pPr>
            <a:r>
              <a:rPr lang="en-GB" sz="4000" kern="1200" dirty="0" smtClean="0">
                <a:solidFill>
                  <a:sysClr val="windowText" lastClr="000000"/>
                </a:solidFill>
                <a:latin typeface="Calibri"/>
              </a:rPr>
              <a:t>e.g. terminal equipped in the UAV, vehicle and assessment line for motion controller in the factory</a:t>
            </a:r>
          </a:p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GB" sz="5000" b="0" i="0" u="none" strike="noStrike" cap="none" spc="0" normalizeH="0" baseline="0" dirty="0">
              <a:ln>
                <a:noFill/>
              </a:ln>
              <a:solidFill>
                <a:srgbClr val="535353"/>
              </a:solidFill>
              <a:effectLst/>
              <a:uFillTx/>
              <a:latin typeface="+mn-lt"/>
              <a:ea typeface="+mn-ea"/>
              <a:cs typeface="+mn-cs"/>
              <a:sym typeface="Gill Sans Ligh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tangle"/>
          <p:cNvSpPr/>
          <p:nvPr/>
        </p:nvSpPr>
        <p:spPr>
          <a:xfrm>
            <a:off x="1031492" y="1945850"/>
            <a:ext cx="21758170" cy="9841853"/>
          </a:xfrm>
          <a:prstGeom prst="rect">
            <a:avLst/>
          </a:prstGeom>
          <a:ln>
            <a:solidFill>
              <a:srgbClr val="127DC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4" name="Fight"/>
          <p:cNvSpPr txBox="1">
            <a:spLocks noGrp="1"/>
          </p:cNvSpPr>
          <p:nvPr>
            <p:ph type="title"/>
          </p:nvPr>
        </p:nvSpPr>
        <p:spPr>
          <a:xfrm>
            <a:off x="673100" y="598516"/>
            <a:ext cx="23050500" cy="134733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01675">
              <a:defRPr sz="8500" b="1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dirty="0" smtClean="0"/>
              <a:t>Motivations</a:t>
            </a:r>
            <a:endParaRPr dirty="0"/>
          </a:p>
        </p:txBody>
      </p:sp>
      <p:sp>
        <p:nvSpPr>
          <p:cNvPr id="20" name="Content Placeholder 1">
            <a:extLst>
              <a:ext uri="{FF2B5EF4-FFF2-40B4-BE49-F238E27FC236}">
                <a16:creationId xmlns="" xmlns:a16="http://schemas.microsoft.com/office/drawing/2014/main" id="{0A96FD3E-2F7D-4359-B2E5-D505DF828BF4}"/>
              </a:ext>
            </a:extLst>
          </p:cNvPr>
          <p:cNvSpPr txBox="1">
            <a:spLocks/>
          </p:cNvSpPr>
          <p:nvPr/>
        </p:nvSpPr>
        <p:spPr>
          <a:xfrm>
            <a:off x="1527405" y="2180492"/>
            <a:ext cx="19767563" cy="9134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lvl="0" indent="-171450" algn="l" defTabSz="685800" hangingPunct="1">
              <a:lnSpc>
                <a:spcPct val="90000"/>
              </a:lnSpc>
              <a:spcBef>
                <a:spcPts val="750"/>
              </a:spcBef>
              <a:buFont typeface="Wingdings" pitchFamily="2" charset="2"/>
              <a:buChar char="Ø"/>
            </a:pPr>
            <a:endParaRPr kumimoji="0" lang="en-US" sz="2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内容占位符 1"/>
          <p:cNvSpPr txBox="1">
            <a:spLocks/>
          </p:cNvSpPr>
          <p:nvPr/>
        </p:nvSpPr>
        <p:spPr>
          <a:xfrm>
            <a:off x="1155185" y="1945850"/>
            <a:ext cx="11312307" cy="93691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171450" marR="0" lvl="0" indent="-171450" algn="l" defTabSz="685800" rtl="0" eaLnBrk="1" fontAlgn="auto" latinLnBrk="0" hangingPunct="0">
              <a:lnSpc>
                <a:spcPct val="90000"/>
              </a:lnSpc>
              <a:spcBef>
                <a:spcPts val="75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GB" sz="4400" b="1" kern="1200" smtClean="0">
                <a:solidFill>
                  <a:sysClr val="windowText" lastClr="000000"/>
                </a:solidFill>
                <a:latin typeface="Calibri"/>
              </a:rPr>
              <a:t>I</a:t>
            </a:r>
            <a:r>
              <a:rPr kumimoji="0" lang="en-GB" sz="44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ssue</a:t>
            </a:r>
          </a:p>
          <a:p>
            <a:pPr marL="514350" marR="0" lvl="1" indent="-171450" algn="l" defTabSz="685800" rtl="0" eaLnBrk="1" fontAlgn="auto" latinLnBrk="0" hangingPunct="0">
              <a:lnSpc>
                <a:spcPct val="90000"/>
              </a:lnSpc>
              <a:spcBef>
                <a:spcPts val="375"/>
              </a:spcBef>
              <a:spcAft>
                <a:spcPts val="10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GB" sz="4000" kern="1200" smtClean="0">
                <a:solidFill>
                  <a:sysClr val="windowText" lastClr="000000"/>
                </a:solidFill>
                <a:latin typeface="Calibri"/>
              </a:rPr>
              <a:t>H</a:t>
            </a:r>
            <a:r>
              <a:rPr kumimoji="0" lang="en-GB" sz="40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ow to avoid the data disorder and data duplication during the data splitting between the aggregated UEs</a:t>
            </a:r>
          </a:p>
          <a:p>
            <a:pPr marL="514350" marR="0" lvl="1" indent="-171450" algn="l" defTabSz="685800" rtl="0" eaLnBrk="1" fontAlgn="auto" latinLnBrk="0" hangingPunct="0">
              <a:lnSpc>
                <a:spcPct val="90000"/>
              </a:lnSpc>
              <a:spcBef>
                <a:spcPts val="375"/>
              </a:spcBef>
              <a:spcAft>
                <a:spcPts val="10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en-GB" sz="4400" b="0" i="0" u="none" strike="noStrike" kern="120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171450" marR="0" lvl="0" indent="-171450" algn="l" defTabSz="685800" rtl="0" eaLnBrk="1" fontAlgn="auto" latinLnBrk="0" hangingPunct="0">
              <a:lnSpc>
                <a:spcPct val="90000"/>
              </a:lnSpc>
              <a:spcBef>
                <a:spcPts val="75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lang="en-GB" sz="4400" b="1" kern="1200" smtClean="0">
                <a:solidFill>
                  <a:sysClr val="windowText" lastClr="000000"/>
                </a:solidFill>
                <a:latin typeface="Calibri"/>
              </a:rPr>
              <a:t>I</a:t>
            </a:r>
            <a:r>
              <a:rPr kumimoji="0" lang="en-GB" sz="44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ntention </a:t>
            </a:r>
            <a:r>
              <a:rPr lang="en-GB" sz="4400" b="1" kern="1200" smtClean="0">
                <a:solidFill>
                  <a:sysClr val="windowText" lastClr="000000"/>
                </a:solidFill>
                <a:latin typeface="Calibri"/>
              </a:rPr>
              <a:t>of the SI </a:t>
            </a:r>
            <a:r>
              <a:rPr kumimoji="0" lang="en-GB" sz="4400" b="1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is to study the potential UE aggregation mechanism</a:t>
            </a:r>
          </a:p>
          <a:p>
            <a:pPr marL="514350" marR="0" lvl="1" indent="-171450" algn="l" defTabSz="685800" rtl="0" eaLnBrk="1" fontAlgn="auto" latinLnBrk="0" hangingPunct="0">
              <a:lnSpc>
                <a:spcPct val="90000"/>
              </a:lnSpc>
              <a:spcBef>
                <a:spcPts val="375"/>
              </a:spcBef>
              <a:spcAft>
                <a:spcPts val="10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GB" sz="44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en-GB" sz="40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Which kind of L2 architecture can be utilized to aggregate more than one terminal to improve the UL throughput</a:t>
            </a:r>
          </a:p>
          <a:p>
            <a:pPr marL="514350" marR="0" lvl="1" indent="-171450" algn="l" defTabSz="685800" rtl="0" eaLnBrk="1" fontAlgn="auto" latinLnBrk="0" hangingPunct="0">
              <a:lnSpc>
                <a:spcPct val="90000"/>
              </a:lnSpc>
              <a:spcBef>
                <a:spcPts val="375"/>
              </a:spcBef>
              <a:spcAft>
                <a:spcPts val="100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lang="en-GB" sz="4000" kern="1200" smtClean="0">
                <a:solidFill>
                  <a:sysClr val="windowText" lastClr="000000"/>
                </a:solidFill>
                <a:latin typeface="Calibri"/>
              </a:rPr>
              <a:t>H</a:t>
            </a:r>
            <a:r>
              <a:rPr kumimoji="0" lang="en-GB" sz="4000" b="0" i="0" u="none" strike="noStrike" kern="120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ow to support the data lossless or minimized data loss during the session/packet switching amongst the aggregated terminals</a:t>
            </a:r>
          </a:p>
          <a:p>
            <a:pPr marL="171450" marR="0" lvl="0" indent="-171450" algn="l" defTabSz="685800" rtl="0" eaLnBrk="1" fontAlgn="auto" latinLnBrk="0" hangingPunct="1">
              <a:lnSpc>
                <a:spcPct val="90000"/>
              </a:lnSpc>
              <a:spcBef>
                <a:spcPts val="75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GB" sz="2100" b="0" i="0" u="none" strike="noStrike" kern="120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6" name="图片 5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49992" y="2637692"/>
            <a:ext cx="8595609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矩形 6"/>
          <p:cNvSpPr/>
          <p:nvPr/>
        </p:nvSpPr>
        <p:spPr>
          <a:xfrm>
            <a:off x="10597662" y="10499428"/>
            <a:ext cx="1219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4000" b="1" dirty="0" smtClean="0"/>
              <a:t>Figure : L2 architecture of UE aggregation for UL TX power boosting </a:t>
            </a:r>
            <a:endParaRPr lang="en-GB" sz="40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Rectangle"/>
          <p:cNvSpPr/>
          <p:nvPr/>
        </p:nvSpPr>
        <p:spPr>
          <a:xfrm>
            <a:off x="1031492" y="3528501"/>
            <a:ext cx="21758170" cy="5984812"/>
          </a:xfrm>
          <a:prstGeom prst="rect">
            <a:avLst/>
          </a:prstGeom>
          <a:ln>
            <a:solidFill>
              <a:srgbClr val="127DC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34" name="Fight"/>
          <p:cNvSpPr txBox="1">
            <a:spLocks noGrp="1"/>
          </p:cNvSpPr>
          <p:nvPr>
            <p:ph type="title"/>
          </p:nvPr>
        </p:nvSpPr>
        <p:spPr>
          <a:xfrm>
            <a:off x="673099" y="598516"/>
            <a:ext cx="24226715" cy="1347334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701675">
              <a:defRPr sz="8500" b="1">
                <a:latin typeface="Gill Sans"/>
                <a:ea typeface="Gill Sans"/>
                <a:cs typeface="Gill Sans"/>
                <a:sym typeface="Gill Sans"/>
              </a:defRPr>
            </a:lvl1pPr>
          </a:lstStyle>
          <a:p>
            <a:r>
              <a:rPr lang="en-GB" dirty="0" smtClean="0"/>
              <a:t>SI OBJECTIVES</a:t>
            </a:r>
            <a:endParaRPr dirty="0"/>
          </a:p>
        </p:txBody>
      </p:sp>
      <p:sp>
        <p:nvSpPr>
          <p:cNvPr id="9" name="矩形 8"/>
          <p:cNvSpPr/>
          <p:nvPr/>
        </p:nvSpPr>
        <p:spPr>
          <a:xfrm>
            <a:off x="1406770" y="4273096"/>
            <a:ext cx="19378246" cy="428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l" defTabSz="685800">
              <a:lnSpc>
                <a:spcPct val="90000"/>
              </a:lnSpc>
              <a:spcBef>
                <a:spcPts val="750"/>
              </a:spcBef>
              <a:spcAft>
                <a:spcPts val="1000"/>
              </a:spcAft>
              <a:buFont typeface="Wingdings" pitchFamily="2" charset="2"/>
              <a:buChar char="Ø"/>
            </a:pPr>
            <a:r>
              <a:rPr lang="en-US" sz="4400" kern="1200" dirty="0" smtClean="0">
                <a:solidFill>
                  <a:prstClr val="black"/>
                </a:solidFill>
                <a:latin typeface="Calibri"/>
              </a:rPr>
              <a:t>Identify and study potential </a:t>
            </a:r>
            <a:r>
              <a:rPr lang="en-GB" sz="4400" kern="1200" dirty="0" smtClean="0">
                <a:solidFill>
                  <a:prstClr val="black"/>
                </a:solidFill>
                <a:latin typeface="Calibri"/>
              </a:rPr>
              <a:t>UE aggregation mechanism</a:t>
            </a:r>
            <a:r>
              <a:rPr lang="en-US" sz="4400" kern="1200" dirty="0" smtClean="0">
                <a:solidFill>
                  <a:prstClr val="black"/>
                </a:solidFill>
                <a:latin typeface="Calibri"/>
              </a:rPr>
              <a:t>, including [RAN2, RAN3] </a:t>
            </a:r>
            <a:endParaRPr lang="en-GB" sz="4400" kern="1200" dirty="0" smtClean="0">
              <a:solidFill>
                <a:prstClr val="black"/>
              </a:solidFill>
              <a:latin typeface="Calibri"/>
            </a:endParaRPr>
          </a:p>
          <a:p>
            <a:pPr marL="514350" lvl="1" indent="-171450" algn="l" defTabSz="685800">
              <a:lnSpc>
                <a:spcPct val="90000"/>
              </a:lnSpc>
              <a:spcBef>
                <a:spcPts val="375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en-GB" sz="4400" kern="1200" dirty="0" smtClean="0">
                <a:solidFill>
                  <a:prstClr val="black"/>
                </a:solidFill>
                <a:latin typeface="Calibri"/>
              </a:rPr>
              <a:t>RRC management procedure to enable UE aggregation </a:t>
            </a:r>
            <a:r>
              <a:rPr lang="en-US" sz="4400" kern="1200" dirty="0" smtClean="0">
                <a:solidFill>
                  <a:prstClr val="black"/>
                </a:solidFill>
                <a:latin typeface="Calibri"/>
              </a:rPr>
              <a:t>[RAN2] </a:t>
            </a:r>
            <a:endParaRPr lang="en-GB" sz="4400" kern="1200" dirty="0" smtClean="0">
              <a:solidFill>
                <a:prstClr val="black"/>
              </a:solidFill>
              <a:latin typeface="Calibri"/>
            </a:endParaRPr>
          </a:p>
          <a:p>
            <a:pPr marL="514350" lvl="1" indent="-171450" algn="l" defTabSz="685800">
              <a:lnSpc>
                <a:spcPct val="90000"/>
              </a:lnSpc>
              <a:spcBef>
                <a:spcPts val="375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en-GB" sz="4400" kern="1200" dirty="0" smtClean="0">
                <a:solidFill>
                  <a:prstClr val="black"/>
                </a:solidFill>
                <a:latin typeface="Calibri"/>
              </a:rPr>
              <a:t>L2 architecture, functionalities and interfaces to allow aggregated UEs to receive control signalling/data in coordination mode, e.g. without data disorder or data duplication during the data splitting between the aggregated UEs </a:t>
            </a:r>
            <a:r>
              <a:rPr lang="en-US" sz="4400" kern="1200" dirty="0" smtClean="0">
                <a:solidFill>
                  <a:prstClr val="black"/>
                </a:solidFill>
                <a:latin typeface="Calibri"/>
              </a:rPr>
              <a:t>[RAN2] </a:t>
            </a:r>
            <a:endParaRPr lang="en-GB" sz="4400" kern="1200" dirty="0" smtClean="0">
              <a:solidFill>
                <a:prstClr val="black"/>
              </a:solidFill>
              <a:latin typeface="Calibri"/>
            </a:endParaRPr>
          </a:p>
          <a:p>
            <a:pPr marL="514350" lvl="1" indent="-171450" algn="l" defTabSz="685800">
              <a:lnSpc>
                <a:spcPct val="90000"/>
              </a:lnSpc>
              <a:spcBef>
                <a:spcPts val="375"/>
              </a:spcBef>
              <a:spcAft>
                <a:spcPts val="1000"/>
              </a:spcAft>
              <a:buFont typeface="Wingdings" pitchFamily="2" charset="2"/>
              <a:buChar char="§"/>
            </a:pPr>
            <a:r>
              <a:rPr lang="en-GB" sz="4400" kern="1200" dirty="0" smtClean="0">
                <a:solidFill>
                  <a:prstClr val="black"/>
                </a:solidFill>
                <a:latin typeface="Calibri"/>
              </a:rPr>
              <a:t>Mobility of aggregated UEs with Service continuity </a:t>
            </a:r>
            <a:r>
              <a:rPr lang="en-US" sz="4400" kern="1200" dirty="0" smtClean="0">
                <a:solidFill>
                  <a:prstClr val="black"/>
                </a:solidFill>
                <a:latin typeface="Calibri"/>
              </a:rPr>
              <a:t>[RAN3] </a:t>
            </a:r>
            <a:endParaRPr lang="en-GB" sz="4400" kern="1200" dirty="0" smtClean="0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人间四月…"/>
          <p:cNvSpPr txBox="1">
            <a:spLocks noGrp="1"/>
          </p:cNvSpPr>
          <p:nvPr>
            <p:ph type="body" idx="1"/>
          </p:nvPr>
        </p:nvSpPr>
        <p:spPr>
          <a:xfrm>
            <a:off x="1533709" y="3413388"/>
            <a:ext cx="21329282" cy="6889224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buNone/>
              <a:defRPr b="1">
                <a:latin typeface="Gill Sans"/>
                <a:ea typeface="Gill Sans"/>
                <a:cs typeface="Gill Sans"/>
                <a:sym typeface="Gill Sans"/>
              </a:defRPr>
            </a:pPr>
            <a:r>
              <a:rPr lang="en-US" sz="11500" dirty="0" smtClean="0"/>
              <a:t>Thank you!</a:t>
            </a:r>
            <a:endParaRPr sz="11500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howroom">
  <a:themeElements>
    <a:clrScheme name="Showroom">
      <a:dk1>
        <a:srgbClr val="535353"/>
      </a:dk1>
      <a:lt1>
        <a:srgbClr val="340053"/>
      </a:lt1>
      <a:dk2>
        <a:srgbClr val="5A5F5E"/>
      </a:dk2>
      <a:lt2>
        <a:srgbClr val="B4B4B4"/>
      </a:lt2>
      <a:accent1>
        <a:srgbClr val="78AAB3"/>
      </a:accent1>
      <a:accent2>
        <a:srgbClr val="9A9671"/>
      </a:accent2>
      <a:accent3>
        <a:srgbClr val="D9971A"/>
      </a:accent3>
      <a:accent4>
        <a:srgbClr val="D7620E"/>
      </a:accent4>
      <a:accent5>
        <a:srgbClr val="A61702"/>
      </a:accent5>
      <a:accent6>
        <a:srgbClr val="606B7E"/>
      </a:accent6>
      <a:hlink>
        <a:srgbClr val="0000FF"/>
      </a:hlink>
      <a:folHlink>
        <a:srgbClr val="FF00FF"/>
      </a:folHlink>
    </a:clrScheme>
    <a:fontScheme name="Showroom">
      <a:majorFont>
        <a:latin typeface="Gill Sans Light"/>
        <a:ea typeface="Gill Sans Light"/>
        <a:cs typeface="Gill Sans Light"/>
      </a:majorFont>
      <a:minorFont>
        <a:latin typeface="Gill Sans Light"/>
        <a:ea typeface="Gill Sans Light"/>
        <a:cs typeface="Gill Sans Light"/>
      </a:minorFont>
    </a:fontScheme>
    <a:fmtScheme name="Showroom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08785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5A5F5E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535353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Showroom">
  <a:themeElements>
    <a:clrScheme name="Showroom">
      <a:dk1>
        <a:srgbClr val="000000"/>
      </a:dk1>
      <a:lt1>
        <a:srgbClr val="FFFFFF"/>
      </a:lt1>
      <a:dk2>
        <a:srgbClr val="5A5F5E"/>
      </a:dk2>
      <a:lt2>
        <a:srgbClr val="B4B4B4"/>
      </a:lt2>
      <a:accent1>
        <a:srgbClr val="78AAB3"/>
      </a:accent1>
      <a:accent2>
        <a:srgbClr val="9A9671"/>
      </a:accent2>
      <a:accent3>
        <a:srgbClr val="D9971A"/>
      </a:accent3>
      <a:accent4>
        <a:srgbClr val="D7620E"/>
      </a:accent4>
      <a:accent5>
        <a:srgbClr val="A61702"/>
      </a:accent5>
      <a:accent6>
        <a:srgbClr val="606B7E"/>
      </a:accent6>
      <a:hlink>
        <a:srgbClr val="0000FF"/>
      </a:hlink>
      <a:folHlink>
        <a:srgbClr val="FF00FF"/>
      </a:folHlink>
    </a:clrScheme>
    <a:fontScheme name="Showroom">
      <a:majorFont>
        <a:latin typeface="Gill Sans Light"/>
        <a:ea typeface="Gill Sans Light"/>
        <a:cs typeface="Gill Sans Light"/>
      </a:majorFont>
      <a:minorFont>
        <a:latin typeface="Gill Sans Light"/>
        <a:ea typeface="Gill Sans Light"/>
        <a:cs typeface="Gill Sans Light"/>
      </a:minorFont>
    </a:fontScheme>
    <a:fmtScheme name="Showroom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808785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5A5F5E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535353"/>
            </a:solidFill>
            <a:effectLst/>
            <a:uFillTx/>
            <a:latin typeface="+mn-lt"/>
            <a:ea typeface="+mn-ea"/>
            <a:cs typeface="+mn-cs"/>
            <a:sym typeface="Gill Sans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</TotalTime>
  <Words>349</Words>
  <Application>Microsoft Office PowerPoint</Application>
  <PresentationFormat>自定义</PresentationFormat>
  <Paragraphs>32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Showroom</vt:lpstr>
      <vt:lpstr> Motivation of study for   UE Aggregation</vt:lpstr>
      <vt:lpstr>Motivation</vt:lpstr>
      <vt:lpstr>Motivations</vt:lpstr>
      <vt:lpstr>SI OBJECTIVES</vt:lpstr>
      <vt:lpstr>幻灯片 5</vt:lpstr>
    </vt:vector>
  </TitlesOfParts>
  <Manager>HUNAN</Manager>
  <Company>CMCC</Company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标题</dc:title>
  <dc:creator>chaily</dc:creator>
  <cp:lastModifiedBy>cmcc</cp:lastModifiedBy>
  <cp:revision>71</cp:revision>
  <dcterms:modified xsi:type="dcterms:W3CDTF">2021-03-15T08:23:53Z</dcterms:modified>
</cp:coreProperties>
</file>