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01" r:id="rId6"/>
    <p:sldId id="302" r:id="rId7"/>
    <p:sldId id="303" r:id="rId8"/>
    <p:sldId id="304" r:id="rId9"/>
    <p:sldId id="30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1"/>
            <p14:sldId id="302"/>
            <p14:sldId id="303"/>
            <p14:sldId id="304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3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/>
              <a:t>Handling of OTA Projects</a:t>
            </a:r>
            <a:endParaRPr kumimoji="1" lang="ja-JP" altLang="en-US" sz="400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3GPP TSG RAN Meeting #91e </a:t>
            </a:r>
          </a:p>
          <a:p>
            <a:r>
              <a:rPr lang="en-US" altLang="ja-JP"/>
              <a:t>Electronic Meeting, Mar. 16 - 26, 2021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RP-210506</a:t>
            </a:r>
          </a:p>
          <a:p>
            <a:pPr algn="r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9DCD0-5DF4-4643-B0C4-6A6D18B6A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DB3AE-633A-4234-8B5F-2EB08E28A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/>
              <a:t>Handling of 60GHz OTA testing was discussed in RAN#90-e under thread 43- 60GHz OTA</a:t>
            </a:r>
          </a:p>
          <a:p>
            <a:r>
              <a:rPr lang="en-US" altLang="ja-JP"/>
              <a:t>A WF with multiple options for handling this discussion was capture in the conclusion and is reproduced below:</a:t>
            </a:r>
          </a:p>
          <a:p>
            <a:pPr lvl="1" hangingPunct="0"/>
            <a:r>
              <a:rPr lang="en-GB" altLang="ja-JP" b="1"/>
              <a:t>Proposal #1: Agree to study and define NR 52.6-71GHz UE OTA test methods in Rel-17 </a:t>
            </a:r>
            <a:endParaRPr lang="ja-JP" altLang="ja-JP"/>
          </a:p>
          <a:p>
            <a:pPr lvl="2" hangingPunct="0"/>
            <a:r>
              <a:rPr lang="en-GB" altLang="ja-JP"/>
              <a:t>Further discus how to handle NR 52.6-71GHz UE OTA test methods objectives in RAN #91e:</a:t>
            </a:r>
            <a:endParaRPr lang="ja-JP" altLang="ja-JP"/>
          </a:p>
          <a:p>
            <a:pPr lvl="3" hangingPunct="0"/>
            <a:r>
              <a:rPr lang="en-GB" altLang="ja-JP"/>
              <a:t>Option 1: Include NR 52.6-71GHz UE OTA test methods objectives in the scope of Rel-17 NR FR2 Test Methods Enhancements SI (FS_FR2_enhTestMethods) </a:t>
            </a:r>
            <a:endParaRPr lang="ja-JP" altLang="ja-JP"/>
          </a:p>
          <a:p>
            <a:pPr lvl="3" hangingPunct="0"/>
            <a:r>
              <a:rPr lang="en-GB" altLang="ja-JP"/>
              <a:t>Option 2: Include NR 52.6-71GHz UE OTA test methods objectives in the scope of a new “umbrella” SI on OTA topics (if such new item is approved)</a:t>
            </a:r>
            <a:endParaRPr lang="ja-JP" altLang="ja-JP"/>
          </a:p>
          <a:p>
            <a:pPr lvl="3" hangingPunct="0"/>
            <a:r>
              <a:rPr lang="en-GB" altLang="ja-JP"/>
              <a:t>Option 3: Include NR 52.6-71GHz UE OTA test methods objectives in the scope of Rel-17 NR 52.6-71GHz WI </a:t>
            </a:r>
            <a:endParaRPr lang="ja-JP" altLang="ja-JP"/>
          </a:p>
          <a:p>
            <a:pPr lvl="3" hangingPunct="0"/>
            <a:r>
              <a:rPr lang="en-GB" altLang="ja-JP"/>
              <a:t>Option 4: RAN4 define the core requirements for 52.6-71GHz and leave the test related issues to RAN5 WI, co-ordination between RAN4 and RAN5 can be triggered by LS if needed</a:t>
            </a:r>
            <a:endParaRPr lang="ja-JP" altLang="ja-JP"/>
          </a:p>
          <a:p>
            <a:pPr lvl="3" hangingPunct="0"/>
            <a:r>
              <a:rPr lang="en-GB" altLang="ja-JP"/>
              <a:t>Other options are not precluded</a:t>
            </a:r>
            <a:endParaRPr lang="ja-JP" altLang="ja-JP"/>
          </a:p>
          <a:p>
            <a:pPr lvl="2" hangingPunct="0"/>
            <a:r>
              <a:rPr lang="en-GB" altLang="ja-JP"/>
              <a:t>Further discuss the timelines of the work </a:t>
            </a:r>
            <a:endParaRPr lang="ja-JP" altLang="ja-JP"/>
          </a:p>
          <a:p>
            <a:pPr lvl="3" hangingPunct="0"/>
            <a:r>
              <a:rPr lang="en-GB" altLang="ja-JP"/>
              <a:t>Option A: Wait until the NR 52.6-71 GHz RF Core requirements framework is stable</a:t>
            </a:r>
            <a:endParaRPr lang="ja-JP" altLang="ja-JP"/>
          </a:p>
          <a:p>
            <a:pPr lvl="3" hangingPunct="0"/>
            <a:r>
              <a:rPr lang="en-GB" altLang="ja-JP"/>
              <a:t>Option B: Start work in parallel with NR 52.6-71 GHz RF Core requirements definition</a:t>
            </a:r>
            <a:endParaRPr lang="ja-JP" altLang="ja-JP"/>
          </a:p>
          <a:p>
            <a:pPr lvl="3" hangingPunct="0"/>
            <a:r>
              <a:rPr lang="en-GB" altLang="ja-JP"/>
              <a:t>Other options are not precluded</a:t>
            </a:r>
            <a:endParaRPr lang="ja-JP" altLang="ja-JP"/>
          </a:p>
          <a:p>
            <a:pPr lvl="2" hangingPunct="0"/>
            <a:r>
              <a:rPr lang="en-GB" altLang="ja-JP"/>
              <a:t>Objectives</a:t>
            </a:r>
            <a:endParaRPr lang="ja-JP" altLang="ja-JP"/>
          </a:p>
          <a:p>
            <a:pPr lvl="3" hangingPunct="0"/>
            <a:r>
              <a:rPr lang="en-GB" altLang="ja-JP"/>
              <a:t>At least identify the applicability of the existing FR2 OTA test methods </a:t>
            </a:r>
            <a:r>
              <a:rPr lang="en-GB" altLang="ja-JP" strike="sngStrike"/>
              <a:t>in</a:t>
            </a:r>
            <a:r>
              <a:rPr lang="en-GB" altLang="ja-JP"/>
              <a:t> to 52.6-71GHz frequency range</a:t>
            </a:r>
            <a:endParaRPr lang="ja-JP" altLang="ja-JP"/>
          </a:p>
          <a:p>
            <a:pPr lvl="1"/>
            <a:r>
              <a:rPr lang="en-GB" altLang="ja-JP"/>
              <a:t>Further discuss and refine detailed objectives of the studies before RAN #91e.</a:t>
            </a:r>
            <a:endParaRPr lang="ja-JP" alt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BEDA9-28A2-4691-A34E-B0DEF260C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OTA Testing Issues (1)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ED2B0-B0C4-4F51-ADB2-2C4A96940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/>
              <a:t>OTA testing </a:t>
            </a:r>
            <a:r>
              <a:rPr lang="en-US" altLang="ja-JP"/>
              <a:t>is the only available testing method for FR2</a:t>
            </a:r>
          </a:p>
          <a:p>
            <a:pPr lvl="1"/>
            <a:r>
              <a:rPr kumimoji="1" lang="en-US" altLang="ja-JP"/>
              <a:t>RAN4 has to develop testing methods in order for </a:t>
            </a:r>
            <a:r>
              <a:rPr lang="en-US" altLang="ja-JP"/>
              <a:t>products to be tested for compliance</a:t>
            </a:r>
          </a:p>
          <a:p>
            <a:pPr lvl="1"/>
            <a:r>
              <a:rPr lang="en-US" altLang="ja-JP"/>
              <a:t>Delivery of testing solutions to the industry is critical to ensure success of 3GPP technologies</a:t>
            </a:r>
          </a:p>
          <a:p>
            <a:r>
              <a:rPr kumimoji="1" lang="en-US" altLang="ja-JP"/>
              <a:t>Different features introduce different testing requirements</a:t>
            </a:r>
          </a:p>
          <a:p>
            <a:pPr lvl="1"/>
            <a:r>
              <a:rPr lang="en-US" altLang="ja-JP"/>
              <a:t>It is important to have a comprehensive view of needs that have to be addressed to develop methods that are versatile </a:t>
            </a:r>
          </a:p>
          <a:p>
            <a:pPr lvl="1"/>
            <a:r>
              <a:rPr lang="en-US" altLang="ja-JP"/>
              <a:t>Unified testing solutions are important to reduce cost and test times</a:t>
            </a:r>
          </a:p>
          <a:p>
            <a:r>
              <a:rPr kumimoji="1" lang="en-US" altLang="ja-JP"/>
              <a:t>It is expected that new features will be introduced in future release, very likely in each release</a:t>
            </a:r>
          </a:p>
          <a:p>
            <a:pPr lvl="1"/>
            <a:r>
              <a:rPr kumimoji="1" lang="en-US" altLang="ja-JP"/>
              <a:t>Forward compatibility should be maintained to the extent possible</a:t>
            </a:r>
          </a:p>
          <a:p>
            <a:pPr lvl="2"/>
            <a:r>
              <a:rPr lang="en-US" altLang="ja-JP"/>
              <a:t>It is not feasible to change OTA test equipment often</a:t>
            </a:r>
            <a:endParaRPr kumimoji="1" lang="en-US" altLang="ja-JP"/>
          </a:p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4482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C6A92-702E-41B9-A03A-8DDCACEAE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OTA Testing Issues (2)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5CD36-90D2-4CD7-8484-F65CD8A35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/>
              <a:t>OTA is becoming increasingly important for FR1 also</a:t>
            </a:r>
          </a:p>
          <a:p>
            <a:pPr lvl="1"/>
            <a:r>
              <a:rPr lang="en-US" altLang="ja-JP"/>
              <a:t>Only with OTA requirements can real performance be guaranteed</a:t>
            </a:r>
          </a:p>
          <a:p>
            <a:pPr lvl="1"/>
            <a:r>
              <a:rPr lang="en-US" altLang="ja-JP"/>
              <a:t>FR1 OTA test methodology and requirements are needed to test FR1+FR2 operation(see below)</a:t>
            </a:r>
          </a:p>
          <a:p>
            <a:r>
              <a:rPr lang="en-US" altLang="ja-JP"/>
              <a:t>FR1+FR2 tests are also needed</a:t>
            </a:r>
          </a:p>
          <a:p>
            <a:pPr lvl="1"/>
            <a:r>
              <a:rPr kumimoji="1" lang="en-US" altLang="ja-JP"/>
              <a:t>For device supporting</a:t>
            </a:r>
            <a:r>
              <a:rPr lang="en-US" altLang="ja-JP"/>
              <a:t> simultaneous FR1+FR2 operation(EN-DC with FR2, NR CA of FR1+FR2,etc) it is not possible to test performance of both FR1+FR2</a:t>
            </a:r>
          </a:p>
          <a:p>
            <a:pPr lvl="2"/>
            <a:r>
              <a:rPr lang="en-US" altLang="ja-JP"/>
              <a:t>Prerequisite for such tests is the definition of FR1 OTA requirements</a:t>
            </a:r>
          </a:p>
          <a:p>
            <a:pPr lvl="1"/>
            <a:r>
              <a:rPr lang="en-US" altLang="ja-JP"/>
              <a:t>A comprehensive solution would be needed to ensure conformance during simultaneous FR1+FR2 operation</a:t>
            </a:r>
          </a:p>
        </p:txBody>
      </p:sp>
    </p:spTree>
    <p:extLst>
      <p:ext uri="{BB962C8B-B14F-4D97-AF65-F5344CB8AC3E}">
        <p14:creationId xmlns:p14="http://schemas.microsoft.com/office/powerpoint/2010/main" val="2337465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0411A-74EF-48FE-8433-25B6C1857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Handling of OTA Projects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026EB-8A6E-4428-B7A8-A1A6F6DE3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/>
              <a:t>In order to address the issues in the previous slides, an umbrella study item addressing all the OTA testing issues is the best approach (Option 2)</a:t>
            </a:r>
          </a:p>
          <a:p>
            <a:pPr lvl="1"/>
            <a:r>
              <a:rPr kumimoji="1" lang="en-US" altLang="ja-JP"/>
              <a:t>Best way to ensure that a comprehensive solution to address testing needs for all features from different WIs will be defined</a:t>
            </a:r>
          </a:p>
          <a:p>
            <a:pPr lvl="1"/>
            <a:r>
              <a:rPr kumimoji="1" lang="en-US" altLang="ja-JP"/>
              <a:t>Work will be handled by the OTA experts under a single agenda item, not spread around different SI</a:t>
            </a:r>
            <a:r>
              <a:rPr lang="en-US" altLang="ja-JP"/>
              <a:t>s/</a:t>
            </a:r>
            <a:r>
              <a:rPr kumimoji="1" lang="en-US" altLang="ja-JP"/>
              <a:t>WIs</a:t>
            </a:r>
          </a:p>
          <a:p>
            <a:pPr lvl="1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803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4112-2E72-46C2-B95A-E878CCC90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E638A-3B24-4CCC-B491-DEF7B5B68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/>
              <a:t>Introduce a Rel.17 OTA Testing SI</a:t>
            </a:r>
          </a:p>
          <a:p>
            <a:r>
              <a:rPr lang="en-US" altLang="ja-JP"/>
              <a:t>The SI should address at least the following issues:</a:t>
            </a:r>
          </a:p>
          <a:p>
            <a:pPr lvl="1"/>
            <a:r>
              <a:rPr kumimoji="1" lang="en-US" altLang="ja-JP"/>
              <a:t>60GHz OTA testing (covered by the 52-71GHz WI)</a:t>
            </a:r>
          </a:p>
          <a:p>
            <a:pPr lvl="1"/>
            <a:r>
              <a:rPr lang="en-US" altLang="ja-JP"/>
              <a:t>Multi panel UE Rx/Tx (covered by the </a:t>
            </a:r>
            <a:r>
              <a:rPr lang="en-US" altLang="ja-JP" err="1"/>
              <a:t>FeMIMO</a:t>
            </a:r>
            <a:r>
              <a:rPr lang="en-US" altLang="ja-JP"/>
              <a:t> WI) </a:t>
            </a:r>
          </a:p>
          <a:p>
            <a:pPr lvl="1"/>
            <a:r>
              <a:rPr lang="en-US" altLang="ja-JP"/>
              <a:t>FR2 HST testing</a:t>
            </a:r>
          </a:p>
          <a:p>
            <a:pPr lvl="1"/>
            <a:r>
              <a:rPr kumimoji="1" lang="en-US" altLang="ja-JP"/>
              <a:t>Leftovers from the current FR2 test enhan</a:t>
            </a:r>
            <a:r>
              <a:rPr lang="en-US" altLang="ja-JP"/>
              <a:t>cements SI, if any</a:t>
            </a:r>
          </a:p>
          <a:p>
            <a:r>
              <a:rPr kumimoji="1" lang="en-US" altLang="ja-JP"/>
              <a:t>Other topics should be further discussed</a:t>
            </a:r>
          </a:p>
          <a:p>
            <a:pPr lvl="1"/>
            <a:r>
              <a:rPr lang="en-US" altLang="ja-JP"/>
              <a:t>RRM testing enhancements (tests not covered in Rel.15 and 16)</a:t>
            </a:r>
          </a:p>
          <a:p>
            <a:pPr lvl="1"/>
            <a:r>
              <a:rPr lang="en-US" altLang="ja-JP"/>
              <a:t>FR1+FR2 testing (actual tests will depend on FR1 OTA requirements, however, test method study can start)</a:t>
            </a:r>
          </a:p>
        </p:txBody>
      </p:sp>
    </p:spTree>
    <p:extLst>
      <p:ext uri="{BB962C8B-B14F-4D97-AF65-F5344CB8AC3E}">
        <p14:creationId xmlns:p14="http://schemas.microsoft.com/office/powerpoint/2010/main" val="787559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FC21B95FDDC14EA5A0590F935619D0" ma:contentTypeVersion="6" ma:contentTypeDescription="Create a new document." ma:contentTypeScope="" ma:versionID="e5105d897705303ea7c5c7c18b849401">
  <xsd:schema xmlns:xsd="http://www.w3.org/2001/XMLSchema" xmlns:xs="http://www.w3.org/2001/XMLSchema" xmlns:p="http://schemas.microsoft.com/office/2006/metadata/properties" xmlns:ns2="59341b7b-2ed7-44dc-8679-71dde30480b1" xmlns:ns3="941e23cb-dad9-498e-b38f-7f09bac0cd70" targetNamespace="http://schemas.microsoft.com/office/2006/metadata/properties" ma:root="true" ma:fieldsID="1636029c9368a50d893b60b9fd7f1185" ns2:_="" ns3:_="">
    <xsd:import namespace="59341b7b-2ed7-44dc-8679-71dde30480b1"/>
    <xsd:import namespace="941e23cb-dad9-498e-b38f-7f09bac0cd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41b7b-2ed7-44dc-8679-71dde30480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1e23cb-dad9-498e-b38f-7f09bac0cd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41e23cb-dad9-498e-b38f-7f09bac0cd70">
      <UserInfo>
        <DisplayName>Phil Coan</DisplayName>
        <AccountId>44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D6FF10-20BC-47C0-9ADA-8E5BFCF3F171}">
  <ds:schemaRefs>
    <ds:schemaRef ds:uri="59341b7b-2ed7-44dc-8679-71dde30480b1"/>
    <ds:schemaRef ds:uri="941e23cb-dad9-498e-b38f-7f09bac0cd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D4EC02F-539F-4D2B-ABAA-F0E42C814B8A}">
  <ds:schemaRefs>
    <ds:schemaRef ds:uri="cc9c437c-ae0c-4066-8d90-a0f7de78612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941e23cb-dad9-498e-b38f-7f09bac0cd7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686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テーマ</vt:lpstr>
      <vt:lpstr>Handling of OTA Projects</vt:lpstr>
      <vt:lpstr>Background</vt:lpstr>
      <vt:lpstr>OTA Testing Issues (1)</vt:lpstr>
      <vt:lpstr>OTA Testing Issues (2)</vt:lpstr>
      <vt:lpstr>Handling of OTA Projects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1</cp:revision>
  <dcterms:created xsi:type="dcterms:W3CDTF">2017-01-18T16:32:26Z</dcterms:created>
  <dcterms:modified xsi:type="dcterms:W3CDTF">2021-03-15T21:51:39Z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-1008324594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Valentin Gheorghiu</vt:lpwstr>
  </property>
  <property fmtid="{D5CDD505-2E9C-101B-9397-08002B2CF9AE}" pid="15" name="ContentTypeId">
    <vt:lpwstr>0x01010054FC21B95FDDC14EA5A0590F935619D0</vt:lpwstr>
  </property>
  <property fmtid="{D5CDD505-2E9C-101B-9397-08002B2CF9AE}" pid="16" name="_PreviousAdHocReviewCycleID">
    <vt:i4>-1507110773</vt:i4>
  </property>
</Properties>
</file>