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7"/>
  </p:notesMasterIdLst>
  <p:sldIdLst>
    <p:sldId id="376" r:id="rId2"/>
    <p:sldId id="416" r:id="rId3"/>
    <p:sldId id="415" r:id="rId4"/>
    <p:sldId id="417" r:id="rId5"/>
    <p:sldId id="34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2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21922"/>
            <a:ext cx="8653431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</a:t>
            </a:r>
            <a:r>
              <a:rPr lang="en-US" altLang="zh-CN" sz="1600" b="1" dirty="0">
                <a:solidFill>
                  <a:schemeClr val="bg1"/>
                </a:solidFill>
              </a:rPr>
              <a:t>91e</a:t>
            </a:r>
            <a:r>
              <a:rPr lang="en-GB" altLang="zh-CN" sz="1600" b="1" dirty="0">
                <a:solidFill>
                  <a:schemeClr val="bg1"/>
                </a:solidFill>
              </a:rPr>
              <a:t>	                                                     </a:t>
            </a:r>
            <a:r>
              <a:rPr lang="en-US" altLang="zh-CN" sz="1600" b="1" dirty="0">
                <a:solidFill>
                  <a:schemeClr val="bg1"/>
                </a:solidFill>
              </a:rPr>
              <a:t>RP-210324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en-GB" altLang="zh-CN" sz="1600" b="1" dirty="0">
                <a:solidFill>
                  <a:schemeClr val="bg1"/>
                </a:solidFill>
              </a:rPr>
              <a:t>Electronic Meeting, </a:t>
            </a:r>
            <a:r>
              <a:rPr lang="en-US" altLang="zh-CN" sz="1600" b="1" dirty="0">
                <a:solidFill>
                  <a:schemeClr val="bg1"/>
                </a:solidFill>
              </a:rPr>
              <a:t>Mar.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22-26</a:t>
            </a:r>
            <a:r>
              <a:rPr lang="en-GB" altLang="zh-CN" sz="1600" b="1" dirty="0">
                <a:solidFill>
                  <a:schemeClr val="bg1"/>
                </a:solidFill>
              </a:rPr>
              <a:t>, 202</a:t>
            </a:r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zh-CN" sz="16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754960" y="4936136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	</a:t>
            </a:r>
            <a:r>
              <a:rPr lang="en-US" altLang="zh-CN" b="1"/>
              <a:t>9.13</a:t>
            </a:r>
            <a:endParaRPr lang="en-US" altLang="zh-CN" b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707153" y="3826643"/>
            <a:ext cx="7393613" cy="456860"/>
          </a:xfrm>
        </p:spPr>
        <p:txBody>
          <a:bodyPr/>
          <a:lstStyle/>
          <a:p>
            <a:r>
              <a:rPr lang="en-US" altLang="zh-CN" sz="2800" dirty="0"/>
              <a:t>Mobility enhancement in Rel-18</a:t>
            </a:r>
            <a:endParaRPr lang="zh-CN" altLang="en-US" sz="28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altLang="zh-CN" dirty="0"/>
              <a:t>Deployment</a:t>
            </a:r>
            <a:r>
              <a:rPr lang="zh-CN" altLang="en-US" dirty="0"/>
              <a:t> </a:t>
            </a:r>
            <a:r>
              <a:rPr lang="en-US" altLang="zh-CN" dirty="0"/>
              <a:t>Scenarios</a:t>
            </a:r>
            <a:endParaRPr lang="en-US" dirty="0"/>
          </a:p>
        </p:txBody>
      </p:sp>
      <p:sp>
        <p:nvSpPr>
          <p:cNvPr id="89" name="文本占位符 3">
            <a:extLst>
              <a:ext uri="{FF2B5EF4-FFF2-40B4-BE49-F238E27FC236}">
                <a16:creationId xmlns:a16="http://schemas.microsoft.com/office/drawing/2014/main" id="{A1666042-62B5-374A-B5B6-AD99E18099DB}"/>
              </a:ext>
            </a:extLst>
          </p:cNvPr>
          <p:cNvSpPr txBox="1">
            <a:spLocks/>
          </p:cNvSpPr>
          <p:nvPr/>
        </p:nvSpPr>
        <p:spPr>
          <a:xfrm>
            <a:off x="32590" y="1309592"/>
            <a:ext cx="10863564" cy="1976122"/>
          </a:xfrm>
          <a:prstGeom prst="rect">
            <a:avLst/>
          </a:prstGeom>
        </p:spPr>
        <p:txBody>
          <a:bodyPr>
            <a:normAutofit/>
          </a:bodyPr>
          <a:lstStyle>
            <a:lvl1pPr marL="228589" indent="-228589" algn="l" defTabSz="91435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spcBef>
                <a:spcPts val="1200"/>
              </a:spcBef>
            </a:pP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In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NR,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FR2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which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could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enable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high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data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rate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and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large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capacity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with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wider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bandwidth,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will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be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an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key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deployment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scenario,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especially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for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5G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advance.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endParaRPr lang="en-US" altLang="zh-CN" sz="2000" dirty="0">
              <a:latin typeface="vivo Bold"/>
              <a:ea typeface="vivo type CNS"/>
              <a:cs typeface="Times New Roman" pitchFamily="18" charset="0"/>
            </a:endParaRPr>
          </a:p>
          <a:p>
            <a:pPr marL="800100" lvl="1" indent="-342900">
              <a:spcBef>
                <a:spcPts val="1200"/>
              </a:spcBef>
            </a:pP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5G deployment is expected to be much denser in the future (i.e.</a:t>
            </a:r>
            <a:r>
              <a:rPr lang="zh-CN" altLang="en-US" sz="2000" dirty="0"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Times New Roman" pitchFamily="18" charset="0"/>
              </a:rPr>
              <a:t>cell/TRP to UE ratio is higher)</a:t>
            </a:r>
          </a:p>
          <a:p>
            <a:pPr marL="1142978" lvl="2" indent="-228600" defTabSz="914400">
              <a:lnSpc>
                <a:spcPct val="80000"/>
              </a:lnSpc>
            </a:pPr>
            <a:r>
              <a:rPr lang="en-US" altLang="zh-CN" sz="1700" dirty="0">
                <a:latin typeface="vivo Bold"/>
                <a:ea typeface="宋体" panose="02010600030101010101" pitchFamily="2" charset="-122"/>
                <a:cs typeface="+mn-cs"/>
              </a:rPr>
              <a:t>For coverage purpose in high frequency, e.g. FR2</a:t>
            </a:r>
          </a:p>
          <a:p>
            <a:pPr marL="1142978" lvl="2" indent="-228600" defTabSz="914400">
              <a:lnSpc>
                <a:spcPct val="80000"/>
              </a:lnSpc>
            </a:pPr>
            <a:r>
              <a:rPr lang="en-US" altLang="zh-CN" sz="1700" dirty="0">
                <a:latin typeface="vivo Bold"/>
                <a:ea typeface="宋体" panose="02010600030101010101" pitchFamily="2" charset="-122"/>
                <a:cs typeface="+mn-cs"/>
              </a:rPr>
              <a:t>For capacity purpose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1BA3E54B-F812-C244-A753-D8F2F159CE9A}"/>
              </a:ext>
            </a:extLst>
          </p:cNvPr>
          <p:cNvGrpSpPr/>
          <p:nvPr/>
        </p:nvGrpSpPr>
        <p:grpSpPr>
          <a:xfrm>
            <a:off x="6563223" y="2710086"/>
            <a:ext cx="5077792" cy="3488757"/>
            <a:chOff x="5049206" y="3283903"/>
            <a:chExt cx="5077792" cy="3488757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66CE71BC-D1DD-AE4C-9FF5-7AB26C4E5931}"/>
                </a:ext>
              </a:extLst>
            </p:cNvPr>
            <p:cNvGrpSpPr/>
            <p:nvPr/>
          </p:nvGrpSpPr>
          <p:grpSpPr>
            <a:xfrm>
              <a:off x="5049206" y="3283903"/>
              <a:ext cx="5013065" cy="3488757"/>
              <a:chOff x="3498721" y="653890"/>
              <a:chExt cx="8464762" cy="6321005"/>
            </a:xfrm>
          </p:grpSpPr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CFB71A35-CB4E-A74C-ACDB-C08F2B942624}"/>
                  </a:ext>
                </a:extLst>
              </p:cNvPr>
              <p:cNvGrpSpPr/>
              <p:nvPr/>
            </p:nvGrpSpPr>
            <p:grpSpPr>
              <a:xfrm>
                <a:off x="9073464" y="653890"/>
                <a:ext cx="2826650" cy="2906848"/>
                <a:chOff x="8515680" y="653890"/>
                <a:chExt cx="2826650" cy="2906848"/>
              </a:xfrm>
            </p:grpSpPr>
            <p:sp>
              <p:nvSpPr>
                <p:cNvPr id="302" name="任意多边形 6">
                  <a:extLst>
                    <a:ext uri="{FF2B5EF4-FFF2-40B4-BE49-F238E27FC236}">
                      <a16:creationId xmlns:a16="http://schemas.microsoft.com/office/drawing/2014/main" id="{F60B7DC6-95C3-0149-B116-1F98B5AF8E2D}"/>
                    </a:ext>
                  </a:extLst>
                </p:cNvPr>
                <p:cNvSpPr/>
                <p:nvPr/>
              </p:nvSpPr>
              <p:spPr>
                <a:xfrm>
                  <a:off x="8515680" y="653890"/>
                  <a:ext cx="2826650" cy="2906848"/>
                </a:xfrm>
                <a:custGeom>
                  <a:avLst/>
                  <a:gdLst>
                    <a:gd name="connsiteX0" fmla="*/ 4156282 w 4156282"/>
                    <a:gd name="connsiteY0" fmla="*/ 4759779 h 4759779"/>
                    <a:gd name="connsiteX1" fmla="*/ 2972460 w 4156282"/>
                    <a:gd name="connsiteY1" fmla="*/ 4629150 h 4759779"/>
                    <a:gd name="connsiteX2" fmla="*/ 2180524 w 4156282"/>
                    <a:gd name="connsiteY2" fmla="*/ 4384221 h 4759779"/>
                    <a:gd name="connsiteX3" fmla="*/ 1396753 w 4156282"/>
                    <a:gd name="connsiteY3" fmla="*/ 4106636 h 4759779"/>
                    <a:gd name="connsiteX4" fmla="*/ 825253 w 4156282"/>
                    <a:gd name="connsiteY4" fmla="*/ 3714750 h 4759779"/>
                    <a:gd name="connsiteX5" fmla="*/ 286410 w 4156282"/>
                    <a:gd name="connsiteY5" fmla="*/ 3192236 h 4759779"/>
                    <a:gd name="connsiteX6" fmla="*/ 8824 w 4156282"/>
                    <a:gd name="connsiteY6" fmla="*/ 2530929 h 4759779"/>
                    <a:gd name="connsiteX7" fmla="*/ 98632 w 4156282"/>
                    <a:gd name="connsiteY7" fmla="*/ 1894114 h 4759779"/>
                    <a:gd name="connsiteX8" fmla="*/ 392546 w 4156282"/>
                    <a:gd name="connsiteY8" fmla="*/ 1436914 h 4759779"/>
                    <a:gd name="connsiteX9" fmla="*/ 849746 w 4156282"/>
                    <a:gd name="connsiteY9" fmla="*/ 955221 h 4759779"/>
                    <a:gd name="connsiteX10" fmla="*/ 1666174 w 4156282"/>
                    <a:gd name="connsiteY10" fmla="*/ 522514 h 4759779"/>
                    <a:gd name="connsiteX11" fmla="*/ 2670382 w 4156282"/>
                    <a:gd name="connsiteY11" fmla="*/ 195943 h 4759779"/>
                    <a:gd name="connsiteX12" fmla="*/ 3584782 w 4156282"/>
                    <a:gd name="connsiteY12" fmla="*/ 40821 h 4759779"/>
                    <a:gd name="connsiteX13" fmla="*/ 3797053 w 4156282"/>
                    <a:gd name="connsiteY13" fmla="*/ 0 h 475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156282" h="4759779">
                      <a:moveTo>
                        <a:pt x="4156282" y="4759779"/>
                      </a:moveTo>
                      <a:cubicBezTo>
                        <a:pt x="3729017" y="4725761"/>
                        <a:pt x="3301753" y="4691743"/>
                        <a:pt x="2972460" y="4629150"/>
                      </a:cubicBezTo>
                      <a:cubicBezTo>
                        <a:pt x="2643167" y="4566557"/>
                        <a:pt x="2443142" y="4471307"/>
                        <a:pt x="2180524" y="4384221"/>
                      </a:cubicBezTo>
                      <a:cubicBezTo>
                        <a:pt x="1917906" y="4297135"/>
                        <a:pt x="1622631" y="4218214"/>
                        <a:pt x="1396753" y="4106636"/>
                      </a:cubicBezTo>
                      <a:cubicBezTo>
                        <a:pt x="1170875" y="3995058"/>
                        <a:pt x="1010310" y="3867150"/>
                        <a:pt x="825253" y="3714750"/>
                      </a:cubicBezTo>
                      <a:cubicBezTo>
                        <a:pt x="640196" y="3562350"/>
                        <a:pt x="422481" y="3389539"/>
                        <a:pt x="286410" y="3192236"/>
                      </a:cubicBezTo>
                      <a:cubicBezTo>
                        <a:pt x="150338" y="2994932"/>
                        <a:pt x="40120" y="2747283"/>
                        <a:pt x="8824" y="2530929"/>
                      </a:cubicBezTo>
                      <a:cubicBezTo>
                        <a:pt x="-22472" y="2314575"/>
                        <a:pt x="34678" y="2076450"/>
                        <a:pt x="98632" y="1894114"/>
                      </a:cubicBezTo>
                      <a:cubicBezTo>
                        <a:pt x="162586" y="1711778"/>
                        <a:pt x="267360" y="1593396"/>
                        <a:pt x="392546" y="1436914"/>
                      </a:cubicBezTo>
                      <a:cubicBezTo>
                        <a:pt x="517732" y="1280432"/>
                        <a:pt x="637475" y="1107621"/>
                        <a:pt x="849746" y="955221"/>
                      </a:cubicBezTo>
                      <a:cubicBezTo>
                        <a:pt x="1062017" y="802821"/>
                        <a:pt x="1362735" y="649060"/>
                        <a:pt x="1666174" y="522514"/>
                      </a:cubicBezTo>
                      <a:cubicBezTo>
                        <a:pt x="1969613" y="395968"/>
                        <a:pt x="2350614" y="276225"/>
                        <a:pt x="2670382" y="195943"/>
                      </a:cubicBezTo>
                      <a:cubicBezTo>
                        <a:pt x="2990150" y="115661"/>
                        <a:pt x="3397003" y="73478"/>
                        <a:pt x="3584782" y="40821"/>
                      </a:cubicBezTo>
                      <a:cubicBezTo>
                        <a:pt x="3772560" y="8164"/>
                        <a:pt x="3784806" y="4082"/>
                        <a:pt x="3797053" y="0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grpSp>
              <p:nvGrpSpPr>
                <p:cNvPr id="303" name="组合 302">
                  <a:extLst>
                    <a:ext uri="{FF2B5EF4-FFF2-40B4-BE49-F238E27FC236}">
                      <a16:creationId xmlns:a16="http://schemas.microsoft.com/office/drawing/2014/main" id="{BD071201-6D81-8945-BDF9-36D382E1BDED}"/>
                    </a:ext>
                  </a:extLst>
                </p:cNvPr>
                <p:cNvGrpSpPr/>
                <p:nvPr/>
              </p:nvGrpSpPr>
              <p:grpSpPr>
                <a:xfrm>
                  <a:off x="9260553" y="1986023"/>
                  <a:ext cx="129199" cy="366698"/>
                  <a:chOff x="981506" y="3842158"/>
                  <a:chExt cx="159390" cy="562062"/>
                </a:xfrm>
              </p:grpSpPr>
              <p:sp>
                <p:nvSpPr>
                  <p:cNvPr id="316" name="圆柱形 67">
                    <a:extLst>
                      <a:ext uri="{FF2B5EF4-FFF2-40B4-BE49-F238E27FC236}">
                        <a16:creationId xmlns:a16="http://schemas.microsoft.com/office/drawing/2014/main" id="{F7F1A026-71A7-E44D-A8E5-F3BEB0667C95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17" name="圆角矩形 147">
                    <a:extLst>
                      <a:ext uri="{FF2B5EF4-FFF2-40B4-BE49-F238E27FC236}">
                        <a16:creationId xmlns:a16="http://schemas.microsoft.com/office/drawing/2014/main" id="{6CB23708-37C3-1C40-8407-D89AB7044D45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304" name="组合 303">
                  <a:extLst>
                    <a:ext uri="{FF2B5EF4-FFF2-40B4-BE49-F238E27FC236}">
                      <a16:creationId xmlns:a16="http://schemas.microsoft.com/office/drawing/2014/main" id="{6DC32173-E152-F042-9E37-F76FB0197D05}"/>
                    </a:ext>
                  </a:extLst>
                </p:cNvPr>
                <p:cNvGrpSpPr/>
                <p:nvPr/>
              </p:nvGrpSpPr>
              <p:grpSpPr>
                <a:xfrm>
                  <a:off x="9733119" y="1115346"/>
                  <a:ext cx="129199" cy="366698"/>
                  <a:chOff x="981512" y="3842158"/>
                  <a:chExt cx="159391" cy="562062"/>
                </a:xfrm>
              </p:grpSpPr>
              <p:sp>
                <p:nvSpPr>
                  <p:cNvPr id="314" name="圆柱形 70">
                    <a:extLst>
                      <a:ext uri="{FF2B5EF4-FFF2-40B4-BE49-F238E27FC236}">
                        <a16:creationId xmlns:a16="http://schemas.microsoft.com/office/drawing/2014/main" id="{C20C2CB2-8BF6-A743-BEEA-EB854019FD06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15" name="圆角矩形 145">
                    <a:extLst>
                      <a:ext uri="{FF2B5EF4-FFF2-40B4-BE49-F238E27FC236}">
                        <a16:creationId xmlns:a16="http://schemas.microsoft.com/office/drawing/2014/main" id="{B49801A2-77C2-BC44-AE29-F46C97D3D3B5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305" name="组合 304">
                  <a:extLst>
                    <a:ext uri="{FF2B5EF4-FFF2-40B4-BE49-F238E27FC236}">
                      <a16:creationId xmlns:a16="http://schemas.microsoft.com/office/drawing/2014/main" id="{8EA3DB4A-A8C8-9C46-B7DC-EE50BED7FC0F}"/>
                    </a:ext>
                  </a:extLst>
                </p:cNvPr>
                <p:cNvGrpSpPr/>
                <p:nvPr/>
              </p:nvGrpSpPr>
              <p:grpSpPr>
                <a:xfrm>
                  <a:off x="10137633" y="2834923"/>
                  <a:ext cx="129199" cy="366698"/>
                  <a:chOff x="981512" y="3842158"/>
                  <a:chExt cx="159391" cy="562062"/>
                </a:xfrm>
              </p:grpSpPr>
              <p:sp>
                <p:nvSpPr>
                  <p:cNvPr id="312" name="圆柱形 73">
                    <a:extLst>
                      <a:ext uri="{FF2B5EF4-FFF2-40B4-BE49-F238E27FC236}">
                        <a16:creationId xmlns:a16="http://schemas.microsoft.com/office/drawing/2014/main" id="{95629C9D-F880-7746-9673-93502EF1E0A4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13" name="圆角矩形 143">
                    <a:extLst>
                      <a:ext uri="{FF2B5EF4-FFF2-40B4-BE49-F238E27FC236}">
                        <a16:creationId xmlns:a16="http://schemas.microsoft.com/office/drawing/2014/main" id="{70B571BE-6790-3D45-8B08-C0A0CD8489D6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306" name="组合 305">
                  <a:extLst>
                    <a:ext uri="{FF2B5EF4-FFF2-40B4-BE49-F238E27FC236}">
                      <a16:creationId xmlns:a16="http://schemas.microsoft.com/office/drawing/2014/main" id="{A9072EB2-5CC7-BD4E-B43D-515B26BA89D0}"/>
                    </a:ext>
                  </a:extLst>
                </p:cNvPr>
                <p:cNvGrpSpPr/>
                <p:nvPr/>
              </p:nvGrpSpPr>
              <p:grpSpPr>
                <a:xfrm>
                  <a:off x="10808164" y="808852"/>
                  <a:ext cx="129199" cy="366698"/>
                  <a:chOff x="981512" y="3842158"/>
                  <a:chExt cx="159391" cy="562062"/>
                </a:xfrm>
              </p:grpSpPr>
              <p:sp>
                <p:nvSpPr>
                  <p:cNvPr id="310" name="圆柱形 76">
                    <a:extLst>
                      <a:ext uri="{FF2B5EF4-FFF2-40B4-BE49-F238E27FC236}">
                        <a16:creationId xmlns:a16="http://schemas.microsoft.com/office/drawing/2014/main" id="{8184CAFA-F3CC-6148-B6AF-6A7C53D2EA95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11" name="圆角矩形 141">
                    <a:extLst>
                      <a:ext uri="{FF2B5EF4-FFF2-40B4-BE49-F238E27FC236}">
                        <a16:creationId xmlns:a16="http://schemas.microsoft.com/office/drawing/2014/main" id="{80AFDD72-CBED-2D44-BA14-683294ADA210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307" name="组合 306">
                  <a:extLst>
                    <a:ext uri="{FF2B5EF4-FFF2-40B4-BE49-F238E27FC236}">
                      <a16:creationId xmlns:a16="http://schemas.microsoft.com/office/drawing/2014/main" id="{55711241-A9CF-6143-B67B-139D846402E6}"/>
                    </a:ext>
                  </a:extLst>
                </p:cNvPr>
                <p:cNvGrpSpPr/>
                <p:nvPr/>
              </p:nvGrpSpPr>
              <p:grpSpPr>
                <a:xfrm>
                  <a:off x="10315444" y="1974984"/>
                  <a:ext cx="129199" cy="366698"/>
                  <a:chOff x="981512" y="3842158"/>
                  <a:chExt cx="159391" cy="562062"/>
                </a:xfrm>
              </p:grpSpPr>
              <p:sp>
                <p:nvSpPr>
                  <p:cNvPr id="308" name="圆柱形 82">
                    <a:extLst>
                      <a:ext uri="{FF2B5EF4-FFF2-40B4-BE49-F238E27FC236}">
                        <a16:creationId xmlns:a16="http://schemas.microsoft.com/office/drawing/2014/main" id="{0092629E-8C7C-A548-A59A-7B151059CC64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09" name="圆角矩形 139">
                    <a:extLst>
                      <a:ext uri="{FF2B5EF4-FFF2-40B4-BE49-F238E27FC236}">
                        <a16:creationId xmlns:a16="http://schemas.microsoft.com/office/drawing/2014/main" id="{682EDCC0-271A-AF4F-A620-738727B89650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</p:grpSp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id="{5B275921-A2F6-7842-8240-3625EFEC3729}"/>
                  </a:ext>
                </a:extLst>
              </p:cNvPr>
              <p:cNvGrpSpPr/>
              <p:nvPr/>
            </p:nvGrpSpPr>
            <p:grpSpPr>
              <a:xfrm>
                <a:off x="3498721" y="2222760"/>
                <a:ext cx="7894717" cy="2945611"/>
                <a:chOff x="1029841" y="2222760"/>
                <a:chExt cx="7894717" cy="2945611"/>
              </a:xfrm>
            </p:grpSpPr>
            <p:sp>
              <p:nvSpPr>
                <p:cNvPr id="147" name="椭圆 146">
                  <a:extLst>
                    <a:ext uri="{FF2B5EF4-FFF2-40B4-BE49-F238E27FC236}">
                      <a16:creationId xmlns:a16="http://schemas.microsoft.com/office/drawing/2014/main" id="{12887769-DE54-784D-91B8-9C50D35C41DC}"/>
                    </a:ext>
                  </a:extLst>
                </p:cNvPr>
                <p:cNvSpPr/>
                <p:nvPr/>
              </p:nvSpPr>
              <p:spPr>
                <a:xfrm>
                  <a:off x="1029841" y="2319749"/>
                  <a:ext cx="7309214" cy="284862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grpSp>
              <p:nvGrpSpPr>
                <p:cNvPr id="148" name="组合 147">
                  <a:extLst>
                    <a:ext uri="{FF2B5EF4-FFF2-40B4-BE49-F238E27FC236}">
                      <a16:creationId xmlns:a16="http://schemas.microsoft.com/office/drawing/2014/main" id="{A848169F-231C-7C42-9EB2-FA13BA13EB75}"/>
                    </a:ext>
                  </a:extLst>
                </p:cNvPr>
                <p:cNvGrpSpPr/>
                <p:nvPr/>
              </p:nvGrpSpPr>
              <p:grpSpPr>
                <a:xfrm>
                  <a:off x="2451626" y="2662154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300" name="圆柱形 9">
                    <a:extLst>
                      <a:ext uri="{FF2B5EF4-FFF2-40B4-BE49-F238E27FC236}">
                        <a16:creationId xmlns:a16="http://schemas.microsoft.com/office/drawing/2014/main" id="{8702988D-2D33-C74A-BFD6-A7BF7B32D334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01" name="圆角矩形 126">
                    <a:extLst>
                      <a:ext uri="{FF2B5EF4-FFF2-40B4-BE49-F238E27FC236}">
                        <a16:creationId xmlns:a16="http://schemas.microsoft.com/office/drawing/2014/main" id="{44090DEC-A5C6-4447-813A-32D2B6B20B6D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49" name="组合 148">
                  <a:extLst>
                    <a:ext uri="{FF2B5EF4-FFF2-40B4-BE49-F238E27FC236}">
                      <a16:creationId xmlns:a16="http://schemas.microsoft.com/office/drawing/2014/main" id="{E85915AC-E438-4242-9749-C53384330135}"/>
                    </a:ext>
                  </a:extLst>
                </p:cNvPr>
                <p:cNvGrpSpPr/>
                <p:nvPr/>
              </p:nvGrpSpPr>
              <p:grpSpPr>
                <a:xfrm>
                  <a:off x="2249442" y="4211411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98" name="圆柱形 13">
                    <a:extLst>
                      <a:ext uri="{FF2B5EF4-FFF2-40B4-BE49-F238E27FC236}">
                        <a16:creationId xmlns:a16="http://schemas.microsoft.com/office/drawing/2014/main" id="{75BD16AF-9E13-484A-B6B8-D8B1B3AEF5A8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99" name="圆角矩形 124">
                    <a:extLst>
                      <a:ext uri="{FF2B5EF4-FFF2-40B4-BE49-F238E27FC236}">
                        <a16:creationId xmlns:a16="http://schemas.microsoft.com/office/drawing/2014/main" id="{5A5D8911-A5C8-DC48-8074-9AB64586222D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72" name="组合 171">
                  <a:extLst>
                    <a:ext uri="{FF2B5EF4-FFF2-40B4-BE49-F238E27FC236}">
                      <a16:creationId xmlns:a16="http://schemas.microsoft.com/office/drawing/2014/main" id="{1214B887-CFBF-954C-94DA-9B8519B0EF3B}"/>
                    </a:ext>
                  </a:extLst>
                </p:cNvPr>
                <p:cNvGrpSpPr/>
                <p:nvPr/>
              </p:nvGrpSpPr>
              <p:grpSpPr>
                <a:xfrm>
                  <a:off x="1568196" y="3433373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96" name="圆柱形 16">
                    <a:extLst>
                      <a:ext uri="{FF2B5EF4-FFF2-40B4-BE49-F238E27FC236}">
                        <a16:creationId xmlns:a16="http://schemas.microsoft.com/office/drawing/2014/main" id="{BD59C3DD-C371-184A-B744-4327A9D8476C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97" name="圆角矩形 122">
                    <a:extLst>
                      <a:ext uri="{FF2B5EF4-FFF2-40B4-BE49-F238E27FC236}">
                        <a16:creationId xmlns:a16="http://schemas.microsoft.com/office/drawing/2014/main" id="{6897EAE7-AE8C-1847-9A38-BA41FB6BF9ED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92" name="组合 191">
                  <a:extLst>
                    <a:ext uri="{FF2B5EF4-FFF2-40B4-BE49-F238E27FC236}">
                      <a16:creationId xmlns:a16="http://schemas.microsoft.com/office/drawing/2014/main" id="{810FF684-6D9E-6B42-B6A2-957D04A6EA83}"/>
                    </a:ext>
                  </a:extLst>
                </p:cNvPr>
                <p:cNvGrpSpPr/>
                <p:nvPr/>
              </p:nvGrpSpPr>
              <p:grpSpPr>
                <a:xfrm>
                  <a:off x="2863211" y="3449169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94" name="圆柱形 19">
                    <a:extLst>
                      <a:ext uri="{FF2B5EF4-FFF2-40B4-BE49-F238E27FC236}">
                        <a16:creationId xmlns:a16="http://schemas.microsoft.com/office/drawing/2014/main" id="{33979408-1253-0A40-94AB-926C290B4D1E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95" name="圆角矩形 120">
                    <a:extLst>
                      <a:ext uri="{FF2B5EF4-FFF2-40B4-BE49-F238E27FC236}">
                        <a16:creationId xmlns:a16="http://schemas.microsoft.com/office/drawing/2014/main" id="{D8CFFF62-D1F2-6647-9028-8D7A18C0BB81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93" name="组合 192">
                  <a:extLst>
                    <a:ext uri="{FF2B5EF4-FFF2-40B4-BE49-F238E27FC236}">
                      <a16:creationId xmlns:a16="http://schemas.microsoft.com/office/drawing/2014/main" id="{A4E50404-364C-F144-976A-18DB75EB5C5E}"/>
                    </a:ext>
                  </a:extLst>
                </p:cNvPr>
                <p:cNvGrpSpPr/>
                <p:nvPr/>
              </p:nvGrpSpPr>
              <p:grpSpPr>
                <a:xfrm>
                  <a:off x="3506951" y="2348701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92" name="圆柱形 22">
                    <a:extLst>
                      <a:ext uri="{FF2B5EF4-FFF2-40B4-BE49-F238E27FC236}">
                        <a16:creationId xmlns:a16="http://schemas.microsoft.com/office/drawing/2014/main" id="{E9A3D4BC-32E5-294B-A73E-6CE873AD8369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93" name="圆角矩形 118">
                    <a:extLst>
                      <a:ext uri="{FF2B5EF4-FFF2-40B4-BE49-F238E27FC236}">
                        <a16:creationId xmlns:a16="http://schemas.microsoft.com/office/drawing/2014/main" id="{B2454625-B5AB-8847-A494-A8866E9BC4AC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94" name="组合 193">
                  <a:extLst>
                    <a:ext uri="{FF2B5EF4-FFF2-40B4-BE49-F238E27FC236}">
                      <a16:creationId xmlns:a16="http://schemas.microsoft.com/office/drawing/2014/main" id="{A2376FAC-566B-2946-88C3-6036F26BFB89}"/>
                    </a:ext>
                  </a:extLst>
                </p:cNvPr>
                <p:cNvGrpSpPr/>
                <p:nvPr/>
              </p:nvGrpSpPr>
              <p:grpSpPr>
                <a:xfrm>
                  <a:off x="3413921" y="4535607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90" name="圆柱形 25">
                    <a:extLst>
                      <a:ext uri="{FF2B5EF4-FFF2-40B4-BE49-F238E27FC236}">
                        <a16:creationId xmlns:a16="http://schemas.microsoft.com/office/drawing/2014/main" id="{73D3A6F8-EAEA-7A4A-A2D1-F97AAD06378B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91" name="圆角矩形 116">
                    <a:extLst>
                      <a:ext uri="{FF2B5EF4-FFF2-40B4-BE49-F238E27FC236}">
                        <a16:creationId xmlns:a16="http://schemas.microsoft.com/office/drawing/2014/main" id="{5211E60D-E972-5541-900F-5588993E869F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95" name="组合 194">
                  <a:extLst>
                    <a:ext uri="{FF2B5EF4-FFF2-40B4-BE49-F238E27FC236}">
                      <a16:creationId xmlns:a16="http://schemas.microsoft.com/office/drawing/2014/main" id="{A483991D-15E1-9D41-A7EC-9E3B867E6303}"/>
                    </a:ext>
                  </a:extLst>
                </p:cNvPr>
                <p:cNvGrpSpPr/>
                <p:nvPr/>
              </p:nvGrpSpPr>
              <p:grpSpPr>
                <a:xfrm>
                  <a:off x="3866619" y="2959594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88" name="圆柱形 28">
                    <a:extLst>
                      <a:ext uri="{FF2B5EF4-FFF2-40B4-BE49-F238E27FC236}">
                        <a16:creationId xmlns:a16="http://schemas.microsoft.com/office/drawing/2014/main" id="{03124DBA-8BD0-8D49-B09E-EA00F29BEA22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89" name="圆角矩形 114">
                    <a:extLst>
                      <a:ext uri="{FF2B5EF4-FFF2-40B4-BE49-F238E27FC236}">
                        <a16:creationId xmlns:a16="http://schemas.microsoft.com/office/drawing/2014/main" id="{0BC70D28-CA83-664D-BF13-CEB6CAD6753E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96" name="组合 195">
                  <a:extLst>
                    <a:ext uri="{FF2B5EF4-FFF2-40B4-BE49-F238E27FC236}">
                      <a16:creationId xmlns:a16="http://schemas.microsoft.com/office/drawing/2014/main" id="{56A37969-1B64-AF4E-A210-C721926CF8E9}"/>
                    </a:ext>
                  </a:extLst>
                </p:cNvPr>
                <p:cNvGrpSpPr/>
                <p:nvPr/>
              </p:nvGrpSpPr>
              <p:grpSpPr>
                <a:xfrm>
                  <a:off x="4582495" y="2222760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86" name="圆柱形 31">
                    <a:extLst>
                      <a:ext uri="{FF2B5EF4-FFF2-40B4-BE49-F238E27FC236}">
                        <a16:creationId xmlns:a16="http://schemas.microsoft.com/office/drawing/2014/main" id="{2D3967A1-7D00-CA4B-A77D-D06B2AE3B524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87" name="圆角矩形 112">
                    <a:extLst>
                      <a:ext uri="{FF2B5EF4-FFF2-40B4-BE49-F238E27FC236}">
                        <a16:creationId xmlns:a16="http://schemas.microsoft.com/office/drawing/2014/main" id="{5872677D-046C-DF42-8C25-AB9E2041467D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97" name="组合 196">
                  <a:extLst>
                    <a:ext uri="{FF2B5EF4-FFF2-40B4-BE49-F238E27FC236}">
                      <a16:creationId xmlns:a16="http://schemas.microsoft.com/office/drawing/2014/main" id="{ABE5841D-C8E0-D144-9C36-F989232EDEA9}"/>
                    </a:ext>
                  </a:extLst>
                </p:cNvPr>
                <p:cNvGrpSpPr/>
                <p:nvPr/>
              </p:nvGrpSpPr>
              <p:grpSpPr>
                <a:xfrm>
                  <a:off x="4047908" y="3916101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84" name="圆柱形 34">
                    <a:extLst>
                      <a:ext uri="{FF2B5EF4-FFF2-40B4-BE49-F238E27FC236}">
                        <a16:creationId xmlns:a16="http://schemas.microsoft.com/office/drawing/2014/main" id="{57AD7C91-4EFE-A347-8BBC-31C84A613BB3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85" name="圆角矩形 110">
                    <a:extLst>
                      <a:ext uri="{FF2B5EF4-FFF2-40B4-BE49-F238E27FC236}">
                        <a16:creationId xmlns:a16="http://schemas.microsoft.com/office/drawing/2014/main" id="{C643B03B-B757-6D44-A024-3733DABC9782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98" name="组合 197">
                  <a:extLst>
                    <a:ext uri="{FF2B5EF4-FFF2-40B4-BE49-F238E27FC236}">
                      <a16:creationId xmlns:a16="http://schemas.microsoft.com/office/drawing/2014/main" id="{E072B5C7-14C9-4E4D-B405-43B9B7B19A78}"/>
                    </a:ext>
                  </a:extLst>
                </p:cNvPr>
                <p:cNvGrpSpPr/>
                <p:nvPr/>
              </p:nvGrpSpPr>
              <p:grpSpPr>
                <a:xfrm>
                  <a:off x="4635046" y="4692335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82" name="圆柱形 37">
                    <a:extLst>
                      <a:ext uri="{FF2B5EF4-FFF2-40B4-BE49-F238E27FC236}">
                        <a16:creationId xmlns:a16="http://schemas.microsoft.com/office/drawing/2014/main" id="{F7BE1933-CB14-424F-9A05-D5122F865D0A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83" name="圆角矩形 108">
                    <a:extLst>
                      <a:ext uri="{FF2B5EF4-FFF2-40B4-BE49-F238E27FC236}">
                        <a16:creationId xmlns:a16="http://schemas.microsoft.com/office/drawing/2014/main" id="{69C09DC3-8396-4D40-88D4-C897A4C79665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99" name="组合 198">
                  <a:extLst>
                    <a:ext uri="{FF2B5EF4-FFF2-40B4-BE49-F238E27FC236}">
                      <a16:creationId xmlns:a16="http://schemas.microsoft.com/office/drawing/2014/main" id="{0A2F070E-C3EC-CA49-AF19-D7CDC0AF6F22}"/>
                    </a:ext>
                  </a:extLst>
                </p:cNvPr>
                <p:cNvGrpSpPr/>
                <p:nvPr/>
              </p:nvGrpSpPr>
              <p:grpSpPr>
                <a:xfrm>
                  <a:off x="5856171" y="4641507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80" name="圆柱形 40">
                    <a:extLst>
                      <a:ext uri="{FF2B5EF4-FFF2-40B4-BE49-F238E27FC236}">
                        <a16:creationId xmlns:a16="http://schemas.microsoft.com/office/drawing/2014/main" id="{AF80058E-EEA2-B14A-B235-CF23973A0F96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81" name="圆角矩形 106">
                    <a:extLst>
                      <a:ext uri="{FF2B5EF4-FFF2-40B4-BE49-F238E27FC236}">
                        <a16:creationId xmlns:a16="http://schemas.microsoft.com/office/drawing/2014/main" id="{4161EF26-7A76-5D4B-B71F-8A663AD26AE0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200" name="组合 199">
                  <a:extLst>
                    <a:ext uri="{FF2B5EF4-FFF2-40B4-BE49-F238E27FC236}">
                      <a16:creationId xmlns:a16="http://schemas.microsoft.com/office/drawing/2014/main" id="{92114522-DEFB-6045-A43D-5F99A34FBCE5}"/>
                    </a:ext>
                  </a:extLst>
                </p:cNvPr>
                <p:cNvGrpSpPr/>
                <p:nvPr/>
              </p:nvGrpSpPr>
              <p:grpSpPr>
                <a:xfrm>
                  <a:off x="5797279" y="2291281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78" name="圆柱形 43">
                    <a:extLst>
                      <a:ext uri="{FF2B5EF4-FFF2-40B4-BE49-F238E27FC236}">
                        <a16:creationId xmlns:a16="http://schemas.microsoft.com/office/drawing/2014/main" id="{7AE88B36-543A-AD4E-AE42-85EB22C4D103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79" name="圆角矩形 104">
                    <a:extLst>
                      <a:ext uri="{FF2B5EF4-FFF2-40B4-BE49-F238E27FC236}">
                        <a16:creationId xmlns:a16="http://schemas.microsoft.com/office/drawing/2014/main" id="{A79A4733-3FD7-574F-B7B9-03C9CDAE7223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201" name="组合 200">
                  <a:extLst>
                    <a:ext uri="{FF2B5EF4-FFF2-40B4-BE49-F238E27FC236}">
                      <a16:creationId xmlns:a16="http://schemas.microsoft.com/office/drawing/2014/main" id="{336F2B31-1752-3A46-B086-DFFC0EE00F41}"/>
                    </a:ext>
                  </a:extLst>
                </p:cNvPr>
                <p:cNvGrpSpPr/>
                <p:nvPr/>
              </p:nvGrpSpPr>
              <p:grpSpPr>
                <a:xfrm>
                  <a:off x="6905994" y="2566998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76" name="圆柱形 46">
                    <a:extLst>
                      <a:ext uri="{FF2B5EF4-FFF2-40B4-BE49-F238E27FC236}">
                        <a16:creationId xmlns:a16="http://schemas.microsoft.com/office/drawing/2014/main" id="{D4DD3EF9-E482-224E-9EBE-35176C71C6EB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77" name="圆角矩形 102">
                    <a:extLst>
                      <a:ext uri="{FF2B5EF4-FFF2-40B4-BE49-F238E27FC236}">
                        <a16:creationId xmlns:a16="http://schemas.microsoft.com/office/drawing/2014/main" id="{D5680F6D-E0E0-294D-879C-B2CAAC9015E8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202" name="组合 201">
                  <a:extLst>
                    <a:ext uri="{FF2B5EF4-FFF2-40B4-BE49-F238E27FC236}">
                      <a16:creationId xmlns:a16="http://schemas.microsoft.com/office/drawing/2014/main" id="{4286BBAF-042B-B142-B8BD-74A372B09FD6}"/>
                    </a:ext>
                  </a:extLst>
                </p:cNvPr>
                <p:cNvGrpSpPr/>
                <p:nvPr/>
              </p:nvGrpSpPr>
              <p:grpSpPr>
                <a:xfrm>
                  <a:off x="7641160" y="3307432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74" name="圆柱形 49">
                    <a:extLst>
                      <a:ext uri="{FF2B5EF4-FFF2-40B4-BE49-F238E27FC236}">
                        <a16:creationId xmlns:a16="http://schemas.microsoft.com/office/drawing/2014/main" id="{760D8961-32C6-2F40-A33B-7B3F16B8078C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75" name="圆角矩形 100">
                    <a:extLst>
                      <a:ext uri="{FF2B5EF4-FFF2-40B4-BE49-F238E27FC236}">
                        <a16:creationId xmlns:a16="http://schemas.microsoft.com/office/drawing/2014/main" id="{8C6F60B4-9AC7-984E-8546-41877516FC3F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203" name="组合 202">
                  <a:extLst>
                    <a:ext uri="{FF2B5EF4-FFF2-40B4-BE49-F238E27FC236}">
                      <a16:creationId xmlns:a16="http://schemas.microsoft.com/office/drawing/2014/main" id="{3E1079F8-0060-8847-9597-AAD3253124BC}"/>
                    </a:ext>
                  </a:extLst>
                </p:cNvPr>
                <p:cNvGrpSpPr/>
                <p:nvPr/>
              </p:nvGrpSpPr>
              <p:grpSpPr>
                <a:xfrm>
                  <a:off x="6943061" y="4235697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72" name="圆柱形 52">
                    <a:extLst>
                      <a:ext uri="{FF2B5EF4-FFF2-40B4-BE49-F238E27FC236}">
                        <a16:creationId xmlns:a16="http://schemas.microsoft.com/office/drawing/2014/main" id="{7D8BD466-1C2D-8044-9563-FB95429A7505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73" name="圆角矩形 98">
                    <a:extLst>
                      <a:ext uri="{FF2B5EF4-FFF2-40B4-BE49-F238E27FC236}">
                        <a16:creationId xmlns:a16="http://schemas.microsoft.com/office/drawing/2014/main" id="{C255A193-E6CA-FA4B-91DB-73B0CD8E20ED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204" name="组合 203">
                  <a:extLst>
                    <a:ext uri="{FF2B5EF4-FFF2-40B4-BE49-F238E27FC236}">
                      <a16:creationId xmlns:a16="http://schemas.microsoft.com/office/drawing/2014/main" id="{2FC6A78E-FB08-6E4A-92A3-EB35C43CBC82}"/>
                    </a:ext>
                  </a:extLst>
                </p:cNvPr>
                <p:cNvGrpSpPr/>
                <p:nvPr/>
              </p:nvGrpSpPr>
              <p:grpSpPr>
                <a:xfrm>
                  <a:off x="5316888" y="2932406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70" name="圆柱形 55">
                    <a:extLst>
                      <a:ext uri="{FF2B5EF4-FFF2-40B4-BE49-F238E27FC236}">
                        <a16:creationId xmlns:a16="http://schemas.microsoft.com/office/drawing/2014/main" id="{60F45272-F376-5D4B-8468-B7081C360DCB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71" name="圆角矩形 96">
                    <a:extLst>
                      <a:ext uri="{FF2B5EF4-FFF2-40B4-BE49-F238E27FC236}">
                        <a16:creationId xmlns:a16="http://schemas.microsoft.com/office/drawing/2014/main" id="{E5ACEB02-C789-1040-ABA1-EF686BE5CD44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205" name="组合 204">
                  <a:extLst>
                    <a:ext uri="{FF2B5EF4-FFF2-40B4-BE49-F238E27FC236}">
                      <a16:creationId xmlns:a16="http://schemas.microsoft.com/office/drawing/2014/main" id="{576541CB-4562-CE46-99FD-A1DD1D8B5A48}"/>
                    </a:ext>
                  </a:extLst>
                </p:cNvPr>
                <p:cNvGrpSpPr/>
                <p:nvPr/>
              </p:nvGrpSpPr>
              <p:grpSpPr>
                <a:xfrm>
                  <a:off x="5343201" y="3949235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68" name="圆柱形 58">
                    <a:extLst>
                      <a:ext uri="{FF2B5EF4-FFF2-40B4-BE49-F238E27FC236}">
                        <a16:creationId xmlns:a16="http://schemas.microsoft.com/office/drawing/2014/main" id="{5D39F3B9-0164-1C46-8EBD-2CB69062985B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69" name="圆角矩形 94">
                    <a:extLst>
                      <a:ext uri="{FF2B5EF4-FFF2-40B4-BE49-F238E27FC236}">
                        <a16:creationId xmlns:a16="http://schemas.microsoft.com/office/drawing/2014/main" id="{539D15E5-DF04-AA41-81C6-658A5D2D708F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206" name="组合 205">
                  <a:extLst>
                    <a:ext uri="{FF2B5EF4-FFF2-40B4-BE49-F238E27FC236}">
                      <a16:creationId xmlns:a16="http://schemas.microsoft.com/office/drawing/2014/main" id="{84F87582-5D8E-FE4B-AF4C-55102C22E6E4}"/>
                    </a:ext>
                  </a:extLst>
                </p:cNvPr>
                <p:cNvGrpSpPr/>
                <p:nvPr/>
              </p:nvGrpSpPr>
              <p:grpSpPr>
                <a:xfrm>
                  <a:off x="6639228" y="3409086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66" name="圆柱形 61">
                    <a:extLst>
                      <a:ext uri="{FF2B5EF4-FFF2-40B4-BE49-F238E27FC236}">
                        <a16:creationId xmlns:a16="http://schemas.microsoft.com/office/drawing/2014/main" id="{A74D4110-13B2-2D47-BA00-8A1749D92DB6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67" name="圆角矩形 92">
                    <a:extLst>
                      <a:ext uri="{FF2B5EF4-FFF2-40B4-BE49-F238E27FC236}">
                        <a16:creationId xmlns:a16="http://schemas.microsoft.com/office/drawing/2014/main" id="{0346D04D-0EED-D34F-A248-A7A4AF812C26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207" name="组合 206">
                  <a:extLst>
                    <a:ext uri="{FF2B5EF4-FFF2-40B4-BE49-F238E27FC236}">
                      <a16:creationId xmlns:a16="http://schemas.microsoft.com/office/drawing/2014/main" id="{29761740-9540-3746-9896-BB52FB168279}"/>
                    </a:ext>
                  </a:extLst>
                </p:cNvPr>
                <p:cNvGrpSpPr/>
                <p:nvPr/>
              </p:nvGrpSpPr>
              <p:grpSpPr>
                <a:xfrm>
                  <a:off x="4740792" y="3415586"/>
                  <a:ext cx="128050" cy="375025"/>
                  <a:chOff x="981512" y="3842158"/>
                  <a:chExt cx="159391" cy="562062"/>
                </a:xfrm>
              </p:grpSpPr>
              <p:sp>
                <p:nvSpPr>
                  <p:cNvPr id="264" name="圆柱形 64">
                    <a:extLst>
                      <a:ext uri="{FF2B5EF4-FFF2-40B4-BE49-F238E27FC236}">
                        <a16:creationId xmlns:a16="http://schemas.microsoft.com/office/drawing/2014/main" id="{D54C2558-7BB3-774F-8F88-CEC5B77FC44F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65" name="圆角矩形 90">
                    <a:extLst>
                      <a:ext uri="{FF2B5EF4-FFF2-40B4-BE49-F238E27FC236}">
                        <a16:creationId xmlns:a16="http://schemas.microsoft.com/office/drawing/2014/main" id="{4A60FC14-C032-534A-91F1-48FB360C75F2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208" name="组合 207">
                  <a:extLst>
                    <a:ext uri="{FF2B5EF4-FFF2-40B4-BE49-F238E27FC236}">
                      <a16:creationId xmlns:a16="http://schemas.microsoft.com/office/drawing/2014/main" id="{24F3F06E-B356-C94A-BEF3-F1970AA48389}"/>
                    </a:ext>
                  </a:extLst>
                </p:cNvPr>
                <p:cNvGrpSpPr/>
                <p:nvPr/>
              </p:nvGrpSpPr>
              <p:grpSpPr>
                <a:xfrm>
                  <a:off x="2417927" y="4087804"/>
                  <a:ext cx="210312" cy="417957"/>
                  <a:chOff x="887390" y="2960959"/>
                  <a:chExt cx="374904" cy="652818"/>
                </a:xfrm>
              </p:grpSpPr>
              <p:sp>
                <p:nvSpPr>
                  <p:cNvPr id="262" name="圆角矩形 87">
                    <a:extLst>
                      <a:ext uri="{FF2B5EF4-FFF2-40B4-BE49-F238E27FC236}">
                        <a16:creationId xmlns:a16="http://schemas.microsoft.com/office/drawing/2014/main" id="{F0EAC96C-CE36-FA41-B675-790A3FA24DB1}"/>
                      </a:ext>
                    </a:extLst>
                  </p:cNvPr>
                  <p:cNvSpPr/>
                  <p:nvPr/>
                </p:nvSpPr>
                <p:spPr>
                  <a:xfrm>
                    <a:off x="887390" y="2960959"/>
                    <a:ext cx="374904" cy="652818"/>
                  </a:xfrm>
                  <a:prstGeom prst="round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63" name="圆角矩形 88">
                    <a:extLst>
                      <a:ext uri="{FF2B5EF4-FFF2-40B4-BE49-F238E27FC236}">
                        <a16:creationId xmlns:a16="http://schemas.microsoft.com/office/drawing/2014/main" id="{03DB97C5-8C1B-E94A-B9FE-ABB9CB1D7480}"/>
                      </a:ext>
                    </a:extLst>
                  </p:cNvPr>
                  <p:cNvSpPr/>
                  <p:nvPr/>
                </p:nvSpPr>
                <p:spPr>
                  <a:xfrm>
                    <a:off x="929316" y="2993218"/>
                    <a:ext cx="284243" cy="579010"/>
                  </a:xfrm>
                  <a:prstGeom prst="roundRect">
                    <a:avLst/>
                  </a:prstGeom>
                  <a:solidFill>
                    <a:schemeClr val="bg2">
                      <a:lumMod val="2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209" name="组合 208">
                  <a:extLst>
                    <a:ext uri="{FF2B5EF4-FFF2-40B4-BE49-F238E27FC236}">
                      <a16:creationId xmlns:a16="http://schemas.microsoft.com/office/drawing/2014/main" id="{D0C9D3C2-2626-864E-9B04-EAEE34F81726}"/>
                    </a:ext>
                  </a:extLst>
                </p:cNvPr>
                <p:cNvGrpSpPr/>
                <p:nvPr/>
              </p:nvGrpSpPr>
              <p:grpSpPr>
                <a:xfrm>
                  <a:off x="5013161" y="3834726"/>
                  <a:ext cx="210312" cy="417957"/>
                  <a:chOff x="3388195" y="1972773"/>
                  <a:chExt cx="374904" cy="652818"/>
                </a:xfrm>
              </p:grpSpPr>
              <p:sp>
                <p:nvSpPr>
                  <p:cNvPr id="258" name="圆角矩形 85">
                    <a:extLst>
                      <a:ext uri="{FF2B5EF4-FFF2-40B4-BE49-F238E27FC236}">
                        <a16:creationId xmlns:a16="http://schemas.microsoft.com/office/drawing/2014/main" id="{3037E0A6-E061-6E4F-A46E-D41078564EF8}"/>
                      </a:ext>
                    </a:extLst>
                  </p:cNvPr>
                  <p:cNvSpPr/>
                  <p:nvPr/>
                </p:nvSpPr>
                <p:spPr>
                  <a:xfrm>
                    <a:off x="3388195" y="1972773"/>
                    <a:ext cx="374904" cy="652818"/>
                  </a:xfrm>
                  <a:prstGeom prst="round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61" name="圆角矩形 86">
                    <a:extLst>
                      <a:ext uri="{FF2B5EF4-FFF2-40B4-BE49-F238E27FC236}">
                        <a16:creationId xmlns:a16="http://schemas.microsoft.com/office/drawing/2014/main" id="{8465F088-04F0-EA4E-9098-0754B116D547}"/>
                      </a:ext>
                    </a:extLst>
                  </p:cNvPr>
                  <p:cNvSpPr/>
                  <p:nvPr/>
                </p:nvSpPr>
                <p:spPr>
                  <a:xfrm>
                    <a:off x="3430139" y="2005046"/>
                    <a:ext cx="284237" cy="579010"/>
                  </a:xfrm>
                  <a:prstGeom prst="roundRect">
                    <a:avLst/>
                  </a:prstGeom>
                  <a:solidFill>
                    <a:schemeClr val="bg2">
                      <a:lumMod val="2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sp>
              <p:nvSpPr>
                <p:cNvPr id="210" name="椭圆 209">
                  <a:extLst>
                    <a:ext uri="{FF2B5EF4-FFF2-40B4-BE49-F238E27FC236}">
                      <a16:creationId xmlns:a16="http://schemas.microsoft.com/office/drawing/2014/main" id="{4420347F-20B7-0549-9143-3AE4983433A8}"/>
                    </a:ext>
                  </a:extLst>
                </p:cNvPr>
                <p:cNvSpPr/>
                <p:nvPr/>
              </p:nvSpPr>
              <p:spPr>
                <a:xfrm>
                  <a:off x="1849860" y="3830633"/>
                  <a:ext cx="989166" cy="989890"/>
                </a:xfrm>
                <a:prstGeom prst="ellipse">
                  <a:avLst/>
                </a:prstGeom>
                <a:noFill/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grpSp>
              <p:nvGrpSpPr>
                <p:cNvPr id="211" name="组合 210">
                  <a:extLst>
                    <a:ext uri="{FF2B5EF4-FFF2-40B4-BE49-F238E27FC236}">
                      <a16:creationId xmlns:a16="http://schemas.microsoft.com/office/drawing/2014/main" id="{3508EB5A-B051-5C4B-A795-3BEDCF3AD51E}"/>
                    </a:ext>
                  </a:extLst>
                </p:cNvPr>
                <p:cNvGrpSpPr/>
                <p:nvPr/>
              </p:nvGrpSpPr>
              <p:grpSpPr>
                <a:xfrm>
                  <a:off x="8028042" y="3579757"/>
                  <a:ext cx="210312" cy="417957"/>
                  <a:chOff x="1709928" y="2951046"/>
                  <a:chExt cx="374904" cy="652818"/>
                </a:xfrm>
              </p:grpSpPr>
              <p:sp>
                <p:nvSpPr>
                  <p:cNvPr id="255" name="圆角矩形 83">
                    <a:extLst>
                      <a:ext uri="{FF2B5EF4-FFF2-40B4-BE49-F238E27FC236}">
                        <a16:creationId xmlns:a16="http://schemas.microsoft.com/office/drawing/2014/main" id="{B9ED67EE-BCD1-8641-8309-ABDF8929B7DC}"/>
                      </a:ext>
                    </a:extLst>
                  </p:cNvPr>
                  <p:cNvSpPr/>
                  <p:nvPr/>
                </p:nvSpPr>
                <p:spPr>
                  <a:xfrm>
                    <a:off x="1709928" y="2951046"/>
                    <a:ext cx="374904" cy="652818"/>
                  </a:xfrm>
                  <a:prstGeom prst="round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56" name="圆角矩形 84">
                    <a:extLst>
                      <a:ext uri="{FF2B5EF4-FFF2-40B4-BE49-F238E27FC236}">
                        <a16:creationId xmlns:a16="http://schemas.microsoft.com/office/drawing/2014/main" id="{63DA039D-CC5B-994E-BAC7-1B2248A1A9B8}"/>
                      </a:ext>
                    </a:extLst>
                  </p:cNvPr>
                  <p:cNvSpPr/>
                  <p:nvPr/>
                </p:nvSpPr>
                <p:spPr>
                  <a:xfrm>
                    <a:off x="1751847" y="2983305"/>
                    <a:ext cx="284244" cy="579011"/>
                  </a:xfrm>
                  <a:prstGeom prst="roundRect">
                    <a:avLst/>
                  </a:prstGeom>
                  <a:solidFill>
                    <a:schemeClr val="bg2">
                      <a:lumMod val="2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sp>
              <p:nvSpPr>
                <p:cNvPr id="253" name="椭圆 252">
                  <a:extLst>
                    <a:ext uri="{FF2B5EF4-FFF2-40B4-BE49-F238E27FC236}">
                      <a16:creationId xmlns:a16="http://schemas.microsoft.com/office/drawing/2014/main" id="{BB30795C-6C9B-6F4E-B362-3E9F3CA61C40}"/>
                    </a:ext>
                  </a:extLst>
                </p:cNvPr>
                <p:cNvSpPr/>
                <p:nvPr/>
              </p:nvSpPr>
              <p:spPr>
                <a:xfrm>
                  <a:off x="7347727" y="2736146"/>
                  <a:ext cx="1576831" cy="1638255"/>
                </a:xfrm>
                <a:prstGeom prst="ellipse">
                  <a:avLst/>
                </a:pr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cxnSp>
              <p:nvCxnSpPr>
                <p:cNvPr id="254" name="直接箭头连接符 123">
                  <a:extLst>
                    <a:ext uri="{FF2B5EF4-FFF2-40B4-BE49-F238E27FC236}">
                      <a16:creationId xmlns:a16="http://schemas.microsoft.com/office/drawing/2014/main" id="{435872FD-7542-9243-ABDA-9403E32B2C89}"/>
                    </a:ext>
                  </a:extLst>
                </p:cNvPr>
                <p:cNvCxnSpPr>
                  <a:cxnSpLocks/>
                  <a:stCxn id="262" idx="3"/>
                  <a:endCxn id="261" idx="1"/>
                </p:cNvCxnSpPr>
                <p:nvPr/>
              </p:nvCxnSpPr>
              <p:spPr>
                <a:xfrm flipV="1">
                  <a:off x="2628240" y="4040739"/>
                  <a:ext cx="2408450" cy="256045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A3928E52-DC0D-B041-9DD1-7A80E217849C}"/>
                  </a:ext>
                </a:extLst>
              </p:cNvPr>
              <p:cNvSpPr txBox="1"/>
              <p:nvPr/>
            </p:nvSpPr>
            <p:spPr>
              <a:xfrm>
                <a:off x="3548077" y="5804842"/>
                <a:ext cx="5184373" cy="5576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/>
                  <a:t>Intra-cell mobility</a:t>
                </a:r>
                <a:r>
                  <a:rPr lang="zh-CN" altLang="en-US" sz="1400" dirty="0"/>
                  <a:t> </a:t>
                </a:r>
                <a:r>
                  <a:rPr lang="en-US" altLang="zh-CN" sz="1400" dirty="0">
                    <a:sym typeface="Wingdings" pitchFamily="2" charset="2"/>
                  </a:rPr>
                  <a:t></a:t>
                </a:r>
                <a:r>
                  <a:rPr lang="zh-CN" altLang="en-US" sz="1400" dirty="0"/>
                  <a:t> </a:t>
                </a:r>
                <a:r>
                  <a:rPr lang="en-US" altLang="zh-CN" sz="1400" dirty="0"/>
                  <a:t>Inter-cell</a:t>
                </a:r>
                <a:r>
                  <a:rPr lang="zh-CN" altLang="en-US" sz="1400" dirty="0"/>
                  <a:t> </a:t>
                </a:r>
                <a:r>
                  <a:rPr lang="en-US" altLang="zh-CN" sz="1400" dirty="0"/>
                  <a:t>mobility</a:t>
                </a:r>
                <a:endParaRPr lang="zh-CN" altLang="en-US" sz="1400" dirty="0"/>
              </a:p>
            </p:txBody>
          </p:sp>
          <p:cxnSp>
            <p:nvCxnSpPr>
              <p:cNvPr id="123" name="直接箭头连接符 173">
                <a:extLst>
                  <a:ext uri="{FF2B5EF4-FFF2-40B4-BE49-F238E27FC236}">
                    <a16:creationId xmlns:a16="http://schemas.microsoft.com/office/drawing/2014/main" id="{E83D01EA-8415-8A45-BD20-951DDE49542C}"/>
                  </a:ext>
                </a:extLst>
              </p:cNvPr>
              <p:cNvCxnSpPr>
                <a:cxnSpLocks/>
                <a:stCxn id="122" idx="0"/>
                <a:endCxn id="127" idx="0"/>
              </p:cNvCxnSpPr>
              <p:nvPr/>
            </p:nvCxnSpPr>
            <p:spPr>
              <a:xfrm flipH="1" flipV="1">
                <a:off x="5019784" y="4448535"/>
                <a:ext cx="1120480" cy="135630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箭头连接符 174">
                <a:extLst>
                  <a:ext uri="{FF2B5EF4-FFF2-40B4-BE49-F238E27FC236}">
                    <a16:creationId xmlns:a16="http://schemas.microsoft.com/office/drawing/2014/main" id="{D3595904-C87C-D244-AAF2-DE2D4D91B664}"/>
                  </a:ext>
                </a:extLst>
              </p:cNvPr>
              <p:cNvCxnSpPr>
                <a:cxnSpLocks/>
                <a:stCxn id="122" idx="0"/>
                <a:endCxn id="128" idx="0"/>
              </p:cNvCxnSpPr>
              <p:nvPr/>
            </p:nvCxnSpPr>
            <p:spPr>
              <a:xfrm flipV="1">
                <a:off x="6140263" y="4141083"/>
                <a:ext cx="1459760" cy="166375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7F541013-CD40-1341-B95C-FCB6FD909688}"/>
                  </a:ext>
                </a:extLst>
              </p:cNvPr>
              <p:cNvSpPr txBox="1"/>
              <p:nvPr/>
            </p:nvSpPr>
            <p:spPr>
              <a:xfrm>
                <a:off x="8593282" y="6473022"/>
                <a:ext cx="2166688" cy="501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/>
                  <a:t>Inter-cell mobility</a:t>
                </a:r>
                <a:endParaRPr lang="zh-CN" altLang="en-US" sz="1200" dirty="0"/>
              </a:p>
            </p:txBody>
          </p:sp>
          <p:cxnSp>
            <p:nvCxnSpPr>
              <p:cNvPr id="126" name="直接箭头连接符 178">
                <a:extLst>
                  <a:ext uri="{FF2B5EF4-FFF2-40B4-BE49-F238E27FC236}">
                    <a16:creationId xmlns:a16="http://schemas.microsoft.com/office/drawing/2014/main" id="{7B5C3F61-3EB7-DA42-9CB7-445D1E860964}"/>
                  </a:ext>
                </a:extLst>
              </p:cNvPr>
              <p:cNvCxnSpPr>
                <a:cxnSpLocks/>
                <a:stCxn id="125" idx="0"/>
                <a:endCxn id="136" idx="0"/>
              </p:cNvCxnSpPr>
              <p:nvPr/>
            </p:nvCxnSpPr>
            <p:spPr>
              <a:xfrm flipV="1">
                <a:off x="9676626" y="3935093"/>
                <a:ext cx="890379" cy="253792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5C1DA675-AF3E-034E-9ECB-13B759B041B4}"/>
                  </a:ext>
                </a:extLst>
              </p:cNvPr>
              <p:cNvSpPr txBox="1"/>
              <p:nvPr/>
            </p:nvSpPr>
            <p:spPr>
              <a:xfrm>
                <a:off x="4788087" y="4448534"/>
                <a:ext cx="463393" cy="501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</a:rPr>
                  <a:t>A</a:t>
                </a:r>
                <a:endParaRPr lang="zh-CN" altLang="en-US" sz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05549FC0-B365-504D-9B52-1C66FDFF25E1}"/>
                  </a:ext>
                </a:extLst>
              </p:cNvPr>
              <p:cNvSpPr txBox="1"/>
              <p:nvPr/>
            </p:nvSpPr>
            <p:spPr>
              <a:xfrm>
                <a:off x="7373741" y="4141083"/>
                <a:ext cx="452566" cy="501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</a:rPr>
                  <a:t>B</a:t>
                </a:r>
                <a:endParaRPr lang="zh-CN" altLang="en-US" sz="1200" dirty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32B91421-1060-0040-84E5-398A3A31AC61}"/>
                  </a:ext>
                </a:extLst>
              </p:cNvPr>
              <p:cNvGrpSpPr/>
              <p:nvPr/>
            </p:nvGrpSpPr>
            <p:grpSpPr>
              <a:xfrm>
                <a:off x="9513675" y="3380076"/>
                <a:ext cx="2449808" cy="2682395"/>
                <a:chOff x="8955891" y="3380211"/>
                <a:chExt cx="2634116" cy="2938293"/>
              </a:xfrm>
            </p:grpSpPr>
            <p:sp>
              <p:nvSpPr>
                <p:cNvPr id="130" name="任意多边形 126">
                  <a:extLst>
                    <a:ext uri="{FF2B5EF4-FFF2-40B4-BE49-F238E27FC236}">
                      <a16:creationId xmlns:a16="http://schemas.microsoft.com/office/drawing/2014/main" id="{E3C0DF8A-4E50-EA43-945C-23CE8600A635}"/>
                    </a:ext>
                  </a:extLst>
                </p:cNvPr>
                <p:cNvSpPr/>
                <p:nvPr/>
              </p:nvSpPr>
              <p:spPr>
                <a:xfrm>
                  <a:off x="8955891" y="3380211"/>
                  <a:ext cx="2634116" cy="2938293"/>
                </a:xfrm>
                <a:custGeom>
                  <a:avLst/>
                  <a:gdLst>
                    <a:gd name="connsiteX0" fmla="*/ 4156282 w 4156282"/>
                    <a:gd name="connsiteY0" fmla="*/ 4759779 h 4759779"/>
                    <a:gd name="connsiteX1" fmla="*/ 2972460 w 4156282"/>
                    <a:gd name="connsiteY1" fmla="*/ 4629150 h 4759779"/>
                    <a:gd name="connsiteX2" fmla="*/ 2180524 w 4156282"/>
                    <a:gd name="connsiteY2" fmla="*/ 4384221 h 4759779"/>
                    <a:gd name="connsiteX3" fmla="*/ 1396753 w 4156282"/>
                    <a:gd name="connsiteY3" fmla="*/ 4106636 h 4759779"/>
                    <a:gd name="connsiteX4" fmla="*/ 825253 w 4156282"/>
                    <a:gd name="connsiteY4" fmla="*/ 3714750 h 4759779"/>
                    <a:gd name="connsiteX5" fmla="*/ 286410 w 4156282"/>
                    <a:gd name="connsiteY5" fmla="*/ 3192236 h 4759779"/>
                    <a:gd name="connsiteX6" fmla="*/ 8824 w 4156282"/>
                    <a:gd name="connsiteY6" fmla="*/ 2530929 h 4759779"/>
                    <a:gd name="connsiteX7" fmla="*/ 98632 w 4156282"/>
                    <a:gd name="connsiteY7" fmla="*/ 1894114 h 4759779"/>
                    <a:gd name="connsiteX8" fmla="*/ 392546 w 4156282"/>
                    <a:gd name="connsiteY8" fmla="*/ 1436914 h 4759779"/>
                    <a:gd name="connsiteX9" fmla="*/ 849746 w 4156282"/>
                    <a:gd name="connsiteY9" fmla="*/ 955221 h 4759779"/>
                    <a:gd name="connsiteX10" fmla="*/ 1666174 w 4156282"/>
                    <a:gd name="connsiteY10" fmla="*/ 522514 h 4759779"/>
                    <a:gd name="connsiteX11" fmla="*/ 2670382 w 4156282"/>
                    <a:gd name="connsiteY11" fmla="*/ 195943 h 4759779"/>
                    <a:gd name="connsiteX12" fmla="*/ 3584782 w 4156282"/>
                    <a:gd name="connsiteY12" fmla="*/ 40821 h 4759779"/>
                    <a:gd name="connsiteX13" fmla="*/ 3797053 w 4156282"/>
                    <a:gd name="connsiteY13" fmla="*/ 0 h 475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156282" h="4759779">
                      <a:moveTo>
                        <a:pt x="4156282" y="4759779"/>
                      </a:moveTo>
                      <a:cubicBezTo>
                        <a:pt x="3729017" y="4725761"/>
                        <a:pt x="3301753" y="4691743"/>
                        <a:pt x="2972460" y="4629150"/>
                      </a:cubicBezTo>
                      <a:cubicBezTo>
                        <a:pt x="2643167" y="4566557"/>
                        <a:pt x="2443142" y="4471307"/>
                        <a:pt x="2180524" y="4384221"/>
                      </a:cubicBezTo>
                      <a:cubicBezTo>
                        <a:pt x="1917906" y="4297135"/>
                        <a:pt x="1622631" y="4218214"/>
                        <a:pt x="1396753" y="4106636"/>
                      </a:cubicBezTo>
                      <a:cubicBezTo>
                        <a:pt x="1170875" y="3995058"/>
                        <a:pt x="1010310" y="3867150"/>
                        <a:pt x="825253" y="3714750"/>
                      </a:cubicBezTo>
                      <a:cubicBezTo>
                        <a:pt x="640196" y="3562350"/>
                        <a:pt x="422481" y="3389539"/>
                        <a:pt x="286410" y="3192236"/>
                      </a:cubicBezTo>
                      <a:cubicBezTo>
                        <a:pt x="150338" y="2994932"/>
                        <a:pt x="40120" y="2747283"/>
                        <a:pt x="8824" y="2530929"/>
                      </a:cubicBezTo>
                      <a:cubicBezTo>
                        <a:pt x="-22472" y="2314575"/>
                        <a:pt x="34678" y="2076450"/>
                        <a:pt x="98632" y="1894114"/>
                      </a:cubicBezTo>
                      <a:cubicBezTo>
                        <a:pt x="162586" y="1711778"/>
                        <a:pt x="267360" y="1593396"/>
                        <a:pt x="392546" y="1436914"/>
                      </a:cubicBezTo>
                      <a:cubicBezTo>
                        <a:pt x="517732" y="1280432"/>
                        <a:pt x="637475" y="1107621"/>
                        <a:pt x="849746" y="955221"/>
                      </a:cubicBezTo>
                      <a:cubicBezTo>
                        <a:pt x="1062017" y="802821"/>
                        <a:pt x="1362735" y="649060"/>
                        <a:pt x="1666174" y="522514"/>
                      </a:cubicBezTo>
                      <a:cubicBezTo>
                        <a:pt x="1969613" y="395968"/>
                        <a:pt x="2350614" y="276225"/>
                        <a:pt x="2670382" y="195943"/>
                      </a:cubicBezTo>
                      <a:cubicBezTo>
                        <a:pt x="2990150" y="115661"/>
                        <a:pt x="3397003" y="73478"/>
                        <a:pt x="3584782" y="40821"/>
                      </a:cubicBezTo>
                      <a:cubicBezTo>
                        <a:pt x="3772560" y="8164"/>
                        <a:pt x="3784806" y="4082"/>
                        <a:pt x="3797053" y="0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grpSp>
              <p:nvGrpSpPr>
                <p:cNvPr id="131" name="组合 130">
                  <a:extLst>
                    <a:ext uri="{FF2B5EF4-FFF2-40B4-BE49-F238E27FC236}">
                      <a16:creationId xmlns:a16="http://schemas.microsoft.com/office/drawing/2014/main" id="{E8B6DE86-1D05-6647-9EC2-FE7962231251}"/>
                    </a:ext>
                  </a:extLst>
                </p:cNvPr>
                <p:cNvGrpSpPr/>
                <p:nvPr/>
              </p:nvGrpSpPr>
              <p:grpSpPr>
                <a:xfrm>
                  <a:off x="9700764" y="4829490"/>
                  <a:ext cx="129199" cy="346741"/>
                  <a:chOff x="981512" y="3842158"/>
                  <a:chExt cx="159391" cy="562062"/>
                </a:xfrm>
              </p:grpSpPr>
              <p:sp>
                <p:nvSpPr>
                  <p:cNvPr id="145" name="圆柱形 153">
                    <a:extLst>
                      <a:ext uri="{FF2B5EF4-FFF2-40B4-BE49-F238E27FC236}">
                        <a16:creationId xmlns:a16="http://schemas.microsoft.com/office/drawing/2014/main" id="{477BDF1C-8B85-2241-BFE8-C4341FC2BA34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146" name="圆角矩形 35">
                    <a:extLst>
                      <a:ext uri="{FF2B5EF4-FFF2-40B4-BE49-F238E27FC236}">
                        <a16:creationId xmlns:a16="http://schemas.microsoft.com/office/drawing/2014/main" id="{D35FE92B-8240-4047-894C-A7E4F48B0FA1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32" name="组合 131">
                  <a:extLst>
                    <a:ext uri="{FF2B5EF4-FFF2-40B4-BE49-F238E27FC236}">
                      <a16:creationId xmlns:a16="http://schemas.microsoft.com/office/drawing/2014/main" id="{8BF52F63-1C78-054C-9DA8-1412C75F42C9}"/>
                    </a:ext>
                  </a:extLst>
                </p:cNvPr>
                <p:cNvGrpSpPr/>
                <p:nvPr/>
              </p:nvGrpSpPr>
              <p:grpSpPr>
                <a:xfrm>
                  <a:off x="10173330" y="4006199"/>
                  <a:ext cx="129199" cy="346741"/>
                  <a:chOff x="981512" y="3842158"/>
                  <a:chExt cx="159391" cy="562062"/>
                </a:xfrm>
              </p:grpSpPr>
              <p:sp>
                <p:nvSpPr>
                  <p:cNvPr id="143" name="圆柱形 151">
                    <a:extLst>
                      <a:ext uri="{FF2B5EF4-FFF2-40B4-BE49-F238E27FC236}">
                        <a16:creationId xmlns:a16="http://schemas.microsoft.com/office/drawing/2014/main" id="{A2D22694-8D3D-174E-974B-028EC7C7D285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144" name="圆角矩形 33">
                    <a:extLst>
                      <a:ext uri="{FF2B5EF4-FFF2-40B4-BE49-F238E27FC236}">
                        <a16:creationId xmlns:a16="http://schemas.microsoft.com/office/drawing/2014/main" id="{A297FFF3-2BEB-0047-BBB7-DA4B5776F8A2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33" name="组合 132">
                  <a:extLst>
                    <a:ext uri="{FF2B5EF4-FFF2-40B4-BE49-F238E27FC236}">
                      <a16:creationId xmlns:a16="http://schemas.microsoft.com/office/drawing/2014/main" id="{CAFA015A-8556-5E4B-AACC-30CCF894D96B}"/>
                    </a:ext>
                  </a:extLst>
                </p:cNvPr>
                <p:cNvGrpSpPr/>
                <p:nvPr/>
              </p:nvGrpSpPr>
              <p:grpSpPr>
                <a:xfrm>
                  <a:off x="10577844" y="5632191"/>
                  <a:ext cx="129199" cy="346741"/>
                  <a:chOff x="981512" y="3842158"/>
                  <a:chExt cx="159391" cy="562062"/>
                </a:xfrm>
              </p:grpSpPr>
              <p:sp>
                <p:nvSpPr>
                  <p:cNvPr id="141" name="圆柱形 149">
                    <a:extLst>
                      <a:ext uri="{FF2B5EF4-FFF2-40B4-BE49-F238E27FC236}">
                        <a16:creationId xmlns:a16="http://schemas.microsoft.com/office/drawing/2014/main" id="{19E3CEFD-A5B1-0341-9CD3-C1F1D89F648B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142" name="圆角矩形 31">
                    <a:extLst>
                      <a:ext uri="{FF2B5EF4-FFF2-40B4-BE49-F238E27FC236}">
                        <a16:creationId xmlns:a16="http://schemas.microsoft.com/office/drawing/2014/main" id="{853B48CD-C237-804A-970E-153CF483A498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34" name="组合 133">
                  <a:extLst>
                    <a:ext uri="{FF2B5EF4-FFF2-40B4-BE49-F238E27FC236}">
                      <a16:creationId xmlns:a16="http://schemas.microsoft.com/office/drawing/2014/main" id="{F0C1FABA-57BB-DD40-B19C-66A269845E86}"/>
                    </a:ext>
                  </a:extLst>
                </p:cNvPr>
                <p:cNvGrpSpPr/>
                <p:nvPr/>
              </p:nvGrpSpPr>
              <p:grpSpPr>
                <a:xfrm>
                  <a:off x="11248375" y="3716385"/>
                  <a:ext cx="129199" cy="346741"/>
                  <a:chOff x="981512" y="3842158"/>
                  <a:chExt cx="159391" cy="562062"/>
                </a:xfrm>
              </p:grpSpPr>
              <p:sp>
                <p:nvSpPr>
                  <p:cNvPr id="139" name="圆柱形 147">
                    <a:extLst>
                      <a:ext uri="{FF2B5EF4-FFF2-40B4-BE49-F238E27FC236}">
                        <a16:creationId xmlns:a16="http://schemas.microsoft.com/office/drawing/2014/main" id="{BB564F77-DFA8-2345-A74F-EA4AB124673B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140" name="圆角矩形 29">
                    <a:extLst>
                      <a:ext uri="{FF2B5EF4-FFF2-40B4-BE49-F238E27FC236}">
                        <a16:creationId xmlns:a16="http://schemas.microsoft.com/office/drawing/2014/main" id="{7CFED838-C24B-7A4A-93D5-A0C8792DC550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135" name="组合 134">
                  <a:extLst>
                    <a:ext uri="{FF2B5EF4-FFF2-40B4-BE49-F238E27FC236}">
                      <a16:creationId xmlns:a16="http://schemas.microsoft.com/office/drawing/2014/main" id="{3838F914-24AE-154E-9971-D9C3E0D788B0}"/>
                    </a:ext>
                  </a:extLst>
                </p:cNvPr>
                <p:cNvGrpSpPr/>
                <p:nvPr/>
              </p:nvGrpSpPr>
              <p:grpSpPr>
                <a:xfrm>
                  <a:off x="10755655" y="4819052"/>
                  <a:ext cx="129199" cy="346741"/>
                  <a:chOff x="981512" y="3842158"/>
                  <a:chExt cx="159391" cy="562062"/>
                </a:xfrm>
              </p:grpSpPr>
              <p:sp>
                <p:nvSpPr>
                  <p:cNvPr id="137" name="圆柱形 143">
                    <a:extLst>
                      <a:ext uri="{FF2B5EF4-FFF2-40B4-BE49-F238E27FC236}">
                        <a16:creationId xmlns:a16="http://schemas.microsoft.com/office/drawing/2014/main" id="{27568219-5666-DE43-9C59-A78A0AB3C548}"/>
                      </a:ext>
                    </a:extLst>
                  </p:cNvPr>
                  <p:cNvSpPr/>
                  <p:nvPr/>
                </p:nvSpPr>
                <p:spPr>
                  <a:xfrm>
                    <a:off x="1006679" y="3934437"/>
                    <a:ext cx="100668" cy="469783"/>
                  </a:xfrm>
                  <a:prstGeom prst="can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138" name="圆角矩形 27">
                    <a:extLst>
                      <a:ext uri="{FF2B5EF4-FFF2-40B4-BE49-F238E27FC236}">
                        <a16:creationId xmlns:a16="http://schemas.microsoft.com/office/drawing/2014/main" id="{774A1ADD-4D35-CE49-A1D5-9DCFA886125A}"/>
                      </a:ext>
                    </a:extLst>
                  </p:cNvPr>
                  <p:cNvSpPr/>
                  <p:nvPr/>
                </p:nvSpPr>
                <p:spPr>
                  <a:xfrm>
                    <a:off x="981512" y="3842158"/>
                    <a:ext cx="159391" cy="244632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sp>
              <p:nvSpPr>
                <p:cNvPr id="136" name="文本框 135">
                  <a:extLst>
                    <a:ext uri="{FF2B5EF4-FFF2-40B4-BE49-F238E27FC236}">
                      <a16:creationId xmlns:a16="http://schemas.microsoft.com/office/drawing/2014/main" id="{54CC62F5-2A1F-BE45-92A3-CF86F6E7A5DB}"/>
                    </a:ext>
                  </a:extLst>
                </p:cNvPr>
                <p:cNvSpPr txBox="1"/>
                <p:nvPr/>
              </p:nvSpPr>
              <p:spPr>
                <a:xfrm>
                  <a:off x="9846614" y="3988176"/>
                  <a:ext cx="483706" cy="54975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rgbClr val="FF0000"/>
                      </a:solidFill>
                    </a:rPr>
                    <a:t>C</a:t>
                  </a:r>
                  <a:endParaRPr lang="zh-CN" altLang="en-US" sz="1200" dirty="0"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51FD9137-CCFA-5A40-B01B-4F2A18A83B55}"/>
                </a:ext>
              </a:extLst>
            </p:cNvPr>
            <p:cNvSpPr/>
            <p:nvPr/>
          </p:nvSpPr>
          <p:spPr>
            <a:xfrm>
              <a:off x="5875564" y="4666932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B0180496-3D79-DF40-B474-D9E131B082B4}"/>
                </a:ext>
              </a:extLst>
            </p:cNvPr>
            <p:cNvSpPr/>
            <p:nvPr/>
          </p:nvSpPr>
          <p:spPr>
            <a:xfrm>
              <a:off x="6161240" y="5154320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E0684D88-6775-EE43-825F-302A0DD4DA9D}"/>
                </a:ext>
              </a:extLst>
            </p:cNvPr>
            <p:cNvSpPr/>
            <p:nvPr/>
          </p:nvSpPr>
          <p:spPr>
            <a:xfrm>
              <a:off x="5100991" y="4687048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E9351420-C22C-154A-B6AD-9132AC1C3D9C}"/>
                </a:ext>
              </a:extLst>
            </p:cNvPr>
            <p:cNvSpPr/>
            <p:nvPr/>
          </p:nvSpPr>
          <p:spPr>
            <a:xfrm>
              <a:off x="5557431" y="4328579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E74DA1C8-D7C5-8149-9A46-9CC3A4A34E57}"/>
                </a:ext>
              </a:extLst>
            </p:cNvPr>
            <p:cNvSpPr/>
            <p:nvPr/>
          </p:nvSpPr>
          <p:spPr>
            <a:xfrm>
              <a:off x="6162487" y="4151532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0593B633-B6DB-C240-9C96-7DB132FD1AF5}"/>
                </a:ext>
              </a:extLst>
            </p:cNvPr>
            <p:cNvSpPr/>
            <p:nvPr/>
          </p:nvSpPr>
          <p:spPr>
            <a:xfrm>
              <a:off x="6462798" y="4473673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49519D57-28CE-B24C-9FF8-6B056763A963}"/>
                </a:ext>
              </a:extLst>
            </p:cNvPr>
            <p:cNvSpPr/>
            <p:nvPr/>
          </p:nvSpPr>
          <p:spPr>
            <a:xfrm>
              <a:off x="6575098" y="4874930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92A7CA16-BAD5-2648-8383-8CA5A66A6C9F}"/>
                </a:ext>
              </a:extLst>
            </p:cNvPr>
            <p:cNvSpPr/>
            <p:nvPr/>
          </p:nvSpPr>
          <p:spPr>
            <a:xfrm>
              <a:off x="6954465" y="5252675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7D436FFF-AC00-254D-BC25-EF724AC66915}"/>
                </a:ext>
              </a:extLst>
            </p:cNvPr>
            <p:cNvSpPr/>
            <p:nvPr/>
          </p:nvSpPr>
          <p:spPr>
            <a:xfrm>
              <a:off x="7031268" y="4617767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B2542D5E-D9BC-B142-9ABB-C177B2331388}"/>
                </a:ext>
              </a:extLst>
            </p:cNvPr>
            <p:cNvSpPr/>
            <p:nvPr/>
          </p:nvSpPr>
          <p:spPr>
            <a:xfrm>
              <a:off x="6908690" y="4105804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001208E0-742B-7349-83F1-1D7B3B6BC3C1}"/>
                </a:ext>
              </a:extLst>
            </p:cNvPr>
            <p:cNvSpPr/>
            <p:nvPr/>
          </p:nvSpPr>
          <p:spPr>
            <a:xfrm>
              <a:off x="7377011" y="4307809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E0BF09BB-C9EA-DC41-9D67-E26C1B99DE4C}"/>
                </a:ext>
              </a:extLst>
            </p:cNvPr>
            <p:cNvSpPr/>
            <p:nvPr/>
          </p:nvSpPr>
          <p:spPr>
            <a:xfrm>
              <a:off x="7635148" y="4071658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0F69BC17-A82A-4E42-9458-1CED8A900D96}"/>
                </a:ext>
              </a:extLst>
            </p:cNvPr>
            <p:cNvSpPr/>
            <p:nvPr/>
          </p:nvSpPr>
          <p:spPr>
            <a:xfrm>
              <a:off x="7365703" y="4854666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D43A57C0-9017-7545-9FD1-3F8ACD90F994}"/>
                </a:ext>
              </a:extLst>
            </p:cNvPr>
            <p:cNvSpPr/>
            <p:nvPr/>
          </p:nvSpPr>
          <p:spPr>
            <a:xfrm>
              <a:off x="7643607" y="5199580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7792DB32-1E8C-F346-B01C-4182A518CEC2}"/>
                </a:ext>
              </a:extLst>
            </p:cNvPr>
            <p:cNvSpPr/>
            <p:nvPr/>
          </p:nvSpPr>
          <p:spPr>
            <a:xfrm>
              <a:off x="7914322" y="4640814"/>
              <a:ext cx="661695" cy="597893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A87C4D8E-DE6E-8C4D-B7F7-0292080BA125}"/>
                </a:ext>
              </a:extLst>
            </p:cNvPr>
            <p:cNvSpPr/>
            <p:nvPr/>
          </p:nvSpPr>
          <p:spPr>
            <a:xfrm>
              <a:off x="8171075" y="4194457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0957F219-7B84-B143-ADC9-9CE09A8D49EC}"/>
                </a:ext>
              </a:extLst>
            </p:cNvPr>
            <p:cNvSpPr/>
            <p:nvPr/>
          </p:nvSpPr>
          <p:spPr>
            <a:xfrm>
              <a:off x="8181676" y="5042944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4901F1D2-8669-F246-949B-3EF0A30BEBBB}"/>
                </a:ext>
              </a:extLst>
            </p:cNvPr>
            <p:cNvSpPr/>
            <p:nvPr/>
          </p:nvSpPr>
          <p:spPr>
            <a:xfrm>
              <a:off x="8559493" y="4562467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2A80F46D-BA59-004A-9F9A-6F564A9CAAA8}"/>
                </a:ext>
              </a:extLst>
            </p:cNvPr>
            <p:cNvSpPr/>
            <p:nvPr/>
          </p:nvSpPr>
          <p:spPr>
            <a:xfrm>
              <a:off x="8547913" y="3827913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E60F3057-27C2-E344-8399-F8A4FCCA2B21}"/>
                </a:ext>
              </a:extLst>
            </p:cNvPr>
            <p:cNvSpPr/>
            <p:nvPr/>
          </p:nvSpPr>
          <p:spPr>
            <a:xfrm>
              <a:off x="9183481" y="3826309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B6EDB7B9-55B9-7348-B9EC-DACFCB76D13C}"/>
                </a:ext>
              </a:extLst>
            </p:cNvPr>
            <p:cNvSpPr/>
            <p:nvPr/>
          </p:nvSpPr>
          <p:spPr>
            <a:xfrm>
              <a:off x="9039332" y="4295174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065BB5A-72D5-AE44-A5EB-F88E073AC264}"/>
                </a:ext>
              </a:extLst>
            </p:cNvPr>
            <p:cNvSpPr/>
            <p:nvPr/>
          </p:nvSpPr>
          <p:spPr>
            <a:xfrm>
              <a:off x="8704743" y="5353858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64CF13E2-1413-444D-9D91-441BA6CE84E0}"/>
                </a:ext>
              </a:extLst>
            </p:cNvPr>
            <p:cNvSpPr/>
            <p:nvPr/>
          </p:nvSpPr>
          <p:spPr>
            <a:xfrm>
              <a:off x="9004650" y="4817295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A1B337F9-431A-2645-9606-070A287606AC}"/>
                </a:ext>
              </a:extLst>
            </p:cNvPr>
            <p:cNvSpPr/>
            <p:nvPr/>
          </p:nvSpPr>
          <p:spPr>
            <a:xfrm>
              <a:off x="9183481" y="5664731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8DD17FEC-61AE-1246-B8BB-84363263CD75}"/>
                </a:ext>
              </a:extLst>
            </p:cNvPr>
            <p:cNvSpPr/>
            <p:nvPr/>
          </p:nvSpPr>
          <p:spPr>
            <a:xfrm>
              <a:off x="9328206" y="5234068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89E407DD-094B-3348-BE72-9A7E8A9ACBE4}"/>
                </a:ext>
              </a:extLst>
            </p:cNvPr>
            <p:cNvSpPr/>
            <p:nvPr/>
          </p:nvSpPr>
          <p:spPr>
            <a:xfrm>
              <a:off x="9541187" y="4796898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B221B96E-4E0C-FC40-9ECD-843A61B81BED}"/>
                </a:ext>
              </a:extLst>
            </p:cNvPr>
            <p:cNvSpPr/>
            <p:nvPr/>
          </p:nvSpPr>
          <p:spPr>
            <a:xfrm>
              <a:off x="8769022" y="3423912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5C8604B9-4E10-384E-A74A-6DAE61E1F905}"/>
                </a:ext>
              </a:extLst>
            </p:cNvPr>
            <p:cNvSpPr/>
            <p:nvPr/>
          </p:nvSpPr>
          <p:spPr>
            <a:xfrm>
              <a:off x="9361905" y="3302738"/>
              <a:ext cx="585811" cy="54635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318" name="文本占位符 3">
            <a:extLst>
              <a:ext uri="{FF2B5EF4-FFF2-40B4-BE49-F238E27FC236}">
                <a16:creationId xmlns:a16="http://schemas.microsoft.com/office/drawing/2014/main" id="{0138DACE-8B3E-E84D-BFFA-772FBFA5ABE8}"/>
              </a:ext>
            </a:extLst>
          </p:cNvPr>
          <p:cNvSpPr txBox="1">
            <a:spLocks/>
          </p:cNvSpPr>
          <p:nvPr/>
        </p:nvSpPr>
        <p:spPr>
          <a:xfrm>
            <a:off x="31502" y="3010275"/>
            <a:ext cx="6672235" cy="3503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 kern="120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Deployment scenarios:</a:t>
            </a:r>
          </a:p>
          <a:p>
            <a:pPr marL="1142978" lvl="2" indent="-228600" defTabSz="9144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zh-CN" sz="1700" dirty="0">
                <a:solidFill>
                  <a:schemeClr val="tx1"/>
                </a:solidFill>
                <a:latin typeface="vivo Bold"/>
                <a:ea typeface="宋体" panose="02010600030101010101" pitchFamily="2" charset="-122"/>
                <a:cs typeface="+mn-cs"/>
              </a:rPr>
              <a:t>One layer: single layer with dense deployment</a:t>
            </a:r>
          </a:p>
          <a:p>
            <a:pPr marL="1142978" lvl="2" indent="-228600" defTabSz="9144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zh-CN" sz="1700" dirty="0">
                <a:solidFill>
                  <a:schemeClr val="tx1"/>
                </a:solidFill>
                <a:latin typeface="vivo Bold"/>
                <a:ea typeface="宋体" panose="02010600030101010101" pitchFamily="2" charset="-122"/>
                <a:cs typeface="+mn-cs"/>
              </a:rPr>
              <a:t>Two frequency layers: </a:t>
            </a:r>
          </a:p>
          <a:p>
            <a:pPr marL="1600177" lvl="3" indent="-228600" defTabSz="9144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altLang="zh-CN" sz="1300" dirty="0">
                <a:solidFill>
                  <a:schemeClr val="tx1"/>
                </a:solidFill>
                <a:latin typeface="vivo Bold"/>
                <a:ea typeface="宋体" panose="02010600030101010101" pitchFamily="2" charset="-122"/>
                <a:cs typeface="+mn-cs"/>
              </a:rPr>
              <a:t>FR1: One for coverage and mobility, sparse deploy </a:t>
            </a:r>
          </a:p>
          <a:p>
            <a:pPr marL="1600177" lvl="3" indent="-228600" defTabSz="9144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altLang="zh-CN" sz="1300" dirty="0">
                <a:solidFill>
                  <a:schemeClr val="tx1"/>
                </a:solidFill>
                <a:latin typeface="vivo Bold"/>
                <a:ea typeface="宋体" panose="02010600030101010101" pitchFamily="2" charset="-122"/>
                <a:cs typeface="+mn-cs"/>
              </a:rPr>
              <a:t>FR2: Another with MTRP for high data rate, dense deploy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Mobility performance and/or UE power consumption could be challenging</a:t>
            </a:r>
            <a:r>
              <a:rPr lang="zh-CN" altLang="en-US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for</a:t>
            </a:r>
            <a:r>
              <a:rPr lang="zh-CN" altLang="en-US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FR2</a:t>
            </a:r>
            <a:r>
              <a:rPr lang="zh-CN" altLang="en-US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deployment</a:t>
            </a:r>
            <a:r>
              <a:rPr lang="zh-CN" altLang="en-US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or</a:t>
            </a:r>
            <a:r>
              <a:rPr lang="zh-CN" altLang="en-US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UDN</a:t>
            </a:r>
            <a:r>
              <a:rPr lang="zh-CN" altLang="en-US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(Ultra</a:t>
            </a:r>
            <a:r>
              <a:rPr lang="zh-CN" altLang="en-US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Dense</a:t>
            </a:r>
            <a:r>
              <a:rPr lang="zh-CN" altLang="en-US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Network)</a:t>
            </a:r>
          </a:p>
          <a:p>
            <a:pPr marL="1142978" lvl="2" indent="-228600" defTabSz="9144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zh-CN" sz="1700" dirty="0">
                <a:solidFill>
                  <a:schemeClr val="tx1"/>
                </a:solidFill>
                <a:latin typeface="vivo Bold"/>
                <a:ea typeface="宋体" panose="02010600030101010101" pitchFamily="2" charset="-122"/>
                <a:cs typeface="+mn-cs"/>
              </a:rPr>
              <a:t>UEs perform more frequent measurement</a:t>
            </a:r>
            <a:r>
              <a:rPr lang="zh-CN" altLang="en-US" sz="1700" dirty="0">
                <a:solidFill>
                  <a:schemeClr val="tx1"/>
                </a:solidFill>
                <a:latin typeface="vivo Bold"/>
                <a:ea typeface="宋体" panose="02010600030101010101" pitchFamily="2" charset="-122"/>
                <a:cs typeface="+mn-cs"/>
              </a:rPr>
              <a:t> </a:t>
            </a:r>
            <a:endParaRPr lang="en-US" altLang="zh-CN" sz="1700" dirty="0">
              <a:solidFill>
                <a:schemeClr val="tx1"/>
              </a:solidFill>
              <a:latin typeface="vivo Bold"/>
              <a:ea typeface="宋体" panose="02010600030101010101" pitchFamily="2" charset="-122"/>
              <a:cs typeface="+mn-cs"/>
            </a:endParaRPr>
          </a:p>
          <a:p>
            <a:pPr marL="1142978" lvl="2" indent="-228600" defTabSz="9144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zh-CN" sz="1700" dirty="0">
                <a:solidFill>
                  <a:schemeClr val="tx1"/>
                </a:solidFill>
                <a:latin typeface="vivo Bold"/>
                <a:ea typeface="宋体" panose="02010600030101010101" pitchFamily="2" charset="-122"/>
              </a:rPr>
              <a:t>UEs perform more </a:t>
            </a:r>
            <a:r>
              <a:rPr lang="en-US" altLang="zh-CN" sz="1700" dirty="0">
                <a:solidFill>
                  <a:schemeClr val="tx1"/>
                </a:solidFill>
                <a:latin typeface="vivo Bold"/>
                <a:ea typeface="宋体" panose="02010600030101010101" pitchFamily="2" charset="-122"/>
                <a:cs typeface="+mn-cs"/>
              </a:rPr>
              <a:t>cell (re-) selection/Handover between cells</a:t>
            </a:r>
            <a:endParaRPr lang="zh-CN" altLang="en-US" sz="1700" dirty="0">
              <a:solidFill>
                <a:schemeClr val="tx1"/>
              </a:solidFill>
              <a:latin typeface="vivo Bold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8078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Issue</a:t>
            </a:r>
            <a:r>
              <a:rPr lang="zh-CN" altLang="en-US" dirty="0"/>
              <a:t> </a:t>
            </a:r>
            <a:r>
              <a:rPr lang="en-US" altLang="zh-CN" dirty="0"/>
              <a:t>identification</a:t>
            </a:r>
            <a:endParaRPr 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altLang="zh-CN" dirty="0"/>
              <a:t>Power</a:t>
            </a:r>
            <a:r>
              <a:rPr lang="zh-CN" altLang="en-US" dirty="0"/>
              <a:t> </a:t>
            </a:r>
            <a:r>
              <a:rPr lang="en-US" altLang="zh-CN" dirty="0"/>
              <a:t>consumption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Mobility</a:t>
            </a:r>
            <a:endParaRPr lang="en-US" dirty="0"/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790B0CAC-89AC-4385-B680-432E42258EC1}"/>
              </a:ext>
            </a:extLst>
          </p:cNvPr>
          <p:cNvGrpSpPr/>
          <p:nvPr/>
        </p:nvGrpSpPr>
        <p:grpSpPr>
          <a:xfrm>
            <a:off x="6116845" y="1328399"/>
            <a:ext cx="5818089" cy="3933467"/>
            <a:chOff x="6017126" y="4174841"/>
            <a:chExt cx="5818089" cy="3933467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B71A8CEE-2D27-4602-8953-9E2567D0A298}"/>
                </a:ext>
              </a:extLst>
            </p:cNvPr>
            <p:cNvGrpSpPr/>
            <p:nvPr/>
          </p:nvGrpSpPr>
          <p:grpSpPr>
            <a:xfrm>
              <a:off x="9779230" y="4721378"/>
              <a:ext cx="75835" cy="206988"/>
              <a:chOff x="981512" y="3842158"/>
              <a:chExt cx="159391" cy="562062"/>
            </a:xfrm>
          </p:grpSpPr>
          <p:sp>
            <p:nvSpPr>
              <p:cNvPr id="168" name="圆柱形 37">
                <a:extLst>
                  <a:ext uri="{FF2B5EF4-FFF2-40B4-BE49-F238E27FC236}">
                    <a16:creationId xmlns:a16="http://schemas.microsoft.com/office/drawing/2014/main" id="{2CBE106F-3D82-4697-BC0C-05BD33263133}"/>
                  </a:ext>
                </a:extLst>
              </p:cNvPr>
              <p:cNvSpPr/>
              <p:nvPr/>
            </p:nvSpPr>
            <p:spPr>
              <a:xfrm>
                <a:off x="1006679" y="3934437"/>
                <a:ext cx="100668" cy="469783"/>
              </a:xfrm>
              <a:prstGeom prst="can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69" name="圆角矩形 109">
                <a:extLst>
                  <a:ext uri="{FF2B5EF4-FFF2-40B4-BE49-F238E27FC236}">
                    <a16:creationId xmlns:a16="http://schemas.microsoft.com/office/drawing/2014/main" id="{CBA264BF-1802-46F1-8A43-936A8710B859}"/>
                  </a:ext>
                </a:extLst>
              </p:cNvPr>
              <p:cNvSpPr/>
              <p:nvPr/>
            </p:nvSpPr>
            <p:spPr>
              <a:xfrm>
                <a:off x="981512" y="3842158"/>
                <a:ext cx="159391" cy="244632"/>
              </a:xfrm>
              <a:prstGeom prst="roundRect">
                <a:avLst/>
              </a:prstGeom>
              <a:ln/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C784B015-CD0B-4300-982A-64CBBC909A72}"/>
                </a:ext>
              </a:extLst>
            </p:cNvPr>
            <p:cNvGrpSpPr/>
            <p:nvPr/>
          </p:nvGrpSpPr>
          <p:grpSpPr>
            <a:xfrm>
              <a:off x="8196013" y="4490695"/>
              <a:ext cx="124553" cy="230683"/>
              <a:chOff x="1709928" y="2951046"/>
              <a:chExt cx="374904" cy="652818"/>
            </a:xfrm>
          </p:grpSpPr>
          <p:sp>
            <p:nvSpPr>
              <p:cNvPr id="166" name="圆角矩形 88">
                <a:extLst>
                  <a:ext uri="{FF2B5EF4-FFF2-40B4-BE49-F238E27FC236}">
                    <a16:creationId xmlns:a16="http://schemas.microsoft.com/office/drawing/2014/main" id="{C45D8437-9DA5-43B0-A99B-DC6C5920027D}"/>
                  </a:ext>
                </a:extLst>
              </p:cNvPr>
              <p:cNvSpPr/>
              <p:nvPr/>
            </p:nvSpPr>
            <p:spPr>
              <a:xfrm>
                <a:off x="1709928" y="2951046"/>
                <a:ext cx="374904" cy="652818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67" name="圆角矩形 89">
                <a:extLst>
                  <a:ext uri="{FF2B5EF4-FFF2-40B4-BE49-F238E27FC236}">
                    <a16:creationId xmlns:a16="http://schemas.microsoft.com/office/drawing/2014/main" id="{B994E670-A327-4599-BD0C-CB7BD9C5E23C}"/>
                  </a:ext>
                </a:extLst>
              </p:cNvPr>
              <p:cNvSpPr/>
              <p:nvPr/>
            </p:nvSpPr>
            <p:spPr>
              <a:xfrm>
                <a:off x="1751847" y="2983305"/>
                <a:ext cx="284244" cy="579011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0C02B039-52A5-48F6-8AEF-84CD0A5B0A8C}"/>
                </a:ext>
              </a:extLst>
            </p:cNvPr>
            <p:cNvSpPr/>
            <p:nvPr/>
          </p:nvSpPr>
          <p:spPr>
            <a:xfrm>
              <a:off x="7297854" y="4194755"/>
              <a:ext cx="1831801" cy="130778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cxnSp>
          <p:nvCxnSpPr>
            <p:cNvPr id="155" name="直接箭头连接符 123">
              <a:extLst>
                <a:ext uri="{FF2B5EF4-FFF2-40B4-BE49-F238E27FC236}">
                  <a16:creationId xmlns:a16="http://schemas.microsoft.com/office/drawing/2014/main" id="{94F1B046-C256-4DE2-96F2-7CBE113873C5}"/>
                </a:ext>
              </a:extLst>
            </p:cNvPr>
            <p:cNvCxnSpPr>
              <a:cxnSpLocks/>
              <a:stCxn id="166" idx="3"/>
              <a:endCxn id="165" idx="1"/>
            </p:cNvCxnSpPr>
            <p:nvPr/>
          </p:nvCxnSpPr>
          <p:spPr>
            <a:xfrm>
              <a:off x="8320566" y="4606037"/>
              <a:ext cx="875960" cy="356308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2FB85018-936C-4819-BEED-7B713AEEAE82}"/>
                </a:ext>
              </a:extLst>
            </p:cNvPr>
            <p:cNvGrpSpPr/>
            <p:nvPr/>
          </p:nvGrpSpPr>
          <p:grpSpPr>
            <a:xfrm>
              <a:off x="9182598" y="4848645"/>
              <a:ext cx="124553" cy="230683"/>
              <a:chOff x="1709928" y="2951046"/>
              <a:chExt cx="374904" cy="652818"/>
            </a:xfrm>
          </p:grpSpPr>
          <p:sp>
            <p:nvSpPr>
              <p:cNvPr id="164" name="圆角矩形 84">
                <a:extLst>
                  <a:ext uri="{FF2B5EF4-FFF2-40B4-BE49-F238E27FC236}">
                    <a16:creationId xmlns:a16="http://schemas.microsoft.com/office/drawing/2014/main" id="{596222E5-B575-498B-9D29-3E4EF850C6AF}"/>
                  </a:ext>
                </a:extLst>
              </p:cNvPr>
              <p:cNvSpPr/>
              <p:nvPr/>
            </p:nvSpPr>
            <p:spPr>
              <a:xfrm>
                <a:off x="1709928" y="2951046"/>
                <a:ext cx="374904" cy="652818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65" name="圆角矩形 85">
                <a:extLst>
                  <a:ext uri="{FF2B5EF4-FFF2-40B4-BE49-F238E27FC236}">
                    <a16:creationId xmlns:a16="http://schemas.microsoft.com/office/drawing/2014/main" id="{8BCB7665-5DBE-4EB5-8CA6-D96F920A9012}"/>
                  </a:ext>
                </a:extLst>
              </p:cNvPr>
              <p:cNvSpPr/>
              <p:nvPr/>
            </p:nvSpPr>
            <p:spPr>
              <a:xfrm>
                <a:off x="1751851" y="2983305"/>
                <a:ext cx="284244" cy="579010"/>
              </a:xfrm>
              <a:prstGeom prst="roundRect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684FEEF6-2CBB-4C73-9CEF-96E7668900AD}"/>
                </a:ext>
              </a:extLst>
            </p:cNvPr>
            <p:cNvSpPr txBox="1"/>
            <p:nvPr/>
          </p:nvSpPr>
          <p:spPr>
            <a:xfrm>
              <a:off x="8018883" y="4947238"/>
              <a:ext cx="2744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A</a:t>
              </a:r>
              <a:endParaRPr lang="zh-CN" altLang="en-US" sz="1200" dirty="0"/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CD943D84-9D42-4EAA-A907-8FEA5ECACB89}"/>
                </a:ext>
              </a:extLst>
            </p:cNvPr>
            <p:cNvSpPr txBox="1"/>
            <p:nvPr/>
          </p:nvSpPr>
          <p:spPr>
            <a:xfrm>
              <a:off x="9694037" y="4884239"/>
              <a:ext cx="2680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B</a:t>
              </a:r>
              <a:endParaRPr lang="zh-CN" altLang="en-US" sz="1200" dirty="0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0476995B-8485-4E58-B247-9D4423583A96}"/>
                </a:ext>
              </a:extLst>
            </p:cNvPr>
            <p:cNvSpPr/>
            <p:nvPr/>
          </p:nvSpPr>
          <p:spPr>
            <a:xfrm>
              <a:off x="8926171" y="4174841"/>
              <a:ext cx="1831801" cy="130778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D0B9A63B-7600-49E4-84C4-76D02F69A2DB}"/>
                </a:ext>
              </a:extLst>
            </p:cNvPr>
            <p:cNvGrpSpPr/>
            <p:nvPr/>
          </p:nvGrpSpPr>
          <p:grpSpPr>
            <a:xfrm>
              <a:off x="8120178" y="4815751"/>
              <a:ext cx="75835" cy="206988"/>
              <a:chOff x="981512" y="3842158"/>
              <a:chExt cx="159391" cy="562062"/>
            </a:xfrm>
          </p:grpSpPr>
          <p:sp>
            <p:nvSpPr>
              <p:cNvPr id="162" name="圆柱形 37">
                <a:extLst>
                  <a:ext uri="{FF2B5EF4-FFF2-40B4-BE49-F238E27FC236}">
                    <a16:creationId xmlns:a16="http://schemas.microsoft.com/office/drawing/2014/main" id="{2EBBFF4C-6665-43E2-8A7D-DE86054402A3}"/>
                  </a:ext>
                </a:extLst>
              </p:cNvPr>
              <p:cNvSpPr/>
              <p:nvPr/>
            </p:nvSpPr>
            <p:spPr>
              <a:xfrm>
                <a:off x="1006679" y="3934437"/>
                <a:ext cx="100668" cy="469783"/>
              </a:xfrm>
              <a:prstGeom prst="can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63" name="圆角矩形 154">
                <a:extLst>
                  <a:ext uri="{FF2B5EF4-FFF2-40B4-BE49-F238E27FC236}">
                    <a16:creationId xmlns:a16="http://schemas.microsoft.com/office/drawing/2014/main" id="{1C14ED00-4F19-4647-B15B-6B45C04E8D98}"/>
                  </a:ext>
                </a:extLst>
              </p:cNvPr>
              <p:cNvSpPr/>
              <p:nvPr/>
            </p:nvSpPr>
            <p:spPr>
              <a:xfrm>
                <a:off x="981512" y="3842158"/>
                <a:ext cx="159391" cy="244632"/>
              </a:xfrm>
              <a:prstGeom prst="roundRect">
                <a:avLst/>
              </a:prstGeom>
              <a:ln/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D94D3705-2AC8-437A-A010-4D83AF5D9714}"/>
                </a:ext>
              </a:extLst>
            </p:cNvPr>
            <p:cNvSpPr txBox="1"/>
            <p:nvPr/>
          </p:nvSpPr>
          <p:spPr>
            <a:xfrm>
              <a:off x="6017126" y="5575307"/>
              <a:ext cx="5818089" cy="2533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1000"/>
                </a:spcBef>
              </a:pPr>
              <a:r>
                <a:rPr lang="en-US" altLang="zh-CN" dirty="0">
                  <a:latin typeface="vivo Bold"/>
                  <a:ea typeface="宋体" panose="02010600030101010101" pitchFamily="2" charset="-122"/>
                </a:rPr>
                <a:t>Degraded UE mobility performance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latin typeface="vivo Bold"/>
                </a:rPr>
                <a:t>In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UDN/FR2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deployment,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compared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to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FR1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deployment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latin typeface="vivo Bold"/>
                </a:rPr>
                <a:t>UEs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perform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more frequent cell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(re-)selection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and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handover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latin typeface="vivo Bold"/>
                </a:rPr>
                <a:t>Higher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paging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missing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rate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or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higher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handover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failure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rate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will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be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led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due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to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the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hysteresis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of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L3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filter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for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RRM</a:t>
              </a:r>
              <a:endParaRPr lang="en-US" altLang="zh-CN" sz="1600" dirty="0">
                <a:latin typeface="vivo Bold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latin typeface="vivo Bold"/>
                </a:rPr>
                <a:t>For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example,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in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above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scenario,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UE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already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moved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to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cell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B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from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cell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A,</a:t>
              </a:r>
              <a:r>
                <a:rPr lang="zh-CN" altLang="en-US" sz="1600" dirty="0">
                  <a:latin typeface="vivo Bold"/>
                </a:rPr>
                <a:t> </a:t>
              </a:r>
              <a:r>
                <a:rPr lang="en-US" altLang="zh-CN" sz="1600" dirty="0">
                  <a:latin typeface="vivo Bold"/>
                </a:rPr>
                <a:t>but due to the L3 filtering of current mobility procedure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latin typeface="vivo Bold"/>
                </a:rPr>
                <a:t>In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idle/inactive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mode,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UE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still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receive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paging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from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cell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</a:rPr>
                <a:t>A</a:t>
              </a:r>
              <a:r>
                <a:rPr lang="zh-CN" altLang="en-US" sz="1400" dirty="0">
                  <a:latin typeface="vivo Bold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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cell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reselection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delay,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solidFill>
                    <a:srgbClr val="FF0000"/>
                  </a:solidFill>
                  <a:latin typeface="vivo Bold"/>
                  <a:sym typeface="Wingdings" pitchFamily="2" charset="2"/>
                </a:rPr>
                <a:t>paging</a:t>
              </a:r>
              <a:r>
                <a:rPr lang="zh-CN" altLang="en-US" sz="1400" dirty="0">
                  <a:solidFill>
                    <a:srgbClr val="FF0000"/>
                  </a:solidFill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solidFill>
                    <a:srgbClr val="FF0000"/>
                  </a:solidFill>
                  <a:latin typeface="vivo Bold"/>
                  <a:sym typeface="Wingdings" pitchFamily="2" charset="2"/>
                </a:rPr>
                <a:t>miss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latin typeface="vivo Bold"/>
                  <a:sym typeface="Wingdings" pitchFamily="2" charset="2"/>
                </a:rPr>
                <a:t>In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connected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mode,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too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late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handover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may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happen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latin typeface="vivo Bold"/>
                  <a:sym typeface="Wingdings" pitchFamily="2" charset="2"/>
                </a:rPr>
                <a:t></a:t>
              </a:r>
              <a:r>
                <a:rPr lang="zh-CN" altLang="en-US" sz="1400" dirty="0"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solidFill>
                    <a:srgbClr val="FF0000"/>
                  </a:solidFill>
                  <a:latin typeface="vivo Bold"/>
                  <a:sym typeface="Wingdings" pitchFamily="2" charset="2"/>
                </a:rPr>
                <a:t>Handover</a:t>
              </a:r>
              <a:r>
                <a:rPr lang="zh-CN" altLang="en-US" sz="1400" dirty="0">
                  <a:solidFill>
                    <a:srgbClr val="FF0000"/>
                  </a:solidFill>
                  <a:latin typeface="vivo Bold"/>
                  <a:sym typeface="Wingdings" pitchFamily="2" charset="2"/>
                </a:rPr>
                <a:t> </a:t>
              </a:r>
              <a:r>
                <a:rPr lang="en-US" altLang="zh-CN" sz="1400" dirty="0">
                  <a:solidFill>
                    <a:srgbClr val="FF0000"/>
                  </a:solidFill>
                  <a:latin typeface="vivo Bold"/>
                  <a:sym typeface="Wingdings" pitchFamily="2" charset="2"/>
                </a:rPr>
                <a:t>failure</a:t>
              </a: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781F2660-4D0E-4263-AF97-5DFAF1F81EB8}"/>
              </a:ext>
            </a:extLst>
          </p:cNvPr>
          <p:cNvGrpSpPr/>
          <p:nvPr/>
        </p:nvGrpSpPr>
        <p:grpSpPr>
          <a:xfrm>
            <a:off x="629934" y="1354245"/>
            <a:ext cx="4301834" cy="1580938"/>
            <a:chOff x="7223478" y="1612865"/>
            <a:chExt cx="4328717" cy="1580938"/>
          </a:xfrm>
        </p:grpSpPr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0A147224-10D2-4CAC-8768-F6F647414C10}"/>
                </a:ext>
              </a:extLst>
            </p:cNvPr>
            <p:cNvGrpSpPr/>
            <p:nvPr/>
          </p:nvGrpSpPr>
          <p:grpSpPr>
            <a:xfrm>
              <a:off x="7566765" y="1612865"/>
              <a:ext cx="3672410" cy="1541969"/>
              <a:chOff x="7905638" y="1775714"/>
              <a:chExt cx="3672410" cy="1541969"/>
            </a:xfrm>
          </p:grpSpPr>
          <p:grpSp>
            <p:nvGrpSpPr>
              <p:cNvPr id="179" name="组合 178">
                <a:extLst>
                  <a:ext uri="{FF2B5EF4-FFF2-40B4-BE49-F238E27FC236}">
                    <a16:creationId xmlns:a16="http://schemas.microsoft.com/office/drawing/2014/main" id="{E88EE286-9DA0-4A2B-B89B-FED9ECAF408B}"/>
                  </a:ext>
                </a:extLst>
              </p:cNvPr>
              <p:cNvGrpSpPr/>
              <p:nvPr/>
            </p:nvGrpSpPr>
            <p:grpSpPr>
              <a:xfrm>
                <a:off x="8428829" y="2018229"/>
                <a:ext cx="75835" cy="206988"/>
                <a:chOff x="981512" y="3842158"/>
                <a:chExt cx="159391" cy="562062"/>
              </a:xfrm>
            </p:grpSpPr>
            <p:sp>
              <p:nvSpPr>
                <p:cNvPr id="251" name="圆柱形 9">
                  <a:extLst>
                    <a:ext uri="{FF2B5EF4-FFF2-40B4-BE49-F238E27FC236}">
                      <a16:creationId xmlns:a16="http://schemas.microsoft.com/office/drawing/2014/main" id="{05B66AC3-0AB7-429F-943E-D686BF945D3A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52" name="圆角矩形 127">
                  <a:extLst>
                    <a:ext uri="{FF2B5EF4-FFF2-40B4-BE49-F238E27FC236}">
                      <a16:creationId xmlns:a16="http://schemas.microsoft.com/office/drawing/2014/main" id="{1E0B0F6D-AAFB-40E6-8BDE-E39A5E9CCF4B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/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80" name="组合 179">
                <a:extLst>
                  <a:ext uri="{FF2B5EF4-FFF2-40B4-BE49-F238E27FC236}">
                    <a16:creationId xmlns:a16="http://schemas.microsoft.com/office/drawing/2014/main" id="{B5FEDA1E-0207-415F-A68C-B721626207C8}"/>
                  </a:ext>
                </a:extLst>
              </p:cNvPr>
              <p:cNvGrpSpPr/>
              <p:nvPr/>
            </p:nvGrpSpPr>
            <p:grpSpPr>
              <a:xfrm>
                <a:off x="8309090" y="2873311"/>
                <a:ext cx="75835" cy="206988"/>
                <a:chOff x="981512" y="3842158"/>
                <a:chExt cx="159391" cy="562062"/>
              </a:xfrm>
            </p:grpSpPr>
            <p:sp>
              <p:nvSpPr>
                <p:cNvPr id="249" name="圆柱形 13">
                  <a:extLst>
                    <a:ext uri="{FF2B5EF4-FFF2-40B4-BE49-F238E27FC236}">
                      <a16:creationId xmlns:a16="http://schemas.microsoft.com/office/drawing/2014/main" id="{97C0E1EC-2230-404A-9F6A-909A27FA6820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50" name="圆角矩形 125">
                  <a:extLst>
                    <a:ext uri="{FF2B5EF4-FFF2-40B4-BE49-F238E27FC236}">
                      <a16:creationId xmlns:a16="http://schemas.microsoft.com/office/drawing/2014/main" id="{651074A9-07F5-4E9D-987D-AF927EB55464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/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81" name="组合 180">
                <a:extLst>
                  <a:ext uri="{FF2B5EF4-FFF2-40B4-BE49-F238E27FC236}">
                    <a16:creationId xmlns:a16="http://schemas.microsoft.com/office/drawing/2014/main" id="{768E1527-09E2-4E55-B359-1189F06CE520}"/>
                  </a:ext>
                </a:extLst>
              </p:cNvPr>
              <p:cNvGrpSpPr/>
              <p:nvPr/>
            </p:nvGrpSpPr>
            <p:grpSpPr>
              <a:xfrm>
                <a:off x="7905638" y="2443888"/>
                <a:ext cx="75835" cy="206988"/>
                <a:chOff x="981512" y="3842158"/>
                <a:chExt cx="159391" cy="562062"/>
              </a:xfrm>
            </p:grpSpPr>
            <p:sp>
              <p:nvSpPr>
                <p:cNvPr id="247" name="圆柱形 16">
                  <a:extLst>
                    <a:ext uri="{FF2B5EF4-FFF2-40B4-BE49-F238E27FC236}">
                      <a16:creationId xmlns:a16="http://schemas.microsoft.com/office/drawing/2014/main" id="{10FBD16E-34A7-4365-B815-4A836812258A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48" name="圆角矩形 123">
                  <a:extLst>
                    <a:ext uri="{FF2B5EF4-FFF2-40B4-BE49-F238E27FC236}">
                      <a16:creationId xmlns:a16="http://schemas.microsoft.com/office/drawing/2014/main" id="{364CEF7E-2BD3-4E6E-8D6A-283E903AFD5B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/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82" name="组合 181">
                <a:extLst>
                  <a:ext uri="{FF2B5EF4-FFF2-40B4-BE49-F238E27FC236}">
                    <a16:creationId xmlns:a16="http://schemas.microsoft.com/office/drawing/2014/main" id="{8AA145FC-2D87-4E04-B095-0AD1DD95C2EF}"/>
                  </a:ext>
                </a:extLst>
              </p:cNvPr>
              <p:cNvGrpSpPr/>
              <p:nvPr/>
            </p:nvGrpSpPr>
            <p:grpSpPr>
              <a:xfrm>
                <a:off x="8672581" y="2452606"/>
                <a:ext cx="75835" cy="206988"/>
                <a:chOff x="981512" y="3842158"/>
                <a:chExt cx="159391" cy="562062"/>
              </a:xfrm>
            </p:grpSpPr>
            <p:sp>
              <p:nvSpPr>
                <p:cNvPr id="245" name="圆柱形 19">
                  <a:extLst>
                    <a:ext uri="{FF2B5EF4-FFF2-40B4-BE49-F238E27FC236}">
                      <a16:creationId xmlns:a16="http://schemas.microsoft.com/office/drawing/2014/main" id="{11E29155-34B7-4B00-AF98-E729CDAAC6B5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46" name="圆角矩形 121">
                  <a:extLst>
                    <a:ext uri="{FF2B5EF4-FFF2-40B4-BE49-F238E27FC236}">
                      <a16:creationId xmlns:a16="http://schemas.microsoft.com/office/drawing/2014/main" id="{2F1FA7F8-89B0-461F-B372-2A1CD276B6FC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83" name="组合 182">
                <a:extLst>
                  <a:ext uri="{FF2B5EF4-FFF2-40B4-BE49-F238E27FC236}">
                    <a16:creationId xmlns:a16="http://schemas.microsoft.com/office/drawing/2014/main" id="{2F55F73E-E239-43A2-A449-5649752CAE79}"/>
                  </a:ext>
                </a:extLst>
              </p:cNvPr>
              <p:cNvGrpSpPr/>
              <p:nvPr/>
            </p:nvGrpSpPr>
            <p:grpSpPr>
              <a:xfrm>
                <a:off x="9690788" y="1775714"/>
                <a:ext cx="75835" cy="206988"/>
                <a:chOff x="981512" y="3842158"/>
                <a:chExt cx="159391" cy="562062"/>
              </a:xfrm>
            </p:grpSpPr>
            <p:sp>
              <p:nvSpPr>
                <p:cNvPr id="243" name="圆柱形 31">
                  <a:extLst>
                    <a:ext uri="{FF2B5EF4-FFF2-40B4-BE49-F238E27FC236}">
                      <a16:creationId xmlns:a16="http://schemas.microsoft.com/office/drawing/2014/main" id="{4AFD18FC-4CD3-4DDA-9E15-5B1C053E1126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44" name="圆角矩形 113">
                  <a:extLst>
                    <a:ext uri="{FF2B5EF4-FFF2-40B4-BE49-F238E27FC236}">
                      <a16:creationId xmlns:a16="http://schemas.microsoft.com/office/drawing/2014/main" id="{8FC7BCD3-BC30-4D2F-BCEF-88E43677F3F2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84" name="组合 183">
                <a:extLst>
                  <a:ext uri="{FF2B5EF4-FFF2-40B4-BE49-F238E27FC236}">
                    <a16:creationId xmlns:a16="http://schemas.microsoft.com/office/drawing/2014/main" id="{CCDDE185-B498-4274-AF35-9F6FE584499F}"/>
                  </a:ext>
                </a:extLst>
              </p:cNvPr>
              <p:cNvGrpSpPr/>
              <p:nvPr/>
            </p:nvGrpSpPr>
            <p:grpSpPr>
              <a:xfrm>
                <a:off x="10445094" y="3110695"/>
                <a:ext cx="75835" cy="206988"/>
                <a:chOff x="981512" y="3842158"/>
                <a:chExt cx="159391" cy="562062"/>
              </a:xfrm>
            </p:grpSpPr>
            <p:sp>
              <p:nvSpPr>
                <p:cNvPr id="241" name="圆柱形 40">
                  <a:extLst>
                    <a:ext uri="{FF2B5EF4-FFF2-40B4-BE49-F238E27FC236}">
                      <a16:creationId xmlns:a16="http://schemas.microsoft.com/office/drawing/2014/main" id="{AFBFC3E1-321F-44B7-AE60-3A3C68F6FEE8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42" name="圆角矩形 107">
                  <a:extLst>
                    <a:ext uri="{FF2B5EF4-FFF2-40B4-BE49-F238E27FC236}">
                      <a16:creationId xmlns:a16="http://schemas.microsoft.com/office/drawing/2014/main" id="{CF5D6FCF-CBE4-417C-B7BF-6BD7F7692350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/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85" name="组合 184">
                <a:extLst>
                  <a:ext uri="{FF2B5EF4-FFF2-40B4-BE49-F238E27FC236}">
                    <a16:creationId xmlns:a16="http://schemas.microsoft.com/office/drawing/2014/main" id="{894986E4-B6CF-44A7-867B-BBA1795CEC43}"/>
                  </a:ext>
                </a:extLst>
              </p:cNvPr>
              <p:cNvGrpSpPr/>
              <p:nvPr/>
            </p:nvGrpSpPr>
            <p:grpSpPr>
              <a:xfrm>
                <a:off x="10410217" y="1813532"/>
                <a:ext cx="75835" cy="206988"/>
                <a:chOff x="981512" y="3842158"/>
                <a:chExt cx="159391" cy="562062"/>
              </a:xfrm>
            </p:grpSpPr>
            <p:sp>
              <p:nvSpPr>
                <p:cNvPr id="239" name="圆柱形 43">
                  <a:extLst>
                    <a:ext uri="{FF2B5EF4-FFF2-40B4-BE49-F238E27FC236}">
                      <a16:creationId xmlns:a16="http://schemas.microsoft.com/office/drawing/2014/main" id="{612877F9-FC5E-4905-9B85-19362AD1CAA7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40" name="圆角矩形 105">
                  <a:extLst>
                    <a:ext uri="{FF2B5EF4-FFF2-40B4-BE49-F238E27FC236}">
                      <a16:creationId xmlns:a16="http://schemas.microsoft.com/office/drawing/2014/main" id="{56FEE62A-8865-4CED-9B90-4DF0A8A9F657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86" name="组合 185">
                <a:extLst>
                  <a:ext uri="{FF2B5EF4-FFF2-40B4-BE49-F238E27FC236}">
                    <a16:creationId xmlns:a16="http://schemas.microsoft.com/office/drawing/2014/main" id="{B53B447E-3068-4020-AECB-197F4A61AD75}"/>
                  </a:ext>
                </a:extLst>
              </p:cNvPr>
              <p:cNvGrpSpPr/>
              <p:nvPr/>
            </p:nvGrpSpPr>
            <p:grpSpPr>
              <a:xfrm>
                <a:off x="11066828" y="1965709"/>
                <a:ext cx="75835" cy="206988"/>
                <a:chOff x="981512" y="3842158"/>
                <a:chExt cx="159391" cy="562062"/>
              </a:xfrm>
            </p:grpSpPr>
            <p:sp>
              <p:nvSpPr>
                <p:cNvPr id="237" name="圆柱形 46">
                  <a:extLst>
                    <a:ext uri="{FF2B5EF4-FFF2-40B4-BE49-F238E27FC236}">
                      <a16:creationId xmlns:a16="http://schemas.microsoft.com/office/drawing/2014/main" id="{B3FB57B4-6D2B-4659-A371-2571BC626E6B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38" name="圆角矩形 103">
                  <a:extLst>
                    <a:ext uri="{FF2B5EF4-FFF2-40B4-BE49-F238E27FC236}">
                      <a16:creationId xmlns:a16="http://schemas.microsoft.com/office/drawing/2014/main" id="{FD184707-6182-48E3-93E9-905F66B92E7E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/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87" name="组合 186">
                <a:extLst>
                  <a:ext uri="{FF2B5EF4-FFF2-40B4-BE49-F238E27FC236}">
                    <a16:creationId xmlns:a16="http://schemas.microsoft.com/office/drawing/2014/main" id="{77AF6AA0-B983-4773-AF2A-079727AFCD42}"/>
                  </a:ext>
                </a:extLst>
              </p:cNvPr>
              <p:cNvGrpSpPr/>
              <p:nvPr/>
            </p:nvGrpSpPr>
            <p:grpSpPr>
              <a:xfrm>
                <a:off x="11502213" y="2374377"/>
                <a:ext cx="75835" cy="206988"/>
                <a:chOff x="981512" y="3842158"/>
                <a:chExt cx="159391" cy="562062"/>
              </a:xfrm>
            </p:grpSpPr>
            <p:sp>
              <p:nvSpPr>
                <p:cNvPr id="235" name="圆柱形 49">
                  <a:extLst>
                    <a:ext uri="{FF2B5EF4-FFF2-40B4-BE49-F238E27FC236}">
                      <a16:creationId xmlns:a16="http://schemas.microsoft.com/office/drawing/2014/main" id="{4469D230-2661-4423-95DE-F47CBE985E59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36" name="圆角矩形 101">
                  <a:extLst>
                    <a:ext uri="{FF2B5EF4-FFF2-40B4-BE49-F238E27FC236}">
                      <a16:creationId xmlns:a16="http://schemas.microsoft.com/office/drawing/2014/main" id="{312491B5-34F1-4AD0-88EE-28BF1BCBCF1F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/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88" name="组合 187">
                <a:extLst>
                  <a:ext uri="{FF2B5EF4-FFF2-40B4-BE49-F238E27FC236}">
                    <a16:creationId xmlns:a16="http://schemas.microsoft.com/office/drawing/2014/main" id="{1E227CDD-BDF8-46EE-9495-3D4C2AA3C6C6}"/>
                  </a:ext>
                </a:extLst>
              </p:cNvPr>
              <p:cNvGrpSpPr/>
              <p:nvPr/>
            </p:nvGrpSpPr>
            <p:grpSpPr>
              <a:xfrm>
                <a:off x="11088780" y="2886715"/>
                <a:ext cx="75835" cy="206988"/>
                <a:chOff x="981512" y="3842158"/>
                <a:chExt cx="159391" cy="562062"/>
              </a:xfrm>
            </p:grpSpPr>
            <p:sp>
              <p:nvSpPr>
                <p:cNvPr id="233" name="圆柱形 52">
                  <a:extLst>
                    <a:ext uri="{FF2B5EF4-FFF2-40B4-BE49-F238E27FC236}">
                      <a16:creationId xmlns:a16="http://schemas.microsoft.com/office/drawing/2014/main" id="{389ACF82-05C3-4A49-8382-68D9A0AD832E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34" name="圆角矩形 99">
                  <a:extLst>
                    <a:ext uri="{FF2B5EF4-FFF2-40B4-BE49-F238E27FC236}">
                      <a16:creationId xmlns:a16="http://schemas.microsoft.com/office/drawing/2014/main" id="{EA31FD22-1ECF-4113-84B3-B740765C7A54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/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89" name="组合 188">
                <a:extLst>
                  <a:ext uri="{FF2B5EF4-FFF2-40B4-BE49-F238E27FC236}">
                    <a16:creationId xmlns:a16="http://schemas.microsoft.com/office/drawing/2014/main" id="{86D0DD62-104E-4C26-A31D-68E6B5E96B2B}"/>
                  </a:ext>
                </a:extLst>
              </p:cNvPr>
              <p:cNvGrpSpPr/>
              <p:nvPr/>
            </p:nvGrpSpPr>
            <p:grpSpPr>
              <a:xfrm>
                <a:off x="10125716" y="2167389"/>
                <a:ext cx="75835" cy="206988"/>
                <a:chOff x="981512" y="3842158"/>
                <a:chExt cx="159391" cy="562062"/>
              </a:xfrm>
            </p:grpSpPr>
            <p:sp>
              <p:nvSpPr>
                <p:cNvPr id="231" name="圆柱形 55">
                  <a:extLst>
                    <a:ext uri="{FF2B5EF4-FFF2-40B4-BE49-F238E27FC236}">
                      <a16:creationId xmlns:a16="http://schemas.microsoft.com/office/drawing/2014/main" id="{CE7280DE-2F7B-439C-B6AF-49025719E0DA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32" name="圆角矩形 97">
                  <a:extLst>
                    <a:ext uri="{FF2B5EF4-FFF2-40B4-BE49-F238E27FC236}">
                      <a16:creationId xmlns:a16="http://schemas.microsoft.com/office/drawing/2014/main" id="{4ECBA1AC-2A16-44A4-A774-8F04FE9AB554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90" name="组合 189">
                <a:extLst>
                  <a:ext uri="{FF2B5EF4-FFF2-40B4-BE49-F238E27FC236}">
                    <a16:creationId xmlns:a16="http://schemas.microsoft.com/office/drawing/2014/main" id="{86A962D2-22BF-4D98-BC3C-A8CE64AA2D98}"/>
                  </a:ext>
                </a:extLst>
              </p:cNvPr>
              <p:cNvGrpSpPr/>
              <p:nvPr/>
            </p:nvGrpSpPr>
            <p:grpSpPr>
              <a:xfrm>
                <a:off x="10908842" y="2430483"/>
                <a:ext cx="75835" cy="206988"/>
                <a:chOff x="981512" y="3842158"/>
                <a:chExt cx="159391" cy="562062"/>
              </a:xfrm>
            </p:grpSpPr>
            <p:sp>
              <p:nvSpPr>
                <p:cNvPr id="229" name="圆柱形 61">
                  <a:extLst>
                    <a:ext uri="{FF2B5EF4-FFF2-40B4-BE49-F238E27FC236}">
                      <a16:creationId xmlns:a16="http://schemas.microsoft.com/office/drawing/2014/main" id="{8A3DA61A-4B65-44FC-9655-1CFAB17CF5E8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30" name="圆角矩形 93">
                  <a:extLst>
                    <a:ext uri="{FF2B5EF4-FFF2-40B4-BE49-F238E27FC236}">
                      <a16:creationId xmlns:a16="http://schemas.microsoft.com/office/drawing/2014/main" id="{8BB95AF2-F1D9-4951-826F-D0B2862A8541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/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91" name="组合 190">
                <a:extLst>
                  <a:ext uri="{FF2B5EF4-FFF2-40B4-BE49-F238E27FC236}">
                    <a16:creationId xmlns:a16="http://schemas.microsoft.com/office/drawing/2014/main" id="{D8AD1F1F-664B-4D98-8963-DA3B587CAE52}"/>
                  </a:ext>
                </a:extLst>
              </p:cNvPr>
              <p:cNvGrpSpPr/>
              <p:nvPr/>
            </p:nvGrpSpPr>
            <p:grpSpPr>
              <a:xfrm>
                <a:off x="9784536" y="2434071"/>
                <a:ext cx="75835" cy="206988"/>
                <a:chOff x="981512" y="3842158"/>
                <a:chExt cx="159391" cy="562062"/>
              </a:xfrm>
            </p:grpSpPr>
            <p:sp>
              <p:nvSpPr>
                <p:cNvPr id="227" name="圆柱形 64">
                  <a:extLst>
                    <a:ext uri="{FF2B5EF4-FFF2-40B4-BE49-F238E27FC236}">
                      <a16:creationId xmlns:a16="http://schemas.microsoft.com/office/drawing/2014/main" id="{88745395-2898-4CF6-9DBC-3B5FA68F362C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28" name="圆角矩形 91">
                  <a:extLst>
                    <a:ext uri="{FF2B5EF4-FFF2-40B4-BE49-F238E27FC236}">
                      <a16:creationId xmlns:a16="http://schemas.microsoft.com/office/drawing/2014/main" id="{48C1F2AD-526E-4F83-99AB-5D17485651B5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id="{0B6C0B49-1902-4F2D-AD6C-233117A97F10}"/>
                  </a:ext>
                </a:extLst>
              </p:cNvPr>
              <p:cNvGrpSpPr/>
              <p:nvPr/>
            </p:nvGrpSpPr>
            <p:grpSpPr>
              <a:xfrm>
                <a:off x="9156702" y="2371247"/>
                <a:ext cx="124553" cy="230683"/>
                <a:chOff x="1709928" y="2951046"/>
                <a:chExt cx="374904" cy="652818"/>
              </a:xfrm>
            </p:grpSpPr>
            <p:sp>
              <p:nvSpPr>
                <p:cNvPr id="225" name="圆角矩形 86">
                  <a:extLst>
                    <a:ext uri="{FF2B5EF4-FFF2-40B4-BE49-F238E27FC236}">
                      <a16:creationId xmlns:a16="http://schemas.microsoft.com/office/drawing/2014/main" id="{544CE9FA-EB34-454E-9DF5-EE139ED6E8FF}"/>
                    </a:ext>
                  </a:extLst>
                </p:cNvPr>
                <p:cNvSpPr/>
                <p:nvPr/>
              </p:nvSpPr>
              <p:spPr>
                <a:xfrm>
                  <a:off x="1709928" y="2951046"/>
                  <a:ext cx="374904" cy="652818"/>
                </a:xfrm>
                <a:prstGeom prst="round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26" name="圆角矩形 87">
                  <a:extLst>
                    <a:ext uri="{FF2B5EF4-FFF2-40B4-BE49-F238E27FC236}">
                      <a16:creationId xmlns:a16="http://schemas.microsoft.com/office/drawing/2014/main" id="{FBF1651F-96EF-4391-8700-27D1E2BF5C76}"/>
                    </a:ext>
                  </a:extLst>
                </p:cNvPr>
                <p:cNvSpPr/>
                <p:nvPr/>
              </p:nvSpPr>
              <p:spPr>
                <a:xfrm>
                  <a:off x="1751847" y="2983305"/>
                  <a:ext cx="284244" cy="579011"/>
                </a:xfrm>
                <a:prstGeom prst="round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213" name="组合 212">
                <a:extLst>
                  <a:ext uri="{FF2B5EF4-FFF2-40B4-BE49-F238E27FC236}">
                    <a16:creationId xmlns:a16="http://schemas.microsoft.com/office/drawing/2014/main" id="{B6ABAE06-B59A-4BA6-8EAC-79BDDE941E37}"/>
                  </a:ext>
                </a:extLst>
              </p:cNvPr>
              <p:cNvGrpSpPr/>
              <p:nvPr/>
            </p:nvGrpSpPr>
            <p:grpSpPr>
              <a:xfrm>
                <a:off x="8999391" y="2954421"/>
                <a:ext cx="75835" cy="206988"/>
                <a:chOff x="981512" y="3842158"/>
                <a:chExt cx="159391" cy="562062"/>
              </a:xfrm>
            </p:grpSpPr>
            <p:sp>
              <p:nvSpPr>
                <p:cNvPr id="223" name="圆柱形 19">
                  <a:extLst>
                    <a:ext uri="{FF2B5EF4-FFF2-40B4-BE49-F238E27FC236}">
                      <a16:creationId xmlns:a16="http://schemas.microsoft.com/office/drawing/2014/main" id="{96E4CDED-D556-4BC1-A92B-F0897427A08F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24" name="圆角矩形 160">
                  <a:extLst>
                    <a:ext uri="{FF2B5EF4-FFF2-40B4-BE49-F238E27FC236}">
                      <a16:creationId xmlns:a16="http://schemas.microsoft.com/office/drawing/2014/main" id="{DFE160AA-A09D-4A93-BE7E-51E4205D3EE3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id="{FFD24D2F-27D8-4D53-881A-94DE545F84F3}"/>
                  </a:ext>
                </a:extLst>
              </p:cNvPr>
              <p:cNvGrpSpPr/>
              <p:nvPr/>
            </p:nvGrpSpPr>
            <p:grpSpPr>
              <a:xfrm>
                <a:off x="9044222" y="1938310"/>
                <a:ext cx="75835" cy="206988"/>
                <a:chOff x="981512" y="3842158"/>
                <a:chExt cx="159391" cy="562062"/>
              </a:xfrm>
            </p:grpSpPr>
            <p:sp>
              <p:nvSpPr>
                <p:cNvPr id="221" name="圆柱形 19">
                  <a:extLst>
                    <a:ext uri="{FF2B5EF4-FFF2-40B4-BE49-F238E27FC236}">
                      <a16:creationId xmlns:a16="http://schemas.microsoft.com/office/drawing/2014/main" id="{58E58955-A436-43E8-8E7F-3E6EA911590F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22" name="圆角矩形 163">
                  <a:extLst>
                    <a:ext uri="{FF2B5EF4-FFF2-40B4-BE49-F238E27FC236}">
                      <a16:creationId xmlns:a16="http://schemas.microsoft.com/office/drawing/2014/main" id="{55B12A6E-CEB3-42B2-AC80-247BF2A281AB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215" name="组合 214">
                <a:extLst>
                  <a:ext uri="{FF2B5EF4-FFF2-40B4-BE49-F238E27FC236}">
                    <a16:creationId xmlns:a16="http://schemas.microsoft.com/office/drawing/2014/main" id="{F3CBC787-8FB7-4044-BA28-C49DD8F2E3C3}"/>
                  </a:ext>
                </a:extLst>
              </p:cNvPr>
              <p:cNvGrpSpPr/>
              <p:nvPr/>
            </p:nvGrpSpPr>
            <p:grpSpPr>
              <a:xfrm>
                <a:off x="9289600" y="2126190"/>
                <a:ext cx="75835" cy="206988"/>
                <a:chOff x="981512" y="3842158"/>
                <a:chExt cx="159391" cy="562062"/>
              </a:xfrm>
              <a:solidFill>
                <a:srgbClr val="FF0000"/>
              </a:solidFill>
            </p:grpSpPr>
            <p:sp>
              <p:nvSpPr>
                <p:cNvPr id="219" name="圆柱形 19">
                  <a:extLst>
                    <a:ext uri="{FF2B5EF4-FFF2-40B4-BE49-F238E27FC236}">
                      <a16:creationId xmlns:a16="http://schemas.microsoft.com/office/drawing/2014/main" id="{417DD3A5-FA0C-405C-84EC-72B93D8FC502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20" name="圆角矩形 166">
                  <a:extLst>
                    <a:ext uri="{FF2B5EF4-FFF2-40B4-BE49-F238E27FC236}">
                      <a16:creationId xmlns:a16="http://schemas.microsoft.com/office/drawing/2014/main" id="{9C890A9E-C91C-4D00-A0EE-28697FEC5092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216" name="组合 215">
                <a:extLst>
                  <a:ext uri="{FF2B5EF4-FFF2-40B4-BE49-F238E27FC236}">
                    <a16:creationId xmlns:a16="http://schemas.microsoft.com/office/drawing/2014/main" id="{DA1FEA1F-B6ED-469C-869D-23DCE66D78DE}"/>
                  </a:ext>
                </a:extLst>
              </p:cNvPr>
              <p:cNvGrpSpPr/>
              <p:nvPr/>
            </p:nvGrpSpPr>
            <p:grpSpPr>
              <a:xfrm>
                <a:off x="9359910" y="2678049"/>
                <a:ext cx="75835" cy="206988"/>
                <a:chOff x="981512" y="3842158"/>
                <a:chExt cx="159391" cy="562062"/>
              </a:xfrm>
            </p:grpSpPr>
            <p:sp>
              <p:nvSpPr>
                <p:cNvPr id="217" name="圆柱形 19">
                  <a:extLst>
                    <a:ext uri="{FF2B5EF4-FFF2-40B4-BE49-F238E27FC236}">
                      <a16:creationId xmlns:a16="http://schemas.microsoft.com/office/drawing/2014/main" id="{E046ADEE-370C-4A14-BB40-21C151125328}"/>
                    </a:ext>
                  </a:extLst>
                </p:cNvPr>
                <p:cNvSpPr/>
                <p:nvPr/>
              </p:nvSpPr>
              <p:spPr>
                <a:xfrm>
                  <a:off x="1006679" y="3934437"/>
                  <a:ext cx="100668" cy="469783"/>
                </a:xfrm>
                <a:prstGeom prst="can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18" name="圆角矩形 169">
                  <a:extLst>
                    <a:ext uri="{FF2B5EF4-FFF2-40B4-BE49-F238E27FC236}">
                      <a16:creationId xmlns:a16="http://schemas.microsoft.com/office/drawing/2014/main" id="{5CC8CE03-3590-4622-88E6-BA72A93E3972}"/>
                    </a:ext>
                  </a:extLst>
                </p:cNvPr>
                <p:cNvSpPr/>
                <p:nvPr/>
              </p:nvSpPr>
              <p:spPr>
                <a:xfrm>
                  <a:off x="981512" y="3842158"/>
                  <a:ext cx="159391" cy="244632"/>
                </a:xfrm>
                <a:prstGeom prst="round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</p:grpSp>
        <p:cxnSp>
          <p:nvCxnSpPr>
            <p:cNvPr id="173" name="直接箭头连接符 123">
              <a:extLst>
                <a:ext uri="{FF2B5EF4-FFF2-40B4-BE49-F238E27FC236}">
                  <a16:creationId xmlns:a16="http://schemas.microsoft.com/office/drawing/2014/main" id="{CABA2B93-A4CC-40E5-B3CA-A96DC8AB7100}"/>
                </a:ext>
              </a:extLst>
            </p:cNvPr>
            <p:cNvCxnSpPr>
              <a:cxnSpLocks/>
              <a:stCxn id="225" idx="3"/>
            </p:cNvCxnSpPr>
            <p:nvPr/>
          </p:nvCxnSpPr>
          <p:spPr>
            <a:xfrm>
              <a:off x="8942382" y="2323740"/>
              <a:ext cx="1025450" cy="30270"/>
            </a:xfrm>
            <a:prstGeom prst="straightConnector1">
              <a:avLst/>
            </a:prstGeom>
            <a:ln w="381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88A35BB4-C382-4065-AF22-9E23355437A9}"/>
                </a:ext>
              </a:extLst>
            </p:cNvPr>
            <p:cNvSpPr/>
            <p:nvPr/>
          </p:nvSpPr>
          <p:spPr>
            <a:xfrm>
              <a:off x="7223478" y="1621561"/>
              <a:ext cx="4328717" cy="15722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75" name="圆柱形 19">
              <a:extLst>
                <a:ext uri="{FF2B5EF4-FFF2-40B4-BE49-F238E27FC236}">
                  <a16:creationId xmlns:a16="http://schemas.microsoft.com/office/drawing/2014/main" id="{FB0BD970-5091-42E1-A2E7-B5B3A6A820D3}"/>
                </a:ext>
              </a:extLst>
            </p:cNvPr>
            <p:cNvSpPr/>
            <p:nvPr/>
          </p:nvSpPr>
          <p:spPr>
            <a:xfrm>
              <a:off x="9422388" y="2965719"/>
              <a:ext cx="47896" cy="173005"/>
            </a:xfrm>
            <a:prstGeom prst="can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76" name="圆角矩形 179">
              <a:extLst>
                <a:ext uri="{FF2B5EF4-FFF2-40B4-BE49-F238E27FC236}">
                  <a16:creationId xmlns:a16="http://schemas.microsoft.com/office/drawing/2014/main" id="{1512E33D-E23F-451A-836F-AAFC88E47F63}"/>
                </a:ext>
              </a:extLst>
            </p:cNvPr>
            <p:cNvSpPr/>
            <p:nvPr/>
          </p:nvSpPr>
          <p:spPr>
            <a:xfrm>
              <a:off x="9410414" y="2931736"/>
              <a:ext cx="75835" cy="90090"/>
            </a:xfrm>
            <a:prstGeom prst="round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77" name="圆柱形 19">
              <a:extLst>
                <a:ext uri="{FF2B5EF4-FFF2-40B4-BE49-F238E27FC236}">
                  <a16:creationId xmlns:a16="http://schemas.microsoft.com/office/drawing/2014/main" id="{2BE1D915-548D-4CDC-AFEE-A852138BC998}"/>
                </a:ext>
              </a:extLst>
            </p:cNvPr>
            <p:cNvSpPr/>
            <p:nvPr/>
          </p:nvSpPr>
          <p:spPr>
            <a:xfrm>
              <a:off x="9820769" y="2600119"/>
              <a:ext cx="47896" cy="173005"/>
            </a:xfrm>
            <a:prstGeom prst="can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78" name="圆角矩形 181">
              <a:extLst>
                <a:ext uri="{FF2B5EF4-FFF2-40B4-BE49-F238E27FC236}">
                  <a16:creationId xmlns:a16="http://schemas.microsoft.com/office/drawing/2014/main" id="{5589211B-866C-48BA-91D7-F1C4697290E7}"/>
                </a:ext>
              </a:extLst>
            </p:cNvPr>
            <p:cNvSpPr/>
            <p:nvPr/>
          </p:nvSpPr>
          <p:spPr>
            <a:xfrm>
              <a:off x="9808795" y="2566136"/>
              <a:ext cx="75835" cy="90090"/>
            </a:xfrm>
            <a:prstGeom prst="round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257" name="内容占位符 2">
            <a:extLst>
              <a:ext uri="{FF2B5EF4-FFF2-40B4-BE49-F238E27FC236}">
                <a16:creationId xmlns:a16="http://schemas.microsoft.com/office/drawing/2014/main" id="{48734BBD-3447-412E-B69A-25F74CB887E9}"/>
              </a:ext>
            </a:extLst>
          </p:cNvPr>
          <p:cNvSpPr txBox="1">
            <a:spLocks/>
          </p:cNvSpPr>
          <p:nvPr/>
        </p:nvSpPr>
        <p:spPr>
          <a:xfrm>
            <a:off x="133636" y="5832176"/>
            <a:ext cx="11846560" cy="9790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 sz="2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vivo Bold"/>
              </a:rPr>
              <a:t>The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above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issues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are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similar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to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what is currently observed in high speed train deployment</a:t>
            </a:r>
          </a:p>
          <a:p>
            <a:pPr marL="0" indent="0">
              <a:buNone/>
            </a:pPr>
            <a:r>
              <a:rPr lang="en-US" altLang="zh-CN" sz="2000" b="1" dirty="0"/>
              <a:t>Observation: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Degraded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mobility</a:t>
            </a:r>
            <a:r>
              <a:rPr lang="en" altLang="zh-CN" sz="2000" b="1" dirty="0"/>
              <a:t> performance and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high</a:t>
            </a:r>
            <a:r>
              <a:rPr lang="zh-CN" altLang="en-US" sz="2000" b="1" dirty="0"/>
              <a:t> </a:t>
            </a:r>
            <a:r>
              <a:rPr lang="en" altLang="zh-CN" sz="2000" b="1" dirty="0"/>
              <a:t>UE power consumption could be challenge for FR2 deployment or UD</a:t>
            </a:r>
            <a:r>
              <a:rPr lang="en-US" altLang="zh-CN" sz="2000" b="1" dirty="0"/>
              <a:t>N.</a:t>
            </a:r>
            <a:endParaRPr lang="en-US" altLang="zh-CN" sz="2000" b="1" dirty="0">
              <a:latin typeface="vivo Bold"/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en-US" altLang="zh-CN" sz="2000" dirty="0">
              <a:latin typeface="vivo Bold"/>
            </a:endParaRPr>
          </a:p>
        </p:txBody>
      </p:sp>
      <p:sp>
        <p:nvSpPr>
          <p:cNvPr id="259" name="矩形 258">
            <a:extLst>
              <a:ext uri="{FF2B5EF4-FFF2-40B4-BE49-F238E27FC236}">
                <a16:creationId xmlns:a16="http://schemas.microsoft.com/office/drawing/2014/main" id="{F559FC59-8710-49B4-A333-9A485B509601}"/>
              </a:ext>
            </a:extLst>
          </p:cNvPr>
          <p:cNvSpPr/>
          <p:nvPr/>
        </p:nvSpPr>
        <p:spPr>
          <a:xfrm>
            <a:off x="115714" y="1230157"/>
            <a:ext cx="5927816" cy="44718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0" name="矩形 259">
            <a:extLst>
              <a:ext uri="{FF2B5EF4-FFF2-40B4-BE49-F238E27FC236}">
                <a16:creationId xmlns:a16="http://schemas.microsoft.com/office/drawing/2014/main" id="{487CCF80-FA22-4C22-A19B-7E52EFF3CB6A}"/>
              </a:ext>
            </a:extLst>
          </p:cNvPr>
          <p:cNvSpPr/>
          <p:nvPr/>
        </p:nvSpPr>
        <p:spPr>
          <a:xfrm>
            <a:off x="6047844" y="1230157"/>
            <a:ext cx="5927816" cy="44718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FEAE023F-1454-AA4D-9A37-43BF702F19B1}"/>
              </a:ext>
            </a:extLst>
          </p:cNvPr>
          <p:cNvSpPr txBox="1"/>
          <p:nvPr/>
        </p:nvSpPr>
        <p:spPr>
          <a:xfrm>
            <a:off x="111400" y="3022636"/>
            <a:ext cx="5818089" cy="250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70000"/>
              </a:lnSpc>
              <a:spcBef>
                <a:spcPts val="1000"/>
              </a:spcBef>
            </a:pPr>
            <a:r>
              <a:rPr lang="en-US" altLang="zh-CN" dirty="0">
                <a:latin typeface="vivo Bold"/>
                <a:ea typeface="宋体" panose="02010600030101010101" pitchFamily="2" charset="-122"/>
              </a:rPr>
              <a:t>High UE</a:t>
            </a:r>
            <a:r>
              <a:rPr lang="zh-CN" altLang="en-US" dirty="0">
                <a:latin typeface="vivo Bold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vivo Bold"/>
                <a:ea typeface="宋体" panose="02010600030101010101" pitchFamily="2" charset="-122"/>
              </a:rPr>
              <a:t>power</a:t>
            </a:r>
            <a:r>
              <a:rPr lang="zh-CN" altLang="en-US" dirty="0">
                <a:latin typeface="vivo Bold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vivo Bold"/>
                <a:ea typeface="宋体" panose="02010600030101010101" pitchFamily="2" charset="-122"/>
              </a:rPr>
              <a:t>consumption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vivo Bold"/>
              </a:rPr>
              <a:t>In</a:t>
            </a:r>
            <a:r>
              <a:rPr lang="zh-CN" altLang="en-US" sz="1600" dirty="0">
                <a:latin typeface="vivo Bold"/>
              </a:rPr>
              <a:t> </a:t>
            </a:r>
            <a:r>
              <a:rPr lang="en-US" altLang="zh-CN" sz="1600" dirty="0">
                <a:latin typeface="vivo Bold"/>
              </a:rPr>
              <a:t>UDN/FR2</a:t>
            </a:r>
            <a:r>
              <a:rPr lang="zh-CN" altLang="en-US" sz="1600" dirty="0">
                <a:latin typeface="vivo Bold"/>
              </a:rPr>
              <a:t> </a:t>
            </a:r>
            <a:r>
              <a:rPr lang="en-US" altLang="zh-CN" sz="1600" dirty="0">
                <a:latin typeface="vivo Bold"/>
              </a:rPr>
              <a:t>deployment,</a:t>
            </a:r>
            <a:r>
              <a:rPr lang="zh-CN" altLang="en-US" sz="1600" dirty="0">
                <a:latin typeface="vivo Bold"/>
              </a:rPr>
              <a:t> </a:t>
            </a:r>
            <a:r>
              <a:rPr lang="en-US" altLang="zh-CN" sz="1600" dirty="0">
                <a:latin typeface="vivo Bold"/>
              </a:rPr>
              <a:t>compared</a:t>
            </a:r>
            <a:r>
              <a:rPr lang="zh-CN" altLang="en-US" sz="1600" dirty="0">
                <a:latin typeface="vivo Bold"/>
              </a:rPr>
              <a:t> </a:t>
            </a:r>
            <a:r>
              <a:rPr lang="en-US" altLang="zh-CN" sz="1600" dirty="0">
                <a:latin typeface="vivo Bold"/>
              </a:rPr>
              <a:t>to</a:t>
            </a:r>
            <a:r>
              <a:rPr lang="zh-CN" altLang="en-US" sz="1600" dirty="0">
                <a:latin typeface="vivo Bold"/>
              </a:rPr>
              <a:t> </a:t>
            </a:r>
            <a:r>
              <a:rPr lang="en-US" altLang="zh-CN" sz="1600" dirty="0">
                <a:latin typeface="vivo Bold"/>
              </a:rPr>
              <a:t>FR1</a:t>
            </a:r>
            <a:r>
              <a:rPr lang="zh-CN" altLang="en-US" sz="1600" dirty="0">
                <a:latin typeface="vivo Bold"/>
              </a:rPr>
              <a:t> </a:t>
            </a:r>
            <a:r>
              <a:rPr lang="en-US" altLang="zh-CN" sz="1600" dirty="0">
                <a:latin typeface="vivo Bold"/>
              </a:rPr>
              <a:t>deployment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vivo Bold"/>
              </a:rPr>
              <a:t>UEs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perform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more frequent cell search/ measurement for cell (re)-selection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in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idle/inactive mode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vivo Bold"/>
              </a:rPr>
              <a:t>UEs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perform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more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frequent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measurement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and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report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for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handover/TRP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switch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in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connected mode</a:t>
            </a:r>
            <a:endParaRPr lang="en-US" altLang="zh-CN" sz="1200" dirty="0">
              <a:latin typeface="vivo Bold"/>
              <a:sym typeface="Wingdings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vivo Bold"/>
                <a:sym typeface="Wingdings" pitchFamily="2" charset="2"/>
              </a:rPr>
              <a:t>For</a:t>
            </a:r>
            <a:r>
              <a:rPr lang="zh-CN" altLang="en-US" sz="1600" dirty="0">
                <a:latin typeface="vivo Bold"/>
                <a:sym typeface="Wingdings" pitchFamily="2" charset="2"/>
              </a:rPr>
              <a:t> </a:t>
            </a:r>
            <a:r>
              <a:rPr lang="en-US" altLang="zh-CN" sz="1600" dirty="0">
                <a:latin typeface="vivo Bold"/>
                <a:sym typeface="Wingdings" pitchFamily="2" charset="2"/>
              </a:rPr>
              <a:t>example,</a:t>
            </a:r>
            <a:r>
              <a:rPr lang="zh-CN" altLang="en-US" sz="1600" dirty="0">
                <a:latin typeface="vivo Bold"/>
                <a:sym typeface="Wingdings" pitchFamily="2" charset="2"/>
              </a:rPr>
              <a:t> </a:t>
            </a:r>
            <a:r>
              <a:rPr lang="en-US" altLang="zh-CN" sz="1600" dirty="0">
                <a:latin typeface="vivo Bold"/>
                <a:sym typeface="Wingdings" pitchFamily="2" charset="2"/>
              </a:rPr>
              <a:t>in</a:t>
            </a:r>
            <a:r>
              <a:rPr lang="zh-CN" altLang="en-US" sz="1600" dirty="0">
                <a:latin typeface="vivo Bold"/>
                <a:sym typeface="Wingdings" pitchFamily="2" charset="2"/>
              </a:rPr>
              <a:t> </a:t>
            </a:r>
            <a:r>
              <a:rPr lang="en-US" altLang="zh-CN" sz="1600" dirty="0">
                <a:latin typeface="vivo Bold"/>
                <a:sym typeface="Wingdings" pitchFamily="2" charset="2"/>
              </a:rPr>
              <a:t>above</a:t>
            </a:r>
            <a:r>
              <a:rPr lang="zh-CN" altLang="en-US" sz="1600" dirty="0">
                <a:latin typeface="vivo Bold"/>
                <a:sym typeface="Wingdings" pitchFamily="2" charset="2"/>
              </a:rPr>
              <a:t> </a:t>
            </a:r>
            <a:r>
              <a:rPr lang="en-US" altLang="zh-CN" sz="1600" dirty="0">
                <a:latin typeface="vivo Bold"/>
                <a:sym typeface="Wingdings" pitchFamily="2" charset="2"/>
              </a:rPr>
              <a:t>deployment,</a:t>
            </a:r>
            <a:r>
              <a:rPr lang="zh-CN" altLang="en-US" sz="1600" dirty="0">
                <a:latin typeface="vivo Bold"/>
                <a:sym typeface="Wingdings" pitchFamily="2" charset="2"/>
              </a:rPr>
              <a:t> </a:t>
            </a:r>
            <a:r>
              <a:rPr lang="en-US" altLang="zh-CN" sz="1600" dirty="0">
                <a:latin typeface="vivo Bold"/>
                <a:sym typeface="Wingdings" pitchFamily="2" charset="2"/>
              </a:rPr>
              <a:t>while</a:t>
            </a:r>
            <a:r>
              <a:rPr lang="zh-CN" altLang="en-US" sz="1600" dirty="0">
                <a:latin typeface="vivo Bold"/>
                <a:sym typeface="Wingdings" pitchFamily="2" charset="2"/>
              </a:rPr>
              <a:t> </a:t>
            </a:r>
            <a:r>
              <a:rPr lang="en-US" altLang="zh-CN" sz="1600" dirty="0">
                <a:latin typeface="vivo Bold"/>
                <a:sym typeface="Wingdings" pitchFamily="2" charset="2"/>
              </a:rPr>
              <a:t>the</a:t>
            </a:r>
            <a:r>
              <a:rPr lang="zh-CN" altLang="en-US" sz="1600" dirty="0">
                <a:latin typeface="vivo Bold"/>
                <a:sym typeface="Wingdings" pitchFamily="2" charset="2"/>
              </a:rPr>
              <a:t> </a:t>
            </a:r>
            <a:r>
              <a:rPr lang="en-US" altLang="zh-CN" sz="1600" dirty="0">
                <a:latin typeface="vivo Bold"/>
                <a:sym typeface="Wingdings" pitchFamily="2" charset="2"/>
              </a:rPr>
              <a:t>UE</a:t>
            </a:r>
            <a:r>
              <a:rPr lang="zh-CN" altLang="en-US" sz="1600" dirty="0">
                <a:latin typeface="vivo Bold"/>
                <a:sym typeface="Wingdings" pitchFamily="2" charset="2"/>
              </a:rPr>
              <a:t> </a:t>
            </a:r>
            <a:r>
              <a:rPr lang="en-US" altLang="zh-CN" sz="1600" dirty="0">
                <a:latin typeface="vivo Bold"/>
                <a:sym typeface="Wingdings" pitchFamily="2" charset="2"/>
              </a:rPr>
              <a:t>is moving: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vivo Bold"/>
                <a:sym typeface="Wingdings" pitchFamily="2" charset="2"/>
              </a:rPr>
              <a:t>There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is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no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need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to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perform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neighboring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cell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measurement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in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FR1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deployment;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endParaRPr lang="en-US" altLang="zh-CN" sz="1400" dirty="0">
              <a:latin typeface="vivo Bold"/>
              <a:sym typeface="Wingdings" pitchFamily="2" charset="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vivo Bold"/>
                <a:sym typeface="Wingdings" pitchFamily="2" charset="2"/>
              </a:rPr>
              <a:t>While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UE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should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perform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cell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search/measurement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in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UDN/FR2</a:t>
            </a:r>
            <a:r>
              <a:rPr lang="zh-CN" altLang="en-US" sz="1400" dirty="0">
                <a:latin typeface="vivo Bold"/>
                <a:sym typeface="Wingdings" pitchFamily="2" charset="2"/>
              </a:rPr>
              <a:t> </a:t>
            </a:r>
            <a:r>
              <a:rPr lang="en-US" altLang="zh-CN" sz="1400" dirty="0">
                <a:latin typeface="vivo Bold"/>
                <a:sym typeface="Wingdings" pitchFamily="2" charset="2"/>
              </a:rPr>
              <a:t>deployment</a:t>
            </a:r>
          </a:p>
        </p:txBody>
      </p:sp>
    </p:spTree>
    <p:extLst>
      <p:ext uri="{BB962C8B-B14F-4D97-AF65-F5344CB8AC3E}">
        <p14:creationId xmlns:p14="http://schemas.microsoft.com/office/powerpoint/2010/main" val="1250561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Potential</a:t>
            </a:r>
            <a:r>
              <a:rPr lang="zh-CN" altLang="en-US" dirty="0"/>
              <a:t> </a:t>
            </a:r>
            <a:r>
              <a:rPr lang="en-US" altLang="zh-CN" dirty="0"/>
              <a:t>Solutions</a:t>
            </a:r>
            <a:endParaRPr 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altLang="zh-CN" dirty="0"/>
              <a:t>SFN</a:t>
            </a:r>
            <a:r>
              <a:rPr lang="zh-CN" altLang="en-US" dirty="0"/>
              <a:t> </a:t>
            </a:r>
            <a:r>
              <a:rPr lang="en-US" altLang="zh-CN" dirty="0"/>
              <a:t>and/or</a:t>
            </a:r>
            <a:r>
              <a:rPr lang="zh-CN" altLang="en-US" dirty="0"/>
              <a:t> </a:t>
            </a:r>
            <a:r>
              <a:rPr lang="en-US" altLang="zh-CN" dirty="0"/>
              <a:t>UL</a:t>
            </a:r>
            <a:r>
              <a:rPr lang="zh-CN" altLang="en-US" dirty="0"/>
              <a:t> </a:t>
            </a:r>
            <a:r>
              <a:rPr lang="en-US" altLang="zh-CN" dirty="0"/>
              <a:t>mobility</a:t>
            </a:r>
            <a:endParaRPr lang="en-US" dirty="0"/>
          </a:p>
        </p:txBody>
      </p:sp>
      <p:sp>
        <p:nvSpPr>
          <p:cNvPr id="257" name="内容占位符 2">
            <a:extLst>
              <a:ext uri="{FF2B5EF4-FFF2-40B4-BE49-F238E27FC236}">
                <a16:creationId xmlns:a16="http://schemas.microsoft.com/office/drawing/2014/main" id="{48734BBD-3447-412E-B69A-25F74CB887E9}"/>
              </a:ext>
            </a:extLst>
          </p:cNvPr>
          <p:cNvSpPr txBox="1">
            <a:spLocks/>
          </p:cNvSpPr>
          <p:nvPr/>
        </p:nvSpPr>
        <p:spPr>
          <a:xfrm>
            <a:off x="166430" y="1395046"/>
            <a:ext cx="11846560" cy="537038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 sz="2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vivo Bold"/>
              </a:rPr>
              <a:t>In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order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to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resolve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the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above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issues,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we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could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consider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the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following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potential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solutions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in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Rel-18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study: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000" dirty="0">
                <a:latin typeface="vivo Bold"/>
              </a:rPr>
              <a:t>SFN based cell camping for UE in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idle/inactive mode</a:t>
            </a:r>
          </a:p>
          <a:p>
            <a:pPr lvl="1"/>
            <a:r>
              <a:rPr lang="en-US" altLang="zh-CN" sz="1800" dirty="0">
                <a:latin typeface="vivo Bold"/>
              </a:rPr>
              <a:t>Network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could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provide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SFN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specific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RS.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Then,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idle/inactive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UE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measurement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will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be performed on SFN specific signals.</a:t>
            </a:r>
            <a:r>
              <a:rPr lang="zh-CN" altLang="en-US" sz="1800" dirty="0">
                <a:latin typeface="vivo Bold"/>
              </a:rPr>
              <a:t> </a:t>
            </a:r>
            <a:endParaRPr lang="en-US" altLang="zh-CN" sz="1800" dirty="0">
              <a:latin typeface="vivo Bold"/>
            </a:endParaRPr>
          </a:p>
          <a:p>
            <a:pPr lvl="2"/>
            <a:r>
              <a:rPr lang="en-US" altLang="zh-CN" sz="1400" dirty="0">
                <a:solidFill>
                  <a:srgbClr val="FF0000"/>
                </a:solidFill>
                <a:latin typeface="vivo Bold"/>
              </a:rPr>
              <a:t>UE</a:t>
            </a:r>
            <a:r>
              <a:rPr lang="zh-CN" altLang="en-US" sz="1400" dirty="0">
                <a:solidFill>
                  <a:srgbClr val="FF0000"/>
                </a:solidFill>
                <a:latin typeface="vivo Bold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vivo Bold"/>
              </a:rPr>
              <a:t>power</a:t>
            </a:r>
            <a:r>
              <a:rPr lang="zh-CN" altLang="en-US" sz="1400" dirty="0">
                <a:solidFill>
                  <a:srgbClr val="FF0000"/>
                </a:solidFill>
                <a:latin typeface="vivo Bold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vivo Bold"/>
              </a:rPr>
              <a:t>saving</a:t>
            </a:r>
            <a:r>
              <a:rPr lang="zh-CN" altLang="en-US" sz="1400" dirty="0">
                <a:solidFill>
                  <a:srgbClr val="FF0000"/>
                </a:solidFill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could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be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obtained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due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to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less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cell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search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and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measurement.</a:t>
            </a:r>
          </a:p>
          <a:p>
            <a:pPr lvl="2"/>
            <a:r>
              <a:rPr lang="en-US" altLang="zh-CN" sz="1400" dirty="0">
                <a:latin typeface="vivo Bold"/>
              </a:rPr>
              <a:t>Some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additional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network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signaling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overhead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would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be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introduced.</a:t>
            </a:r>
          </a:p>
          <a:p>
            <a:pPr lvl="1"/>
            <a:r>
              <a:rPr lang="en-US" altLang="zh-CN" sz="1800" dirty="0">
                <a:latin typeface="vivo Bold"/>
              </a:rPr>
              <a:t>On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top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of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SFN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based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camping,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SFN-based paging monitoring (and potentially SFN-based SI)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may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be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considered.</a:t>
            </a:r>
          </a:p>
          <a:p>
            <a:pPr lvl="2"/>
            <a:r>
              <a:rPr lang="en-US" altLang="zh-CN" sz="1400" dirty="0">
                <a:latin typeface="vivo Bold"/>
              </a:rPr>
              <a:t>The paging miss issue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could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be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mitigated.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000" dirty="0">
                <a:latin typeface="vivo Bold"/>
              </a:rPr>
              <a:t>UL signal based mobility</a:t>
            </a:r>
          </a:p>
          <a:p>
            <a:pPr lvl="1"/>
            <a:r>
              <a:rPr lang="en-US" altLang="zh-CN" sz="1800" dirty="0">
                <a:latin typeface="vivo Bold"/>
              </a:rPr>
              <a:t>UEs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sends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UL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signals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periodically.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Network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performs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measurement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and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determine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the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cell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changes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based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on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UL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measurement.</a:t>
            </a:r>
          </a:p>
          <a:p>
            <a:pPr lvl="2"/>
            <a:r>
              <a:rPr lang="en-US" altLang="zh-CN" sz="1400" dirty="0">
                <a:latin typeface="vivo Bold"/>
              </a:rPr>
              <a:t>There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is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no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need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for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network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to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transmit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DL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RS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in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UDN.</a:t>
            </a:r>
            <a:r>
              <a:rPr lang="zh-CN" altLang="en-US" sz="1400" dirty="0">
                <a:latin typeface="vivo Bold"/>
              </a:rPr>
              <a:t> </a:t>
            </a:r>
            <a:endParaRPr lang="en-US" altLang="zh-CN" sz="1400" dirty="0">
              <a:latin typeface="vivo Bold"/>
            </a:endParaRPr>
          </a:p>
          <a:p>
            <a:pPr lvl="2"/>
            <a:r>
              <a:rPr lang="en-US" altLang="zh-CN" sz="1400" dirty="0">
                <a:latin typeface="vivo Bold"/>
              </a:rPr>
              <a:t>There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is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no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need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for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the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UE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to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perform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DL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measurement.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No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power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consumption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increasing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may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be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achieved.</a:t>
            </a:r>
            <a:r>
              <a:rPr lang="zh-CN" altLang="en-US" sz="1400" dirty="0">
                <a:latin typeface="vivo Bold"/>
              </a:rPr>
              <a:t> </a:t>
            </a:r>
            <a:endParaRPr lang="en-US" altLang="zh-CN" sz="1400" dirty="0">
              <a:latin typeface="vivo Bold"/>
            </a:endParaRPr>
          </a:p>
          <a:p>
            <a:pPr lvl="1"/>
            <a:r>
              <a:rPr lang="en-US" altLang="zh-CN" sz="1800" dirty="0">
                <a:latin typeface="vivo Bold"/>
              </a:rPr>
              <a:t>UL signal based mobility could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have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benefit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on</a:t>
            </a:r>
          </a:p>
          <a:p>
            <a:pPr lvl="2"/>
            <a:r>
              <a:rPr lang="en-US" altLang="zh-CN" sz="1400" dirty="0">
                <a:latin typeface="vivo Bold"/>
              </a:rPr>
              <a:t>Mitigating the handover failure rate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in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connected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mode</a:t>
            </a:r>
          </a:p>
          <a:p>
            <a:pPr lvl="2"/>
            <a:r>
              <a:rPr lang="en-US" altLang="zh-CN" sz="1400" dirty="0">
                <a:latin typeface="vivo Bold"/>
              </a:rPr>
              <a:t>Reduce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the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paging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missing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rate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in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idle/inactive</a:t>
            </a:r>
            <a:r>
              <a:rPr lang="zh-CN" altLang="en-US" sz="1400" dirty="0">
                <a:latin typeface="vivo Bold"/>
              </a:rPr>
              <a:t> </a:t>
            </a:r>
            <a:r>
              <a:rPr lang="en-US" altLang="zh-CN" sz="1400" dirty="0">
                <a:latin typeface="vivo Bold"/>
              </a:rPr>
              <a:t>mode</a:t>
            </a:r>
          </a:p>
          <a:p>
            <a:pPr lvl="1"/>
            <a:r>
              <a:rPr lang="en-US" altLang="zh-CN" sz="1800" dirty="0">
                <a:latin typeface="vivo Bold"/>
              </a:rPr>
              <a:t>In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addition,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UL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signals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from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UE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could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help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network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to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identify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the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UE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location.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In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this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way,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network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could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page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UEs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only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in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a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small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area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(e.g.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in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cell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range),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which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latin typeface="vivo Bold"/>
              </a:rPr>
              <a:t>will</a:t>
            </a:r>
            <a:r>
              <a:rPr lang="zh-CN" altLang="en-US" sz="1800" dirty="0">
                <a:latin typeface="vivo Bold"/>
              </a:rPr>
              <a:t> </a:t>
            </a:r>
            <a:r>
              <a:rPr lang="en-US" altLang="zh-CN" sz="1800" dirty="0">
                <a:solidFill>
                  <a:srgbClr val="FF0000"/>
                </a:solidFill>
                <a:latin typeface="vivo Bold"/>
              </a:rPr>
              <a:t>reduce network paging load and network energy consumption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vivo Bold"/>
              </a:rPr>
              <a:t>It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is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assumed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that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FR2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with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UDN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scenario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will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be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deployed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in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5G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advance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around in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2025.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Thus,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potential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issues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identified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for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UDN/FR2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deployment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should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be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addressed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in</a:t>
            </a:r>
            <a:r>
              <a:rPr lang="zh-CN" altLang="en-US" sz="2000" dirty="0">
                <a:latin typeface="vivo Bold"/>
              </a:rPr>
              <a:t> </a:t>
            </a:r>
            <a:r>
              <a:rPr lang="en-US" altLang="zh-CN" sz="2000" dirty="0">
                <a:latin typeface="vivo Bold"/>
              </a:rPr>
              <a:t>Rel-18.</a:t>
            </a:r>
            <a:r>
              <a:rPr lang="zh-CN" altLang="en-US" sz="2000" dirty="0">
                <a:latin typeface="vivo Bold"/>
              </a:rPr>
              <a:t> </a:t>
            </a:r>
            <a:endParaRPr lang="en-US" altLang="zh-CN" sz="2000" dirty="0">
              <a:latin typeface="vivo Bold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000" b="1" dirty="0">
              <a:solidFill>
                <a:srgbClr val="000000"/>
              </a:solidFill>
              <a:latin typeface="Calibri" panose="020F050202020403020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Calibri" panose="020F0502020204030204"/>
              </a:rPr>
              <a:t>Proposal: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anose="020F0502020204030204"/>
              </a:rPr>
              <a:t>Potential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anose="020F0502020204030204"/>
              </a:rPr>
              <a:t>solutions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anose="020F0502020204030204"/>
              </a:rPr>
              <a:t>for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anose="020F0502020204030204"/>
              </a:rPr>
              <a:t>degraded mobility performance and high UE power consumption should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anose="020F0502020204030204"/>
              </a:rPr>
              <a:t>be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anose="020F0502020204030204"/>
              </a:rPr>
              <a:t>studied for FR2 deployment or UDN.</a:t>
            </a:r>
            <a:endParaRPr lang="en-US" altLang="zh-CN" sz="2000" b="1" dirty="0">
              <a:solidFill>
                <a:srgbClr val="000000"/>
              </a:solidFill>
              <a:latin typeface="vivo Bold"/>
            </a:endParaRPr>
          </a:p>
        </p:txBody>
      </p:sp>
    </p:spTree>
    <p:extLst>
      <p:ext uri="{BB962C8B-B14F-4D97-AF65-F5344CB8AC3E}">
        <p14:creationId xmlns:p14="http://schemas.microsoft.com/office/powerpoint/2010/main" val="1106495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5719</TotalTime>
  <Words>725</Words>
  <Application>Microsoft Macintosh PowerPoint</Application>
  <PresentationFormat>宽屏</PresentationFormat>
  <Paragraphs>65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等线</vt:lpstr>
      <vt:lpstr>方正兰亭黑简体</vt:lpstr>
      <vt:lpstr>vivo Bold</vt:lpstr>
      <vt:lpstr>vivo type CN简 Bold</vt:lpstr>
      <vt:lpstr>vivo type CN简 Light</vt:lpstr>
      <vt:lpstr>vivo type CN简 Regular</vt:lpstr>
      <vt:lpstr>vivo type CNS</vt:lpstr>
      <vt:lpstr>vivo type CNS Light</vt:lpstr>
      <vt:lpstr>Arial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Chenli(vivo)</cp:lastModifiedBy>
  <cp:revision>712</cp:revision>
  <dcterms:created xsi:type="dcterms:W3CDTF">2019-03-21T01:16:59Z</dcterms:created>
  <dcterms:modified xsi:type="dcterms:W3CDTF">2021-03-15T10:16:08Z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