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"/>
  </p:notesMasterIdLst>
  <p:sldIdLst>
    <p:sldId id="376" r:id="rId2"/>
    <p:sldId id="378" r:id="rId3"/>
    <p:sldId id="388" r:id="rId4"/>
    <p:sldId id="34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0" autoAdjust="0"/>
    <p:restoredTop sz="94660"/>
  </p:normalViewPr>
  <p:slideViewPr>
    <p:cSldViewPr snapToGrid="0">
      <p:cViewPr varScale="1">
        <p:scale>
          <a:sx n="77" d="100"/>
          <a:sy n="77" d="100"/>
        </p:scale>
        <p:origin x="336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438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5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67396"/>
            <a:ext cx="10142520" cy="2577034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        </a:t>
            </a:r>
            <a:r>
              <a:rPr lang="en-US" altLang="zh-CN" sz="1800" b="1" dirty="0">
                <a:solidFill>
                  <a:schemeClr val="bg1"/>
                </a:solidFill>
              </a:rPr>
              <a:t>3GPPTSG RAN Meeting #91e                                              RP-210312</a:t>
            </a:r>
          </a:p>
          <a:p>
            <a:r>
              <a:rPr lang="en-US" altLang="zh-CN" sz="1800" b="1" dirty="0">
                <a:solidFill>
                  <a:schemeClr val="bg1"/>
                </a:solidFill>
              </a:rPr>
              <a:t>        Electronic Meeting, March 16 - 26, 2021</a:t>
            </a:r>
          </a:p>
          <a:p>
            <a:endParaRPr lang="en-US" altLang="zh-CN" sz="1800" b="1" dirty="0">
              <a:solidFill>
                <a:schemeClr val="bg1"/>
              </a:solidFill>
            </a:endParaRPr>
          </a:p>
          <a:p>
            <a:r>
              <a:rPr lang="en-US" altLang="zh-CN" sz="1800" b="1" dirty="0">
                <a:solidFill>
                  <a:schemeClr val="bg1"/>
                </a:solidFill>
              </a:rPr>
              <a:t>        Agenda Item: 9.6.7</a:t>
            </a:r>
            <a:endParaRPr lang="en-US" altLang="zh-CN" sz="1800" b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r>
              <a:rPr lang="en-US" altLang="zh-CN" sz="1800" b="1" dirty="0">
                <a:solidFill>
                  <a:schemeClr val="bg1"/>
                </a:solidFill>
              </a:rPr>
              <a:t>        Document for: Discussion &amp; Decision</a:t>
            </a:r>
            <a:endParaRPr lang="zh-CN" altLang="en-US" sz="1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553919" y="5010709"/>
            <a:ext cx="8098519" cy="456860"/>
          </a:xfrm>
        </p:spPr>
        <p:txBody>
          <a:bodyPr/>
          <a:lstStyle/>
          <a:p>
            <a:r>
              <a:rPr lang="en-US" altLang="zh-CN" dirty="0"/>
              <a:t>WID scope for Rel-17 RAN slicing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0744" y="1240574"/>
            <a:ext cx="11033080" cy="5131822"/>
          </a:xfrm>
        </p:spPr>
        <p:txBody>
          <a:bodyPr>
            <a:normAutofit fontScale="47500" lnSpcReduction="20000"/>
          </a:bodyPr>
          <a:lstStyle/>
          <a:p>
            <a:r>
              <a:rPr lang="en-US" sz="2900" dirty="0">
                <a:latin typeface="vivo Bold"/>
              </a:rPr>
              <a:t>A Rel-17 Study Item of  “</a:t>
            </a:r>
            <a:r>
              <a:rPr lang="en-GB" sz="2900" dirty="0">
                <a:latin typeface="vivo Bold"/>
              </a:rPr>
              <a:t>enhancement of RAN Slicing for NR</a:t>
            </a:r>
            <a:r>
              <a:rPr lang="en-US" sz="2900" dirty="0">
                <a:latin typeface="vivo Bold"/>
              </a:rPr>
              <a:t>”has been carried out by </a:t>
            </a:r>
            <a:r>
              <a:rPr lang="en-GB" sz="2900" dirty="0">
                <a:latin typeface="vivo Bold"/>
              </a:rPr>
              <a:t>RAN2 and RAN3</a:t>
            </a:r>
            <a:r>
              <a:rPr lang="en-US" sz="2900" dirty="0">
                <a:latin typeface="vivo Bold"/>
              </a:rPr>
              <a:t>, the study item covered:</a:t>
            </a:r>
          </a:p>
          <a:p>
            <a:pPr lvl="1"/>
            <a:r>
              <a:rPr lang="en-GB" sz="2900" dirty="0">
                <a:latin typeface="vivo Bold"/>
              </a:rPr>
              <a:t>Slice based cell (re)selection</a:t>
            </a:r>
          </a:p>
          <a:p>
            <a:pPr lvl="1"/>
            <a:r>
              <a:rPr lang="en-GB" sz="2900" dirty="0">
                <a:latin typeface="vivo Bold"/>
              </a:rPr>
              <a:t>Slice based RACH configuration</a:t>
            </a:r>
          </a:p>
          <a:p>
            <a:pPr lvl="1"/>
            <a:r>
              <a:rPr lang="en-US" sz="2900" dirty="0">
                <a:latin typeface="vivo Bold"/>
              </a:rPr>
              <a:t>Mechanisms to Support Service Continuity</a:t>
            </a:r>
          </a:p>
          <a:p>
            <a:r>
              <a:rPr lang="en-US" altLang="zh-CN" sz="2900" b="1" dirty="0">
                <a:latin typeface="vivo Bold"/>
              </a:rPr>
              <a:t>RAN2 conclusion:</a:t>
            </a:r>
          </a:p>
          <a:p>
            <a:pPr lvl="1"/>
            <a:r>
              <a:rPr lang="en-US" altLang="zh-CN" sz="2900" dirty="0">
                <a:latin typeface="vivo Bold"/>
              </a:rPr>
              <a:t>From RAN2 viewpoint, the RAN slicing SI can be concluded</a:t>
            </a:r>
          </a:p>
          <a:p>
            <a:pPr lvl="1"/>
            <a:r>
              <a:rPr lang="en-GB" sz="2900" dirty="0">
                <a:latin typeface="vivo Bold"/>
              </a:rPr>
              <a:t>RAN2 has concluded that both slice based cell reselection and RACH configuration are recommended for normative work. </a:t>
            </a:r>
          </a:p>
          <a:p>
            <a:r>
              <a:rPr lang="en-GB" altLang="zh-CN" sz="2900" b="1" dirty="0">
                <a:latin typeface="vivo Bold"/>
              </a:rPr>
              <a:t>RAN3 status</a:t>
            </a:r>
          </a:p>
          <a:p>
            <a:pPr lvl="1"/>
            <a:r>
              <a:rPr lang="en-US" sz="3300" dirty="0">
                <a:latin typeface="vivo Bold"/>
              </a:rPr>
              <a:t>Common understanding at this time, that extending the RAN3 part of this SI would not impact the start of potential normative work in RAN2</a:t>
            </a:r>
          </a:p>
          <a:p>
            <a:pPr lvl="1"/>
            <a:r>
              <a:rPr lang="en-US" sz="3300" dirty="0">
                <a:latin typeface="vivo Bold"/>
              </a:rPr>
              <a:t>RAN3 proposes to extend the SI with one quarter in RAN3 and do down-selection during the extended SI. .5 TUs needed; whether to overload RAN3 or to take this .5 TU from another topic is up to RAN discussion (RAN3 Chairman input)</a:t>
            </a:r>
          </a:p>
          <a:p>
            <a:r>
              <a:rPr lang="en-GB" altLang="zh-CN" sz="3400" b="1" dirty="0">
                <a:latin typeface="vivo Bold"/>
              </a:rPr>
              <a:t>Proposal: RAN slicing normative work should begin in RAN2 and the WID scope to be updated when RAN3 finish it study item part.</a:t>
            </a:r>
          </a:p>
          <a:p>
            <a:pPr lvl="1"/>
            <a:endParaRPr lang="en-US" sz="1800" dirty="0"/>
          </a:p>
          <a:p>
            <a:endParaRPr lang="en-GB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3180785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39233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240992" cy="5131822"/>
          </a:xfrm>
        </p:spPr>
        <p:txBody>
          <a:bodyPr>
            <a:normAutofit/>
          </a:bodyPr>
          <a:lstStyle/>
          <a:p>
            <a:pPr lvl="2"/>
            <a:r>
              <a:rPr lang="en-GB" sz="2000" dirty="0">
                <a:latin typeface="vivo Bold"/>
              </a:rPr>
              <a:t>The objective of RAN2 work item should consider to specify mechanism(s) for RAN slicing to include:</a:t>
            </a:r>
          </a:p>
          <a:p>
            <a:pPr lvl="2"/>
            <a:r>
              <a:rPr lang="en-GB" altLang="zh-CN" sz="1800" dirty="0">
                <a:latin typeface="vivo Bold"/>
              </a:rPr>
              <a:t>Support for slice based cell (re)selection, specify mechanisms and signalling including</a:t>
            </a:r>
            <a:endParaRPr lang="zh-CN" altLang="zh-CN" sz="1800" dirty="0">
              <a:latin typeface="vivo Bold"/>
            </a:endParaRPr>
          </a:p>
          <a:p>
            <a:pPr lvl="3"/>
            <a:r>
              <a:rPr lang="en-GB" altLang="zh-CN" sz="1600" dirty="0">
                <a:latin typeface="vivo Bold"/>
              </a:rPr>
              <a:t>Broadcast supported slice info of the current cell and neighbour cells and cell reselection priority per slice for cell reselection assistance. </a:t>
            </a:r>
            <a:endParaRPr lang="zh-CN" altLang="zh-CN" sz="1600" dirty="0">
              <a:latin typeface="vivo Bold"/>
            </a:endParaRPr>
          </a:p>
          <a:p>
            <a:pPr lvl="3"/>
            <a:r>
              <a:rPr lang="en-GB" altLang="zh-CN" sz="1600" dirty="0">
                <a:latin typeface="vivo Bold"/>
              </a:rPr>
              <a:t>Include slice info (with similar information as slice info in SI message) in </a:t>
            </a:r>
            <a:r>
              <a:rPr lang="en-GB" altLang="zh-CN" sz="1600" i="1" dirty="0" err="1">
                <a:latin typeface="vivo Bold"/>
              </a:rPr>
              <a:t>RRCRelease</a:t>
            </a:r>
            <a:r>
              <a:rPr lang="en-GB" altLang="zh-CN" sz="1600" dirty="0">
                <a:latin typeface="vivo Bold"/>
              </a:rPr>
              <a:t> message slice for cell reselection assistance</a:t>
            </a:r>
            <a:endParaRPr lang="zh-CN" altLang="zh-CN" sz="1600" dirty="0">
              <a:latin typeface="vivo Bold"/>
            </a:endParaRPr>
          </a:p>
          <a:p>
            <a:pPr lvl="3"/>
            <a:r>
              <a:rPr lang="en-GB" altLang="zh-CN" sz="1600" dirty="0">
                <a:latin typeface="vivo Bold"/>
              </a:rPr>
              <a:t>Broadcast supported slice of serving cell in SI message for cell selection assistance</a:t>
            </a:r>
            <a:endParaRPr lang="zh-CN" altLang="zh-CN" sz="1600" dirty="0">
              <a:latin typeface="vivo Bold"/>
            </a:endParaRPr>
          </a:p>
          <a:p>
            <a:pPr lvl="2"/>
            <a:r>
              <a:rPr lang="en-GB" altLang="zh-CN" sz="1800" dirty="0">
                <a:latin typeface="vivo Bold"/>
              </a:rPr>
              <a:t>Support slice based RACH configuration, specify mechanisms and signalling including</a:t>
            </a:r>
            <a:endParaRPr lang="zh-CN" altLang="zh-CN" sz="1800" dirty="0">
              <a:latin typeface="vivo Bold"/>
            </a:endParaRPr>
          </a:p>
          <a:p>
            <a:pPr lvl="3"/>
            <a:r>
              <a:rPr lang="en-GB" altLang="zh-CN" sz="1600" dirty="0">
                <a:latin typeface="vivo Bold"/>
              </a:rPr>
              <a:t>Configuration of separated PRACH configuration (e.g., transmission occasions of time-frequency domain and preambles) for slice or slice group</a:t>
            </a:r>
            <a:endParaRPr lang="zh-CN" altLang="zh-CN" sz="1600" dirty="0">
              <a:latin typeface="vivo Bold"/>
            </a:endParaRPr>
          </a:p>
          <a:p>
            <a:pPr lvl="3"/>
            <a:r>
              <a:rPr lang="en-GB" altLang="zh-CN" sz="1600" dirty="0">
                <a:latin typeface="vivo Bold"/>
              </a:rPr>
              <a:t>Configuration of RACH parameters prioritization (e.g., </a:t>
            </a:r>
            <a:r>
              <a:rPr lang="en-GB" altLang="zh-CN" sz="1600" i="1" dirty="0" err="1">
                <a:latin typeface="vivo Bold"/>
              </a:rPr>
              <a:t>scalingFactorBI</a:t>
            </a:r>
            <a:r>
              <a:rPr lang="en-GB" altLang="zh-CN" sz="1600" dirty="0">
                <a:latin typeface="vivo Bold"/>
              </a:rPr>
              <a:t> and </a:t>
            </a:r>
            <a:r>
              <a:rPr lang="en-GB" altLang="zh-CN" sz="1600" i="1" dirty="0" err="1">
                <a:latin typeface="vivo Bold"/>
              </a:rPr>
              <a:t>powerRampingStepHighPriority</a:t>
            </a:r>
            <a:r>
              <a:rPr lang="en-GB" altLang="zh-CN" sz="1600" dirty="0">
                <a:latin typeface="vivo Bold"/>
              </a:rPr>
              <a:t>) for slice or slice group</a:t>
            </a:r>
            <a:endParaRPr lang="en-US" sz="1600" dirty="0">
              <a:latin typeface="vivo Bold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pPr marL="0" lvl="1" indent="0" defTabSz="1280160">
              <a:spcBef>
                <a:spcPct val="0"/>
              </a:spcBef>
              <a:buNone/>
            </a:pPr>
            <a:r>
              <a:rPr lang="en-US" altLang="zh-CN" b="1" dirty="0">
                <a:ea typeface="vivo type CN简 Regular" panose="02000500000000000000" charset="-122"/>
              </a:rPr>
              <a:t>Scope of the new RAN2 WID </a:t>
            </a:r>
            <a:endParaRPr lang="en-US" altLang="en-US" b="1" dirty="0">
              <a:ea typeface="vivo type CN简 Regular" panose="020005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11234</TotalTime>
  <Words>364</Words>
  <Application>Microsoft Office PowerPoint</Application>
  <PresentationFormat>Widescreen</PresentationFormat>
  <Paragraphs>32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Helvetica Neue</vt:lpstr>
      <vt:lpstr>Helvetica Neue Medium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Rapp</cp:lastModifiedBy>
  <cp:revision>733</cp:revision>
  <dcterms:created xsi:type="dcterms:W3CDTF">2019-03-21T01:16:59Z</dcterms:created>
  <dcterms:modified xsi:type="dcterms:W3CDTF">2021-03-12T06:43:18Z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