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1"/>
  </p:notesMasterIdLst>
  <p:handoutMasterIdLst>
    <p:handoutMasterId r:id="rId22"/>
  </p:handoutMasterIdLst>
  <p:sldIdLst>
    <p:sldId id="341" r:id="rId5"/>
    <p:sldId id="452" r:id="rId6"/>
    <p:sldId id="444" r:id="rId7"/>
    <p:sldId id="445" r:id="rId8"/>
    <p:sldId id="451" r:id="rId9"/>
    <p:sldId id="453" r:id="rId10"/>
    <p:sldId id="447" r:id="rId11"/>
    <p:sldId id="448" r:id="rId12"/>
    <p:sldId id="454" r:id="rId13"/>
    <p:sldId id="449" r:id="rId14"/>
    <p:sldId id="455" r:id="rId15"/>
    <p:sldId id="456" r:id="rId16"/>
    <p:sldId id="457" r:id="rId17"/>
    <p:sldId id="458" r:id="rId18"/>
    <p:sldId id="459" r:id="rId19"/>
    <p:sldId id="450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9DEA3BDE-068F-47A9-8BCE-6A5E97AD74AA}">
          <p14:sldIdLst>
            <p14:sldId id="341"/>
            <p14:sldId id="452"/>
            <p14:sldId id="444"/>
            <p14:sldId id="445"/>
            <p14:sldId id="451"/>
            <p14:sldId id="453"/>
            <p14:sldId id="447"/>
            <p14:sldId id="448"/>
            <p14:sldId id="454"/>
            <p14:sldId id="449"/>
            <p14:sldId id="455"/>
            <p14:sldId id="456"/>
            <p14:sldId id="457"/>
            <p14:sldId id="458"/>
            <p14:sldId id="459"/>
            <p14:sldId id="450"/>
          </p14:sldIdLst>
        </p14:section>
        <p14:section name="white 白底" id="{48273BEF-E86D-1E41-894E-82DC393DEF7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6" d="100"/>
          <a:sy n="86" d="100"/>
        </p:scale>
        <p:origin x="61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36110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96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RAN Meeting #91-e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 Meeting, March 16 - 26,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RP-210249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89" y="2271562"/>
            <a:ext cx="9211377" cy="847023"/>
          </a:xfrm>
        </p:spPr>
        <p:txBody>
          <a:bodyPr/>
          <a:lstStyle/>
          <a:p>
            <a:pPr hangingPunct="1"/>
            <a:r>
              <a:rPr kumimoji="1" lang="en-US" altLang="zh-CN" sz="3600" dirty="0"/>
              <a:t>Motivation for R18 enhancement of NR</a:t>
            </a:r>
            <a:r>
              <a:rPr kumimoji="1" lang="zh-CN" altLang="en-US" sz="3600" dirty="0"/>
              <a:t> </a:t>
            </a:r>
            <a:r>
              <a:rPr kumimoji="1" lang="en-US" altLang="zh-CN" sz="3600" dirty="0"/>
              <a:t>SL</a:t>
            </a:r>
            <a:r>
              <a:rPr kumimoji="1" lang="zh-CN" altLang="en-US" sz="3600" dirty="0"/>
              <a:t> </a:t>
            </a:r>
            <a:r>
              <a:rPr kumimoji="1" lang="en-US" altLang="zh-CN" sz="3600" dirty="0"/>
              <a:t>Relay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1679" y="4456498"/>
            <a:ext cx="8325854" cy="64489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sz="2400" dirty="0"/>
              <a:t>OPPO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4A95A9-118D-48A8-90F8-0A8C19035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SL-Relay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AFE37D-419B-46A1-B789-26B1C6F6A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i="1" dirty="0">
                <a:solidFill>
                  <a:srgbClr val="00B0F0"/>
                </a:solidFill>
              </a:rPr>
              <a:t>Single-hop</a:t>
            </a:r>
            <a:r>
              <a:rPr lang="en-US" altLang="zh-CN" sz="2400" dirty="0"/>
              <a:t> Relay			=&gt; 		</a:t>
            </a:r>
            <a:r>
              <a:rPr lang="en-US" altLang="zh-CN" sz="2400" i="1" dirty="0">
                <a:solidFill>
                  <a:srgbClr val="FF0000"/>
                </a:solidFill>
              </a:rPr>
              <a:t>Multi-hop</a:t>
            </a:r>
            <a:r>
              <a:rPr lang="en-US" altLang="zh-CN" sz="2400" dirty="0"/>
              <a:t> Relay </a:t>
            </a:r>
          </a:p>
          <a:p>
            <a:r>
              <a:rPr lang="en-US" altLang="zh-CN" sz="2400" i="1" dirty="0">
                <a:solidFill>
                  <a:srgbClr val="00B0F0"/>
                </a:solidFill>
              </a:rPr>
              <a:t>Single-path</a:t>
            </a:r>
            <a:r>
              <a:rPr lang="en-US" altLang="zh-CN" sz="2400" dirty="0"/>
              <a:t> (for relay/remote)	=&gt;		</a:t>
            </a:r>
            <a:r>
              <a:rPr lang="en-US" altLang="zh-CN" sz="2400" i="1" dirty="0">
                <a:solidFill>
                  <a:srgbClr val="FF0000"/>
                </a:solidFill>
              </a:rPr>
              <a:t>Multi-path</a:t>
            </a:r>
            <a:r>
              <a:rPr lang="en-US" altLang="zh-CN" sz="2400" dirty="0"/>
              <a:t> (for relay/remote)</a:t>
            </a:r>
          </a:p>
          <a:p>
            <a:r>
              <a:rPr lang="en-US" altLang="zh-CN" sz="2400" i="1" dirty="0">
                <a:solidFill>
                  <a:srgbClr val="00B0F0"/>
                </a:solidFill>
              </a:rPr>
              <a:t>Unicast-only</a:t>
            </a:r>
            <a:r>
              <a:rPr lang="en-US" altLang="zh-CN" sz="2400" dirty="0"/>
              <a:t> relaying		=&gt; 		</a:t>
            </a:r>
            <a:r>
              <a:rPr lang="en-US" altLang="zh-CN" sz="2400" i="1" dirty="0">
                <a:solidFill>
                  <a:srgbClr val="FF0000"/>
                </a:solidFill>
              </a:rPr>
              <a:t>MBS-capable</a:t>
            </a:r>
            <a:r>
              <a:rPr lang="en-US" altLang="zh-CN" sz="2400" dirty="0"/>
              <a:t> relaying</a:t>
            </a:r>
          </a:p>
          <a:p>
            <a:r>
              <a:rPr lang="en-US" altLang="zh-CN" sz="2400" i="1" dirty="0">
                <a:solidFill>
                  <a:srgbClr val="00B0F0"/>
                </a:solidFill>
              </a:rPr>
              <a:t>3GPP</a:t>
            </a:r>
            <a:r>
              <a:rPr lang="en-US" altLang="zh-CN" sz="2400" dirty="0"/>
              <a:t> UE-to-UE interface 		=&gt;		</a:t>
            </a:r>
            <a:r>
              <a:rPr lang="en-US" altLang="zh-CN" sz="2400" i="1" dirty="0">
                <a:solidFill>
                  <a:srgbClr val="FF0000"/>
                </a:solidFill>
              </a:rPr>
              <a:t>non-3GPP</a:t>
            </a:r>
            <a:r>
              <a:rPr lang="en-US" altLang="zh-CN" sz="2400" dirty="0"/>
              <a:t> UE-to-UE interface</a:t>
            </a:r>
          </a:p>
          <a:p>
            <a:r>
              <a:rPr lang="en-US" altLang="zh-CN" sz="2400" dirty="0"/>
              <a:t>[Other R17 left-overs..]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354231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8EE865-F412-42F1-B2E1-3865AE614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 Multi-Hop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6515FC92-32E8-4F9A-8BFB-55600ECB5C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025899"/>
              </p:ext>
            </p:extLst>
          </p:nvPr>
        </p:nvGraphicFramePr>
        <p:xfrm>
          <a:off x="726687" y="2383186"/>
          <a:ext cx="105156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196046956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7127603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089022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72685427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28295354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6641191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4769408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5574508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5464174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41681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Scenario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Max. data rate (DL)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Max. data rate (UL)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End-to-end latency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7)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Area traffic capacity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(DL)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Area traffic capacity</a:t>
                      </a:r>
                      <a:endParaRPr lang="zh-CN" sz="12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(UL)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Area user density 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Area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Range of a single hop</a:t>
                      </a:r>
                      <a:endParaRPr lang="zh-CN" sz="12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>
                          <a:effectLst/>
                        </a:rPr>
                        <a:t>(note 8)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Estimated number of hops 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632879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 err="1">
                          <a:effectLst/>
                        </a:rPr>
                        <a:t>InHome</a:t>
                      </a:r>
                      <a:r>
                        <a:rPr lang="en-GB" sz="1100" i="1" dirty="0">
                          <a:effectLst/>
                        </a:rPr>
                        <a:t> Scenario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1)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 Gbit/s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500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</a:rPr>
                        <a:t>10 </a:t>
                      </a:r>
                      <a:r>
                        <a:rPr lang="en-GB" sz="1200" i="1" dirty="0" err="1">
                          <a:effectLst/>
                        </a:rPr>
                        <a:t>ms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 Gbit/s/ home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 Gbit/s /home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50 devices /house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 m x 10m – 3 floors</a:t>
                      </a:r>
                      <a:r>
                        <a:rPr lang="en-US" sz="1200" i="1" baseline="30000">
                          <a:effectLst/>
                        </a:rPr>
                        <a:t> 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 m indoor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2 to 3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859304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Factory Sensors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2)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kbit/s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50 ms to 1 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 Gbit/s /factory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50 Gbit/s /factory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10000 devices /factory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100 m x 100 m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30 m indoor / metallic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2 to 3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4137897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Smart Metering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3)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200 x 100 bytes / 15 mins /hectare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200 x 100 bytes / 15 mins /hectare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</a:rPr>
                        <a:t>200 devices /hectare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100 m x 100 m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&gt; 100 m indoor / deep indoor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2 to 5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290003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Containers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4)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15000 x 100 bytes / 15 mins /ship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15000 x 100 bytes / 15 mins /ship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15000 containers /ship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400 m x 60 m x 40 m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&gt; 100 m indoor / outdoor / metallic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3 to 9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892456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Freight Wagons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100 bytes / 15 mins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200 x 100 bytes / 15 mins /train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200 x 100 bytes / 15 mins /train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120 wagons /train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 km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&gt; 100 m outdoor / tunnel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10 to 15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52548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Public Safety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5)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12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12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30 ms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 Mbit/s /building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40 Mbit/s /building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30</a:t>
                      </a:r>
                      <a:endParaRPr lang="zh-CN" sz="12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devices</a:t>
                      </a:r>
                      <a:endParaRPr lang="zh-CN" sz="12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/building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100 m x 100 m – 3 floors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&gt; 50 m indoor (floor or stairwell)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2 to 4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436178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Wearables</a:t>
                      </a:r>
                      <a:endParaRPr lang="zh-CN" sz="12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i="1" dirty="0">
                          <a:effectLst/>
                        </a:rPr>
                        <a:t>(note 6)</a:t>
                      </a:r>
                      <a:endParaRPr lang="zh-CN" sz="1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Mbit/s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ms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 Mbit/s per 100 m</a:t>
                      </a:r>
                      <a:r>
                        <a:rPr lang="en-GB" sz="1200" i="1" baseline="30000">
                          <a:effectLst/>
                        </a:rPr>
                        <a:t>2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20 Mbit/s per 100 m</a:t>
                      </a:r>
                      <a:r>
                        <a:rPr lang="en-GB" sz="1200" i="1" baseline="30000">
                          <a:effectLst/>
                        </a:rPr>
                        <a:t>2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</a:rPr>
                        <a:t>10 wearables per 100 m</a:t>
                      </a:r>
                      <a:r>
                        <a:rPr lang="en-GB" sz="1200" i="1" baseline="30000">
                          <a:effectLst/>
                        </a:rPr>
                        <a:t>2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 m x 10 m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</a:rPr>
                        <a:t>10 m indoor / outdoor</a:t>
                      </a:r>
                      <a:endParaRPr lang="zh-CN" sz="12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1 to 2</a:t>
                      </a:r>
                      <a:endParaRPr lang="zh-CN" sz="1200" b="1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614768140"/>
                  </a:ext>
                </a:extLst>
              </a:tr>
            </a:tbl>
          </a:graphicData>
        </a:graphic>
      </p:graphicFrame>
      <p:sp>
        <p:nvSpPr>
          <p:cNvPr id="5" name="文本占位符 2">
            <a:extLst>
              <a:ext uri="{FF2B5EF4-FFF2-40B4-BE49-F238E27FC236}">
                <a16:creationId xmlns:a16="http://schemas.microsoft.com/office/drawing/2014/main" id="{23BABB8C-6EEB-4778-8E59-3079E09024DC}"/>
              </a:ext>
            </a:extLst>
          </p:cNvPr>
          <p:cNvSpPr txBox="1">
            <a:spLocks/>
          </p:cNvSpPr>
          <p:nvPr/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In 22.261, KPI for </a:t>
            </a:r>
            <a:r>
              <a:rPr lang="en-US" altLang="zh-CN" sz="2400" i="1" dirty="0">
                <a:solidFill>
                  <a:srgbClr val="FF0000"/>
                </a:solidFill>
              </a:rPr>
              <a:t>multi-hop</a:t>
            </a:r>
            <a:r>
              <a:rPr lang="en-US" altLang="zh-CN" sz="2400" dirty="0"/>
              <a:t> UE-to-Network Relay has been provided</a:t>
            </a:r>
          </a:p>
        </p:txBody>
      </p:sp>
    </p:spTree>
    <p:extLst>
      <p:ext uri="{BB962C8B-B14F-4D97-AF65-F5344CB8AC3E}">
        <p14:creationId xmlns:p14="http://schemas.microsoft.com/office/powerpoint/2010/main" val="801278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B016ED-AD08-499B-856C-E368B067B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 Multi-Path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116712-2DA7-4131-8DCD-09A9462BC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Multi-path relaying can apply to UP and/or CP</a:t>
            </a:r>
          </a:p>
          <a:p>
            <a:r>
              <a:rPr lang="en-US" altLang="zh-CN" dirty="0"/>
              <a:t>The benefit can be scheme/scenario-dependent, and of major interest in general during R17 SI phase</a:t>
            </a:r>
          </a:p>
          <a:p>
            <a:pPr lvl="1"/>
            <a:r>
              <a:rPr lang="en-US" altLang="zh-CN" dirty="0"/>
              <a:t>Robustness</a:t>
            </a:r>
          </a:p>
          <a:p>
            <a:pPr lvl="1"/>
            <a:r>
              <a:rPr lang="en-US" altLang="zh-CN" dirty="0"/>
              <a:t>throughput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CEA9A6D-AF43-4FDF-98BE-CDA34AF88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89417"/>
              </p:ext>
            </p:extLst>
          </p:nvPr>
        </p:nvGraphicFramePr>
        <p:xfrm>
          <a:off x="3425903" y="4488778"/>
          <a:ext cx="81279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6029">
                  <a:extLst>
                    <a:ext uri="{9D8B030D-6E8A-4147-A177-3AD203B41FA5}">
                      <a16:colId xmlns:a16="http://schemas.microsoft.com/office/drawing/2014/main" val="2972335282"/>
                    </a:ext>
                  </a:extLst>
                </a:gridCol>
                <a:gridCol w="3345985">
                  <a:extLst>
                    <a:ext uri="{9D8B030D-6E8A-4147-A177-3AD203B41FA5}">
                      <a16:colId xmlns:a16="http://schemas.microsoft.com/office/drawing/2014/main" val="1968391474"/>
                    </a:ext>
                  </a:extLst>
                </a:gridCol>
                <a:gridCol w="3345985">
                  <a:extLst>
                    <a:ext uri="{9D8B030D-6E8A-4147-A177-3AD203B41FA5}">
                      <a16:colId xmlns:a16="http://schemas.microsoft.com/office/drawing/2014/main" val="2010221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Path-1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Path-2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819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Scenario-1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Direct UE-</a:t>
                      </a:r>
                      <a:r>
                        <a:rPr lang="en-US" altLang="zh-CN" dirty="0" err="1"/>
                        <a:t>gNB</a:t>
                      </a:r>
                      <a:r>
                        <a:rPr lang="en-US" altLang="zh-CN" dirty="0"/>
                        <a:t> link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Indirect UE-</a:t>
                      </a:r>
                      <a:r>
                        <a:rPr lang="en-US" altLang="zh-CN" dirty="0" err="1"/>
                        <a:t>Relay_UE</a:t>
                      </a:r>
                      <a:r>
                        <a:rPr lang="en-US" altLang="zh-CN" dirty="0"/>
                        <a:t>-</a:t>
                      </a:r>
                      <a:r>
                        <a:rPr lang="en-US" altLang="zh-CN" dirty="0" err="1"/>
                        <a:t>gNB</a:t>
                      </a:r>
                      <a:r>
                        <a:rPr lang="en-US" altLang="zh-CN" dirty="0"/>
                        <a:t> link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568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Scenario-2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Indirect UE-Relay_UE1-gNB link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Indirect UE-Relay_UE2-gNB link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975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Scenario-3..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dirty="0"/>
                        <a:t>More advanced scenario if considering multi-hop..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756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27624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988B4-4BCC-4F75-8143-C3D7FC11C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 MBS-oriented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7C73B2-702D-491E-8CEF-92F98A601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MBS-oriented Relaying helps at least Public Safety and V2X use case</a:t>
            </a:r>
          </a:p>
          <a:p>
            <a:r>
              <a:rPr lang="en-US" altLang="zh-CN" dirty="0"/>
              <a:t>Although in LTE UE-based Relay from Day-1, but not in R17 NR UE-based Relay due to the parallel MBS work in R17</a:t>
            </a:r>
          </a:p>
          <a:p>
            <a:r>
              <a:rPr lang="en-US" altLang="zh-CN" dirty="0"/>
              <a:t>It should be included in R18 as Phase-II for NR UE-based Relay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A87E4ED-0E24-4191-9EBC-753D70956C84}"/>
              </a:ext>
            </a:extLst>
          </p:cNvPr>
          <p:cNvSpPr/>
          <p:nvPr/>
        </p:nvSpPr>
        <p:spPr>
          <a:xfrm>
            <a:off x="4283927" y="4713173"/>
            <a:ext cx="7069873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720725" indent="-540385">
              <a:spcAft>
                <a:spcPts val="900"/>
              </a:spcAft>
            </a:pPr>
            <a:r>
              <a:rPr lang="en-GB" altLang="zh-CN" dirty="0">
                <a:latin typeface="Times New Roman" panose="02020603050405020304" pitchFamily="18" charset="0"/>
              </a:rPr>
              <a:t>NOTE 2: Support of non-unicast mode communication (i.e. one-to-many communication/broadcast or multicast) between network and UE-to-Network Relay UE and between UE-to-Network Relay and Remote UE(s) depends on the result of FS_5MBS work.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4942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6FEA41-40A4-4637-AF81-EF3B3AB75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SL Relay: Non-3GPP based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E7E31A-7860-4FE6-B6E4-44F65931E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LTE, the non-3GPP based PC5 has been studied / specified</a:t>
            </a:r>
          </a:p>
          <a:p>
            <a:pPr lvl="1"/>
            <a:r>
              <a:rPr lang="en-US" altLang="zh-CN" dirty="0"/>
              <a:t>R13: EPC assisted WLAN direct discovery / communication</a:t>
            </a:r>
          </a:p>
          <a:p>
            <a:pPr lvl="1"/>
            <a:r>
              <a:rPr lang="en-US" altLang="zh-CN" dirty="0"/>
              <a:t>R15: L2 UE-to-Network Relay over non-3GPP RAT</a:t>
            </a:r>
          </a:p>
          <a:p>
            <a:r>
              <a:rPr lang="en-US" altLang="zh-CN" dirty="0"/>
              <a:t>To continue the work in NR, it helps to bring the diverse UE-to-UE interface in the field (</a:t>
            </a:r>
            <a:r>
              <a:rPr lang="en-US" altLang="zh-CN" dirty="0" err="1"/>
              <a:t>Wifi</a:t>
            </a:r>
            <a:r>
              <a:rPr lang="en-US" altLang="zh-CN" dirty="0"/>
              <a:t>, BT..) into 3GPP network/system framework </a:t>
            </a:r>
          </a:p>
          <a:p>
            <a:pPr lvl="1"/>
            <a:endParaRPr lang="zh-CN" altLang="en-US" dirty="0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FD07E9C-56F6-401D-8C37-FF6CF470C7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430284"/>
              </p:ext>
            </p:extLst>
          </p:nvPr>
        </p:nvGraphicFramePr>
        <p:xfrm>
          <a:off x="6297562" y="4200409"/>
          <a:ext cx="5168349" cy="1533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Visio" r:id="rId3" imgW="4482046" imgH="1329480" progId="Visio.Drawing.11">
                  <p:embed/>
                </p:oleObj>
              </mc:Choice>
              <mc:Fallback>
                <p:oleObj name="Visio" r:id="rId3" imgW="4482046" imgH="1329480" progId="Visio.Drawing.11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A0D8A102-DD37-4385-A51E-ED53DA9954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7562" y="4200409"/>
                        <a:ext cx="5168349" cy="15338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7BB5AE2C-EFFA-4173-8EB2-BC405C9A8F74}"/>
              </a:ext>
            </a:extLst>
          </p:cNvPr>
          <p:cNvSpPr txBox="1"/>
          <p:nvPr/>
        </p:nvSpPr>
        <p:spPr>
          <a:xfrm>
            <a:off x="6828421" y="5868403"/>
            <a:ext cx="4106637" cy="26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solidFill>
                  <a:srgbClr val="000000"/>
                </a:solidFill>
                <a:sym typeface="Helvetica Neue"/>
              </a:rPr>
              <a:t>Non-3GPP based UE-to-UE link (from R15 FeD2D)</a:t>
            </a:r>
            <a:endParaRPr lang="zh-CN" altLang="en-US" sz="1400" i="1" dirty="0">
              <a:solidFill>
                <a:srgbClr val="000000"/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8397787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5F0F8-265F-4B86-B514-42B8B7AC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SL Relay: [Other R17 left-overs]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C40FE5-14B6-4848-84E5-873BFF115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R17 as a start point focusing on the baseline function, but limited in different dimensions*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793244-C0C2-45F2-95A2-DD0D609B11F6}"/>
              </a:ext>
            </a:extLst>
          </p:cNvPr>
          <p:cNvSpPr txBox="1"/>
          <p:nvPr/>
        </p:nvSpPr>
        <p:spPr>
          <a:xfrm>
            <a:off x="6854660" y="5869186"/>
            <a:ext cx="4584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/>
              <a:t>* Pending on R17 SI-to-WI conversion discussion result</a:t>
            </a:r>
            <a:endParaRPr lang="zh-CN" altLang="en-US" sz="1400" i="1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58DE800-97ED-493D-821D-8AD930B19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09448"/>
              </p:ext>
            </p:extLst>
          </p:nvPr>
        </p:nvGraphicFramePr>
        <p:xfrm>
          <a:off x="3397339" y="3239969"/>
          <a:ext cx="8128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3073961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387583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R17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R18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64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gNB</a:t>
                      </a:r>
                      <a:r>
                        <a:rPr lang="en-US" altLang="zh-CN" dirty="0"/>
                        <a:t> only, i.e., NR-</a:t>
                      </a:r>
                      <a:r>
                        <a:rPr lang="en-US" altLang="zh-CN" dirty="0" err="1"/>
                        <a:t>Uu</a:t>
                      </a:r>
                      <a:r>
                        <a:rPr lang="en-US" altLang="zh-CN" dirty="0"/>
                        <a:t> only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Cross-RAT control for </a:t>
                      </a:r>
                      <a:r>
                        <a:rPr lang="en-US" altLang="zh-CN" dirty="0" err="1"/>
                        <a:t>eNB</a:t>
                      </a:r>
                      <a:r>
                        <a:rPr lang="en-US" altLang="zh-CN" dirty="0"/>
                        <a:t>, i.e., LTE-</a:t>
                      </a:r>
                      <a:r>
                        <a:rPr lang="en-US" altLang="zh-CN" dirty="0" err="1"/>
                        <a:t>Uu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25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 SA, i.e., no support on DC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DC-compatible, i.e., (NG)EN/NE/NR-DC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08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Service continuity between direct and indirect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Service continuity between indirect1 and indirect2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253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No support for group-mobility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Support for group-mobility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02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444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64254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FA87FC-356F-4CBE-82AE-420A3CDF9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DCFFD0-E452-4F54-AA56-C9A01EBB2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700" dirty="0"/>
              <a:t>R18 Enhancement aims at a </a:t>
            </a:r>
            <a:r>
              <a:rPr lang="en-US" altLang="zh-CN" sz="2700" i="1" dirty="0"/>
              <a:t>UE-based</a:t>
            </a:r>
            <a:r>
              <a:rPr lang="en-US" altLang="zh-CN" sz="2700" dirty="0"/>
              <a:t> relay architecture which is </a:t>
            </a:r>
          </a:p>
          <a:p>
            <a:pPr lvl="1"/>
            <a:r>
              <a:rPr lang="en-US" altLang="zh-CN" sz="2300" dirty="0"/>
              <a:t>Compatible with various UE-to-UE protocol (3GPP </a:t>
            </a:r>
            <a:r>
              <a:rPr lang="en-US" altLang="zh-CN" sz="2300" dirty="0" err="1"/>
              <a:t>sidelink</a:t>
            </a:r>
            <a:r>
              <a:rPr lang="en-US" altLang="zh-CN" sz="2300" dirty="0"/>
              <a:t>, IEEE </a:t>
            </a:r>
            <a:r>
              <a:rPr lang="en-US" altLang="zh-CN" sz="2300" dirty="0" err="1"/>
              <a:t>Wifi</a:t>
            </a:r>
            <a:r>
              <a:rPr lang="en-US" altLang="zh-CN" sz="2300" dirty="0"/>
              <a:t>/BT, and etc...)</a:t>
            </a:r>
          </a:p>
          <a:p>
            <a:pPr lvl="1"/>
            <a:r>
              <a:rPr lang="en-US" altLang="zh-CN" sz="2300" dirty="0"/>
              <a:t>With enough scalability (single/multi-hop, single/multi-path)</a:t>
            </a:r>
          </a:p>
          <a:p>
            <a:pPr lvl="1"/>
            <a:r>
              <a:rPr lang="en-US" altLang="zh-CN" sz="2300" dirty="0"/>
              <a:t>Support various traffic types (</a:t>
            </a:r>
            <a:r>
              <a:rPr lang="en-US" altLang="zh-CN" sz="2300" dirty="0" err="1"/>
              <a:t>eMBB</a:t>
            </a:r>
            <a:r>
              <a:rPr lang="en-US" altLang="zh-CN" sz="2300" dirty="0"/>
              <a:t>/URLLC/MTC, unicast/groupcast)</a:t>
            </a:r>
          </a:p>
          <a:p>
            <a:pPr lvl="1"/>
            <a:endParaRPr lang="en-US" altLang="zh-CN" sz="2300" dirty="0"/>
          </a:p>
        </p:txBody>
      </p:sp>
    </p:spTree>
    <p:extLst>
      <p:ext uri="{BB962C8B-B14F-4D97-AF65-F5344CB8AC3E}">
        <p14:creationId xmlns:p14="http://schemas.microsoft.com/office/powerpoint/2010/main" val="257712369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41CE79B-0C28-41DE-ABE8-DE920F9C6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5400" dirty="0"/>
              <a:t>Part-1: UE-based Relay in LTE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143201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9DA8A74-9EA0-4220-895E-3C63421F8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R13 eD2D </a:t>
            </a:r>
            <a:r>
              <a:rPr lang="en-US" altLang="zh-CN" i="1" dirty="0"/>
              <a:t>L3</a:t>
            </a:r>
            <a:r>
              <a:rPr lang="en-US" altLang="zh-CN" dirty="0"/>
              <a:t> Relay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B364900-2255-4E78-B697-C90632EE3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000" dirty="0"/>
              <a:t>SID/WID: SP-140386 (SA1), SP-140385 (SA2), </a:t>
            </a:r>
            <a:r>
              <a:rPr lang="en-GB" altLang="zh-CN" sz="2000" i="1" dirty="0"/>
              <a:t>RP-142311</a:t>
            </a:r>
            <a:r>
              <a:rPr lang="en-GB" altLang="zh-CN" sz="2000" dirty="0"/>
              <a:t> (RAN)</a:t>
            </a:r>
          </a:p>
          <a:p>
            <a:r>
              <a:rPr lang="en-GB" altLang="zh-CN" sz="2000" dirty="0"/>
              <a:t>Time: 2015~2016</a:t>
            </a:r>
          </a:p>
          <a:p>
            <a:r>
              <a:rPr lang="en-GB" altLang="zh-CN" sz="2000" dirty="0"/>
              <a:t>Objective: </a:t>
            </a:r>
            <a:r>
              <a:rPr lang="en-US" altLang="zh-CN" sz="2000" dirty="0"/>
              <a:t>Support the extension of network coverage using L3-based UE-to-Network Relays, including service continuity (if needed), based on Release 12 D2D communication, considering applicability to voice, video. [RAN2, RAN1, RAN3]. </a:t>
            </a:r>
            <a:endParaRPr lang="zh-CN" altLang="en-US" sz="2000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09F3CE15-09CE-4662-95BD-9974CB9903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305350"/>
              </p:ext>
            </p:extLst>
          </p:nvPr>
        </p:nvGraphicFramePr>
        <p:xfrm>
          <a:off x="2445315" y="3902927"/>
          <a:ext cx="8778452" cy="1917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icture" r:id="rId3" imgW="6123517" imgH="1332285" progId="Word.Picture.8">
                  <p:embed/>
                </p:oleObj>
              </mc:Choice>
              <mc:Fallback>
                <p:oleObj name="Picture" r:id="rId3" imgW="6123517" imgH="1332285" progId="Word.Picture.8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09F3CE15-09CE-4662-95BD-9974CB9903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5315" y="3902927"/>
                        <a:ext cx="8778452" cy="1917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37759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E7187D-52FF-4639-B2A1-16045CFEA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R15 FeD2D </a:t>
            </a:r>
            <a:r>
              <a:rPr lang="en-US" altLang="zh-CN" i="1" dirty="0"/>
              <a:t>L2 </a:t>
            </a:r>
            <a:r>
              <a:rPr lang="en-US" altLang="zh-CN" dirty="0"/>
              <a:t>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5D1C42-747D-442C-B5F4-4BC1077A7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000" dirty="0"/>
              <a:t>SID/WID : SP-160511 (SA1), SP-160961 (SA2), </a:t>
            </a:r>
            <a:r>
              <a:rPr lang="en-GB" altLang="zh-CN" sz="2000" i="1" dirty="0"/>
              <a:t>RP-170295</a:t>
            </a:r>
            <a:r>
              <a:rPr lang="en-GB" altLang="zh-CN" sz="2000" dirty="0"/>
              <a:t> (RAN)</a:t>
            </a:r>
          </a:p>
          <a:p>
            <a:r>
              <a:rPr lang="en-GB" altLang="zh-CN" sz="2000" dirty="0"/>
              <a:t>Time: 2016~2017</a:t>
            </a:r>
          </a:p>
          <a:p>
            <a:r>
              <a:rPr lang="en-GB" altLang="zh-CN" sz="2000" dirty="0"/>
              <a:t>Objective: </a:t>
            </a:r>
            <a:r>
              <a:rPr lang="en-US" altLang="zh-CN" sz="2000" dirty="0"/>
              <a:t>Study the possibility of  a common solution supporting the following use cases:[RAN2] </a:t>
            </a:r>
          </a:p>
          <a:p>
            <a:pPr lvl="1"/>
            <a:r>
              <a:rPr lang="en-US" altLang="zh-CN" sz="1600" dirty="0" err="1"/>
              <a:t>i</a:t>
            </a:r>
            <a:r>
              <a:rPr lang="en-US" altLang="zh-CN" sz="1600" dirty="0"/>
              <a:t>. UE to network relaying over </a:t>
            </a:r>
            <a:r>
              <a:rPr lang="en-US" altLang="zh-CN" sz="1600" i="1" dirty="0"/>
              <a:t>non-3GPP</a:t>
            </a:r>
            <a:r>
              <a:rPr lang="en-US" altLang="zh-CN" sz="1600" dirty="0"/>
              <a:t> access (Bluetooth/</a:t>
            </a:r>
            <a:r>
              <a:rPr lang="en-US" altLang="zh-CN" sz="1600" dirty="0" err="1"/>
              <a:t>WiFi</a:t>
            </a:r>
            <a:r>
              <a:rPr lang="en-US" altLang="zh-CN" sz="1600" dirty="0"/>
              <a:t>). </a:t>
            </a:r>
          </a:p>
          <a:p>
            <a:pPr lvl="1"/>
            <a:r>
              <a:rPr lang="en-US" altLang="zh-CN" sz="1600" dirty="0"/>
              <a:t>ii. UE to network relaying over </a:t>
            </a:r>
            <a:r>
              <a:rPr lang="en-US" altLang="zh-CN" sz="1600" i="1" dirty="0"/>
              <a:t>LTE </a:t>
            </a:r>
            <a:r>
              <a:rPr lang="en-US" altLang="zh-CN" sz="1600" i="1" dirty="0" err="1"/>
              <a:t>sidelink</a:t>
            </a:r>
            <a:r>
              <a:rPr lang="en-US" altLang="zh-CN" sz="1600" dirty="0"/>
              <a:t>. </a:t>
            </a:r>
          </a:p>
          <a:p>
            <a:pPr lvl="1"/>
            <a:r>
              <a:rPr lang="en-US" altLang="zh-CN" sz="1600" dirty="0"/>
              <a:t>iii. Unidirectional and bidirectional UE to network relay.</a:t>
            </a:r>
          </a:p>
          <a:p>
            <a:endParaRPr lang="zh-CN" altLang="en-US" sz="2000" dirty="0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BF953DB3-F928-45B9-8CB9-D3F020E2E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200742"/>
              </p:ext>
            </p:extLst>
          </p:nvPr>
        </p:nvGraphicFramePr>
        <p:xfrm>
          <a:off x="6002233" y="4155805"/>
          <a:ext cx="5185021" cy="1533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3" imgW="4482046" imgH="1329480" progId="Visio.Drawing.11">
                  <p:embed/>
                </p:oleObj>
              </mc:Choice>
              <mc:Fallback>
                <p:oleObj name="Visio" r:id="rId3" imgW="4482046" imgH="1329480" progId="Visio.Drawing.11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BF953DB3-F928-45B9-8CB9-D3F020E2E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2233" y="4155805"/>
                        <a:ext cx="5185021" cy="15338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5840E5BC-B512-4317-A4CB-45BEF7A47C76}"/>
              </a:ext>
            </a:extLst>
          </p:cNvPr>
          <p:cNvSpPr txBox="1"/>
          <p:nvPr/>
        </p:nvSpPr>
        <p:spPr>
          <a:xfrm>
            <a:off x="7447605" y="5823798"/>
            <a:ext cx="2197460" cy="26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solidFill>
                  <a:srgbClr val="000000"/>
                </a:solidFill>
                <a:sym typeface="Helvetica Neue"/>
              </a:rPr>
              <a:t>3GPP based UE-to-UE link</a:t>
            </a:r>
            <a:endParaRPr lang="zh-CN" altLang="en-US" sz="1400" i="1" dirty="0">
              <a:solidFill>
                <a:srgbClr val="000000"/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2795048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762B3D-6D26-417E-8366-8DFD3EA1A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2A0418-1C97-4660-816D-1A1586D57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In LTE, although the UE-based relay has been specified (only in R13),</a:t>
            </a:r>
            <a:r>
              <a:rPr lang="zh-CN" altLang="en-US" sz="2400" dirty="0"/>
              <a:t> </a:t>
            </a:r>
            <a:r>
              <a:rPr lang="en-US" altLang="zh-CN" sz="2400" dirty="0"/>
              <a:t>it</a:t>
            </a:r>
            <a:r>
              <a:rPr lang="zh-CN" altLang="en-US" sz="2400" dirty="0"/>
              <a:t> </a:t>
            </a:r>
            <a:r>
              <a:rPr lang="en-US" altLang="zh-CN" sz="2400" dirty="0"/>
              <a:t>is</a:t>
            </a:r>
            <a:r>
              <a:rPr lang="zh-CN" altLang="en-US" sz="2400" dirty="0"/>
              <a:t> </a:t>
            </a:r>
            <a:r>
              <a:rPr lang="en-US" altLang="zh-CN" sz="2400" dirty="0"/>
              <a:t>quite limited</a:t>
            </a:r>
            <a:r>
              <a:rPr lang="zh-CN" altLang="en-US" sz="2400" dirty="0"/>
              <a:t> </a:t>
            </a:r>
            <a:r>
              <a:rPr lang="en-US" altLang="zh-CN" sz="2400" dirty="0"/>
              <a:t>in the sense that</a:t>
            </a:r>
          </a:p>
          <a:p>
            <a:pPr lvl="1"/>
            <a:r>
              <a:rPr lang="en-US" altLang="zh-CN" sz="2000" dirty="0"/>
              <a:t>Single UE-to-UE protocol (i.e., LTE </a:t>
            </a:r>
            <a:r>
              <a:rPr lang="en-US" altLang="zh-CN" sz="2000" dirty="0" err="1"/>
              <a:t>sidelink</a:t>
            </a:r>
            <a:r>
              <a:rPr lang="en-US" altLang="zh-CN" sz="2000" dirty="0"/>
              <a:t>)</a:t>
            </a:r>
          </a:p>
          <a:p>
            <a:pPr lvl="1"/>
            <a:r>
              <a:rPr lang="en-US" altLang="zh-CN" sz="2000" dirty="0"/>
              <a:t>Without scalability (single hop, single path)</a:t>
            </a:r>
          </a:p>
          <a:p>
            <a:pPr lvl="1"/>
            <a:r>
              <a:rPr lang="en-US" altLang="zh-CN" sz="2000" dirty="0"/>
              <a:t>Supporting limited type of traffic (Public Safety oriented)</a:t>
            </a:r>
          </a:p>
          <a:p>
            <a:endParaRPr lang="en-US" altLang="zh-CN" sz="2400" dirty="0"/>
          </a:p>
          <a:p>
            <a:pPr marL="342900" indent="-342900">
              <a:buFontTx/>
              <a:buChar char="-"/>
            </a:pPr>
            <a:endParaRPr lang="en-US" altLang="zh-CN" sz="2400" dirty="0"/>
          </a:p>
          <a:p>
            <a:pPr marL="342900" indent="-342900">
              <a:buFontTx/>
              <a:buChar char="-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0938209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F8892B-F852-4E0A-A2C4-986E9880D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5400" dirty="0"/>
              <a:t>Part-2.1: UE-based Relay in R17 NR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9665606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98F024D-AB1E-4DF2-8B52-18A712088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R17 SL-Relay: </a:t>
            </a:r>
            <a:r>
              <a:rPr lang="en-US" altLang="zh-CN" i="1" dirty="0"/>
              <a:t>L2/L3 Relay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D31D3AD-9E7E-4115-B577-50E6109AC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1800" dirty="0"/>
              <a:t>SID/WID : SP-190303 (SA1), SP-190443 (SA2), </a:t>
            </a:r>
            <a:r>
              <a:rPr lang="en-GB" altLang="zh-CN" sz="1800" i="1" dirty="0"/>
              <a:t>RP-201474</a:t>
            </a:r>
            <a:r>
              <a:rPr lang="en-GB" altLang="zh-CN" sz="1800" dirty="0"/>
              <a:t> (RAN)</a:t>
            </a:r>
            <a:endParaRPr lang="en-GB" altLang="zh-CN" sz="1800" b="1" dirty="0">
              <a:solidFill>
                <a:srgbClr val="FF0000"/>
              </a:solidFill>
            </a:endParaRPr>
          </a:p>
          <a:p>
            <a:r>
              <a:rPr lang="en-GB" altLang="zh-CN" sz="1800" dirty="0"/>
              <a:t>Time: 2019~2021 (SI to be converted to WI @ RP#91-e)</a:t>
            </a:r>
          </a:p>
          <a:p>
            <a:r>
              <a:rPr lang="en-GB" altLang="zh-CN" sz="1800" dirty="0"/>
              <a:t>Objective: </a:t>
            </a:r>
            <a:r>
              <a:rPr lang="en-US" altLang="zh-CN" sz="1800" dirty="0"/>
              <a:t>Study mechanism(s) with minimum specification impact to support the SA requirements for </a:t>
            </a:r>
            <a:r>
              <a:rPr lang="en-US" altLang="zh-CN" sz="1800" dirty="0" err="1"/>
              <a:t>sidelink</a:t>
            </a:r>
            <a:r>
              <a:rPr lang="en-US" altLang="zh-CN" sz="1800" dirty="0"/>
              <a:t>-based </a:t>
            </a:r>
            <a:r>
              <a:rPr lang="en-US" altLang="zh-CN" sz="1800" i="1" dirty="0"/>
              <a:t>UE-to-network</a:t>
            </a:r>
            <a:r>
              <a:rPr lang="en-US" altLang="zh-CN" sz="1800" dirty="0"/>
              <a:t> and UE-to-UE relay, focusing on the following aspects (if applicable)  for </a:t>
            </a:r>
            <a:r>
              <a:rPr lang="en-US" altLang="zh-CN" sz="1800" i="1" dirty="0"/>
              <a:t>layer-3 relay and layer-2 relay </a:t>
            </a:r>
            <a:r>
              <a:rPr lang="en-US" altLang="zh-CN" sz="1800" dirty="0"/>
              <a:t>[RAN2]..</a:t>
            </a:r>
            <a:endParaRPr lang="zh-CN" altLang="en-US" sz="1800" dirty="0"/>
          </a:p>
          <a:p>
            <a:endParaRPr lang="zh-CN" altLang="en-US" sz="1800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3644CFF3-291C-44BD-9E01-AF206C5BB9F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914400" y="4031733"/>
          <a:ext cx="4255220" cy="1749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3" imgW="9467863" imgH="4562283" progId="Visio.Drawing.15">
                  <p:embed/>
                </p:oleObj>
              </mc:Choice>
              <mc:Fallback>
                <p:oleObj name="Visio" r:id="rId3" imgW="9467863" imgH="4562283" progId="Visio.Drawing.15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3644CFF3-291C-44BD-9E01-AF206C5BB9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31733"/>
                        <a:ext cx="4255220" cy="17496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333949DA-7447-4770-BDCD-A79CC285689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95767" y="4012016"/>
          <a:ext cx="5925963" cy="1749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Picture" r:id="rId5" imgW="6123517" imgH="1332285" progId="Word.Picture.8">
                  <p:embed/>
                </p:oleObj>
              </mc:Choice>
              <mc:Fallback>
                <p:oleObj name="Picture" r:id="rId5" imgW="6123517" imgH="1332285" progId="Word.Picture.8">
                  <p:embed/>
                  <p:pic>
                    <p:nvPicPr>
                      <p:cNvPr id="10" name="对象 9">
                        <a:extLst>
                          <a:ext uri="{FF2B5EF4-FFF2-40B4-BE49-F238E27FC236}">
                            <a16:creationId xmlns:a16="http://schemas.microsoft.com/office/drawing/2014/main" id="{333949DA-7447-4770-BDCD-A79CC28568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5767" y="4012016"/>
                        <a:ext cx="5925963" cy="17496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30DE297E-CAFF-457B-A692-AD8931D4F607}"/>
              </a:ext>
            </a:extLst>
          </p:cNvPr>
          <p:cNvSpPr txBox="1"/>
          <p:nvPr/>
        </p:nvSpPr>
        <p:spPr>
          <a:xfrm>
            <a:off x="2291817" y="5856537"/>
            <a:ext cx="1625446" cy="26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solidFill>
                  <a:srgbClr val="000000"/>
                </a:solidFill>
                <a:sym typeface="Helvetica Neue"/>
              </a:rPr>
              <a:t>L2 UE-to-</a:t>
            </a:r>
            <a:r>
              <a:rPr lang="en-US" altLang="zh-CN" sz="1400" i="1" dirty="0"/>
              <a:t>NW Relay</a:t>
            </a:r>
            <a:endParaRPr lang="zh-CN" altLang="en-US" sz="1400" i="1" dirty="0">
              <a:solidFill>
                <a:srgbClr val="000000"/>
              </a:solidFill>
              <a:sym typeface="Helvetica Neue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3FA009-0D95-46B1-9570-C4786234DB82}"/>
              </a:ext>
            </a:extLst>
          </p:cNvPr>
          <p:cNvSpPr txBox="1"/>
          <p:nvPr/>
        </p:nvSpPr>
        <p:spPr>
          <a:xfrm>
            <a:off x="7190605" y="5856537"/>
            <a:ext cx="3382273" cy="26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solidFill>
                  <a:srgbClr val="000000"/>
                </a:solidFill>
                <a:sym typeface="Helvetica Neue"/>
              </a:rPr>
              <a:t>L3 UE-to-NW Relay (non-N3IWF scheme)</a:t>
            </a:r>
            <a:endParaRPr lang="zh-CN" altLang="en-US" sz="1400" i="1" dirty="0">
              <a:solidFill>
                <a:srgbClr val="000000"/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0682265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A48007-8736-4993-8B8F-F66BE7C75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R17 SL-Relay: </a:t>
            </a:r>
            <a:r>
              <a:rPr lang="en-US" altLang="zh-CN" i="1" dirty="0"/>
              <a:t>L2/L3 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3A04A1-905D-4A48-9D7C-D54F6F701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State of the Art</a:t>
            </a:r>
          </a:p>
          <a:p>
            <a:pPr lvl="1"/>
            <a:r>
              <a:rPr lang="en-US" altLang="zh-CN" dirty="0"/>
              <a:t>SI of RAN2/SA2 has been finished</a:t>
            </a:r>
          </a:p>
          <a:p>
            <a:pPr lvl="1"/>
            <a:r>
              <a:rPr lang="en-US" altLang="zh-CN" dirty="0"/>
              <a:t>SI-to-WI conversion to happen @ 2021-Q1</a:t>
            </a:r>
          </a:p>
          <a:p>
            <a:pPr lvl="1"/>
            <a:r>
              <a:rPr lang="en-US" altLang="zh-CN" dirty="0"/>
              <a:t>Quite strong support for both L2/L3 UE-to-NW relay</a:t>
            </a:r>
          </a:p>
          <a:p>
            <a:pPr lvl="1"/>
            <a:r>
              <a:rPr lang="en-US" altLang="zh-CN" dirty="0"/>
              <a:t>Limited to single-hop, single-path, 3GPP UE-to-UE interface, unicast in R17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560666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F8892B-F852-4E0A-A2C4-986E9880D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5400" dirty="0"/>
              <a:t>Part-2.2: UE-based Relay in R18 NR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4528143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679a257e-872f-4c98-9e8a-0a9c104f72cd"/>
    <ds:schemaRef ds:uri="280d8efa-eff2-4910-88d2-79ca146720c4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5846</TotalTime>
  <Words>1238</Words>
  <Application>Microsoft Office PowerPoint</Application>
  <PresentationFormat>宽屏</PresentationFormat>
  <Paragraphs>181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 </vt:lpstr>
      <vt:lpstr>Helvetica Neue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Picture</vt:lpstr>
      <vt:lpstr>Visio</vt:lpstr>
      <vt:lpstr>Motivation for R18 enhancement of NR SL Relay</vt:lpstr>
      <vt:lpstr>Part-1: UE-based Relay in LTE</vt:lpstr>
      <vt:lpstr>Background: R13 eD2D L3 Relay</vt:lpstr>
      <vt:lpstr>Background: R15 FeD2D L2 Relay</vt:lpstr>
      <vt:lpstr>Background</vt:lpstr>
      <vt:lpstr>Part-2.1: UE-based Relay in R17 NR</vt:lpstr>
      <vt:lpstr>R17 SL-Relay: L2/L3 Relay</vt:lpstr>
      <vt:lpstr>R17 SL-Relay: L2/L3 Relay</vt:lpstr>
      <vt:lpstr>Part-2.2: UE-based Relay in R18 NR</vt:lpstr>
      <vt:lpstr>R18 SL-Relay</vt:lpstr>
      <vt:lpstr>R18 SL Relay: Multi-Hop</vt:lpstr>
      <vt:lpstr>R18 SL Relay: Multi-Path</vt:lpstr>
      <vt:lpstr>R18 SL Relay: MBS-oriented</vt:lpstr>
      <vt:lpstr>R18 SL Relay: Non-3GPP based</vt:lpstr>
      <vt:lpstr>R18 SL Relay: [Other R17 left-overs]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OPPO (Qianxi)</cp:lastModifiedBy>
  <cp:revision>652</cp:revision>
  <dcterms:created xsi:type="dcterms:W3CDTF">2010-02-05T13:52:04Z</dcterms:created>
  <dcterms:modified xsi:type="dcterms:W3CDTF">2021-03-09T08:37:56Z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