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3"/>
  </p:notesMasterIdLst>
  <p:handoutMasterIdLst>
    <p:handoutMasterId r:id="rId24"/>
  </p:handoutMasterIdLst>
  <p:sldIdLst>
    <p:sldId id="341" r:id="rId2"/>
    <p:sldId id="421" r:id="rId3"/>
    <p:sldId id="420" r:id="rId4"/>
    <p:sldId id="366" r:id="rId5"/>
    <p:sldId id="419" r:id="rId6"/>
    <p:sldId id="367" r:id="rId7"/>
    <p:sldId id="405" r:id="rId8"/>
    <p:sldId id="422" r:id="rId9"/>
    <p:sldId id="414" r:id="rId10"/>
    <p:sldId id="397" r:id="rId11"/>
    <p:sldId id="423" r:id="rId12"/>
    <p:sldId id="424" r:id="rId13"/>
    <p:sldId id="418" r:id="rId14"/>
    <p:sldId id="425" r:id="rId15"/>
    <p:sldId id="413" r:id="rId16"/>
    <p:sldId id="401" r:id="rId17"/>
    <p:sldId id="426" r:id="rId18"/>
    <p:sldId id="428" r:id="rId19"/>
    <p:sldId id="427" r:id="rId20"/>
    <p:sldId id="381" r:id="rId21"/>
    <p:sldId id="398" r:id="rId2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53" d="100"/>
          <a:sy n="53" d="100"/>
        </p:scale>
        <p:origin x="39" y="21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5" d="100"/>
          <a:sy n="45" d="100"/>
        </p:scale>
        <p:origin x="1542" y="2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D:\Documents\RAN2%20Mgmt\R2\TSGR2_113e\tdocList_2021-02-06_18h26_eom.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Documents\RAN2%20Mgmt\R2\TSGR2_113e\tdocList_2021-02-06_18h26_eom.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Documents\RAN2%20Mgmt\R2\TSGR2_113e\tdocList_2021-02-06_18h26_eom.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D:\Documents\RAN2%20Mgmt\R2\TSGR2_113e\tdocList_2021-02-06_18h26_eom.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D:\Documents\RAN2%20Mgmt\R2\TSGR2_113e\tdocList_2021-02-06_18h26_eom.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D:\Documents\RAN2%20Mgmt\R2\TSGR2_113e\tdocList_2021-02-06_18h26_eom.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D:\Documents\RAN2%20Mgmt\R2\TSGR2_113e\tdocList_2021-02-06_18h26_eom.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D:\Documents\RAN2%20Mgmt\R2\TSGR2_113e\tdocList_2021-02-06_18h26_eom.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NR R16</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STATS!$C$7</c:f>
              <c:strCache>
                <c:ptCount val="1"/>
                <c:pt idx="0">
                  <c:v>Agreed CRs</c:v>
                </c:pt>
              </c:strCache>
            </c:strRef>
          </c:tx>
          <c:spPr>
            <a:solidFill>
              <a:schemeClr val="accent1"/>
            </a:solidFill>
            <a:ln>
              <a:noFill/>
            </a:ln>
            <a:effectLst/>
          </c:spPr>
          <c:invertIfNegative val="0"/>
          <c:cat>
            <c:strRef>
              <c:f>STATS!$B$8:$B$23</c:f>
              <c:strCache>
                <c:ptCount val="16"/>
                <c:pt idx="0">
                  <c:v>NR16 General</c:v>
                </c:pt>
                <c:pt idx="1">
                  <c:v>NR16 IAB</c:v>
                </c:pt>
                <c:pt idx="2">
                  <c:v>NR16 NR-U</c:v>
                </c:pt>
                <c:pt idx="3">
                  <c:v>NR16 V2X</c:v>
                </c:pt>
                <c:pt idx="4">
                  <c:v>NR16 IIOT</c:v>
                </c:pt>
                <c:pt idx="5">
                  <c:v>NR16 Pos</c:v>
                </c:pt>
                <c:pt idx="6">
                  <c:v>NR16 eMOB</c:v>
                </c:pt>
                <c:pt idx="7">
                  <c:v>NR16 DCCA</c:v>
                </c:pt>
                <c:pt idx="8">
                  <c:v>NR16 PowSav</c:v>
                </c:pt>
                <c:pt idx="9">
                  <c:v>NR16 SONMDT</c:v>
                </c:pt>
                <c:pt idx="10">
                  <c:v>NR16 2Step</c:v>
                </c:pt>
                <c:pt idx="11">
                  <c:v>NR16 CP Other</c:v>
                </c:pt>
                <c:pt idx="12">
                  <c:v>NR16 eMIMO</c:v>
                </c:pt>
                <c:pt idx="13">
                  <c:v>NR16 R1</c:v>
                </c:pt>
                <c:pt idx="14">
                  <c:v>NR16 R4</c:v>
                </c:pt>
                <c:pt idx="15">
                  <c:v>NR16 TEI</c:v>
                </c:pt>
              </c:strCache>
            </c:strRef>
          </c:cat>
          <c:val>
            <c:numRef>
              <c:f>STATS!$C$8:$C$23</c:f>
              <c:numCache>
                <c:formatCode>General</c:formatCode>
                <c:ptCount val="16"/>
                <c:pt idx="0">
                  <c:v>25</c:v>
                </c:pt>
                <c:pt idx="1">
                  <c:v>7</c:v>
                </c:pt>
                <c:pt idx="2">
                  <c:v>4</c:v>
                </c:pt>
                <c:pt idx="3">
                  <c:v>9</c:v>
                </c:pt>
                <c:pt idx="4">
                  <c:v>3</c:v>
                </c:pt>
                <c:pt idx="5">
                  <c:v>5</c:v>
                </c:pt>
                <c:pt idx="6">
                  <c:v>11</c:v>
                </c:pt>
                <c:pt idx="7">
                  <c:v>13</c:v>
                </c:pt>
                <c:pt idx="8">
                  <c:v>1</c:v>
                </c:pt>
                <c:pt idx="9">
                  <c:v>9</c:v>
                </c:pt>
                <c:pt idx="10">
                  <c:v>3</c:v>
                </c:pt>
                <c:pt idx="11">
                  <c:v>4</c:v>
                </c:pt>
                <c:pt idx="12">
                  <c:v>0</c:v>
                </c:pt>
                <c:pt idx="13">
                  <c:v>4</c:v>
                </c:pt>
                <c:pt idx="14">
                  <c:v>2</c:v>
                </c:pt>
                <c:pt idx="15">
                  <c:v>8</c:v>
                </c:pt>
              </c:numCache>
            </c:numRef>
          </c:val>
        </c:ser>
        <c:ser>
          <c:idx val="1"/>
          <c:order val="1"/>
          <c:tx>
            <c:strRef>
              <c:f>STATS!$D$7</c:f>
              <c:strCache>
                <c:ptCount val="1"/>
                <c:pt idx="0">
                  <c:v>Tdocs</c:v>
                </c:pt>
              </c:strCache>
            </c:strRef>
          </c:tx>
          <c:spPr>
            <a:solidFill>
              <a:schemeClr val="accent2"/>
            </a:solidFill>
            <a:ln>
              <a:noFill/>
            </a:ln>
            <a:effectLst/>
          </c:spPr>
          <c:invertIfNegative val="0"/>
          <c:cat>
            <c:strRef>
              <c:f>STATS!$B$8:$B$23</c:f>
              <c:strCache>
                <c:ptCount val="16"/>
                <c:pt idx="0">
                  <c:v>NR16 General</c:v>
                </c:pt>
                <c:pt idx="1">
                  <c:v>NR16 IAB</c:v>
                </c:pt>
                <c:pt idx="2">
                  <c:v>NR16 NR-U</c:v>
                </c:pt>
                <c:pt idx="3">
                  <c:v>NR16 V2X</c:v>
                </c:pt>
                <c:pt idx="4">
                  <c:v>NR16 IIOT</c:v>
                </c:pt>
                <c:pt idx="5">
                  <c:v>NR16 Pos</c:v>
                </c:pt>
                <c:pt idx="6">
                  <c:v>NR16 eMOB</c:v>
                </c:pt>
                <c:pt idx="7">
                  <c:v>NR16 DCCA</c:v>
                </c:pt>
                <c:pt idx="8">
                  <c:v>NR16 PowSav</c:v>
                </c:pt>
                <c:pt idx="9">
                  <c:v>NR16 SONMDT</c:v>
                </c:pt>
                <c:pt idx="10">
                  <c:v>NR16 2Step</c:v>
                </c:pt>
                <c:pt idx="11">
                  <c:v>NR16 CP Other</c:v>
                </c:pt>
                <c:pt idx="12">
                  <c:v>NR16 eMIMO</c:v>
                </c:pt>
                <c:pt idx="13">
                  <c:v>NR16 R1</c:v>
                </c:pt>
                <c:pt idx="14">
                  <c:v>NR16 R4</c:v>
                </c:pt>
                <c:pt idx="15">
                  <c:v>NR16 TEI</c:v>
                </c:pt>
              </c:strCache>
            </c:strRef>
          </c:cat>
          <c:val>
            <c:numRef>
              <c:f>STATS!$D$8:$D$23</c:f>
              <c:numCache>
                <c:formatCode>General</c:formatCode>
                <c:ptCount val="16"/>
                <c:pt idx="0">
                  <c:v>111</c:v>
                </c:pt>
                <c:pt idx="1">
                  <c:v>25</c:v>
                </c:pt>
                <c:pt idx="2">
                  <c:v>15</c:v>
                </c:pt>
                <c:pt idx="3">
                  <c:v>94</c:v>
                </c:pt>
                <c:pt idx="4">
                  <c:v>27</c:v>
                </c:pt>
                <c:pt idx="5">
                  <c:v>34</c:v>
                </c:pt>
                <c:pt idx="6">
                  <c:v>31</c:v>
                </c:pt>
                <c:pt idx="7">
                  <c:v>65</c:v>
                </c:pt>
                <c:pt idx="8">
                  <c:v>2</c:v>
                </c:pt>
                <c:pt idx="9">
                  <c:v>71</c:v>
                </c:pt>
                <c:pt idx="10">
                  <c:v>15</c:v>
                </c:pt>
                <c:pt idx="11">
                  <c:v>23</c:v>
                </c:pt>
                <c:pt idx="12">
                  <c:v>0</c:v>
                </c:pt>
                <c:pt idx="13">
                  <c:v>19</c:v>
                </c:pt>
                <c:pt idx="14">
                  <c:v>25</c:v>
                </c:pt>
                <c:pt idx="15">
                  <c:v>49</c:v>
                </c:pt>
              </c:numCache>
            </c:numRef>
          </c:val>
        </c:ser>
        <c:ser>
          <c:idx val="2"/>
          <c:order val="2"/>
          <c:tx>
            <c:strRef>
              <c:f>STATS!$E$7</c:f>
              <c:strCache>
                <c:ptCount val="1"/>
                <c:pt idx="0">
                  <c:v>Drafts</c:v>
                </c:pt>
              </c:strCache>
            </c:strRef>
          </c:tx>
          <c:spPr>
            <a:solidFill>
              <a:schemeClr val="accent3"/>
            </a:solidFill>
            <a:ln>
              <a:noFill/>
            </a:ln>
            <a:effectLst/>
          </c:spPr>
          <c:invertIfNegative val="0"/>
          <c:cat>
            <c:strRef>
              <c:f>STATS!$B$8:$B$23</c:f>
              <c:strCache>
                <c:ptCount val="16"/>
                <c:pt idx="0">
                  <c:v>NR16 General</c:v>
                </c:pt>
                <c:pt idx="1">
                  <c:v>NR16 IAB</c:v>
                </c:pt>
                <c:pt idx="2">
                  <c:v>NR16 NR-U</c:v>
                </c:pt>
                <c:pt idx="3">
                  <c:v>NR16 V2X</c:v>
                </c:pt>
                <c:pt idx="4">
                  <c:v>NR16 IIOT</c:v>
                </c:pt>
                <c:pt idx="5">
                  <c:v>NR16 Pos</c:v>
                </c:pt>
                <c:pt idx="6">
                  <c:v>NR16 eMOB</c:v>
                </c:pt>
                <c:pt idx="7">
                  <c:v>NR16 DCCA</c:v>
                </c:pt>
                <c:pt idx="8">
                  <c:v>NR16 PowSav</c:v>
                </c:pt>
                <c:pt idx="9">
                  <c:v>NR16 SONMDT</c:v>
                </c:pt>
                <c:pt idx="10">
                  <c:v>NR16 2Step</c:v>
                </c:pt>
                <c:pt idx="11">
                  <c:v>NR16 CP Other</c:v>
                </c:pt>
                <c:pt idx="12">
                  <c:v>NR16 eMIMO</c:v>
                </c:pt>
                <c:pt idx="13">
                  <c:v>NR16 R1</c:v>
                </c:pt>
                <c:pt idx="14">
                  <c:v>NR16 R4</c:v>
                </c:pt>
                <c:pt idx="15">
                  <c:v>NR16 TEI</c:v>
                </c:pt>
              </c:strCache>
            </c:strRef>
          </c:cat>
          <c:val>
            <c:numRef>
              <c:f>STATS!$E$8:$E$23</c:f>
              <c:numCache>
                <c:formatCode>General</c:formatCode>
                <c:ptCount val="16"/>
                <c:pt idx="0">
                  <c:v>227</c:v>
                </c:pt>
                <c:pt idx="1">
                  <c:v>63</c:v>
                </c:pt>
                <c:pt idx="2">
                  <c:v>29</c:v>
                </c:pt>
                <c:pt idx="3">
                  <c:v>145</c:v>
                </c:pt>
                <c:pt idx="4">
                  <c:v>92</c:v>
                </c:pt>
                <c:pt idx="5">
                  <c:v>21</c:v>
                </c:pt>
                <c:pt idx="6">
                  <c:v>75</c:v>
                </c:pt>
                <c:pt idx="7">
                  <c:v>74</c:v>
                </c:pt>
                <c:pt idx="8">
                  <c:v>15</c:v>
                </c:pt>
                <c:pt idx="9">
                  <c:v>79</c:v>
                </c:pt>
                <c:pt idx="10">
                  <c:v>31</c:v>
                </c:pt>
                <c:pt idx="11">
                  <c:v>53</c:v>
                </c:pt>
                <c:pt idx="12">
                  <c:v>28</c:v>
                </c:pt>
                <c:pt idx="13">
                  <c:v>14</c:v>
                </c:pt>
                <c:pt idx="14">
                  <c:v>35</c:v>
                </c:pt>
                <c:pt idx="15">
                  <c:v>98</c:v>
                </c:pt>
              </c:numCache>
            </c:numRef>
          </c:val>
        </c:ser>
        <c:dLbls>
          <c:showLegendKey val="0"/>
          <c:showVal val="0"/>
          <c:showCatName val="0"/>
          <c:showSerName val="0"/>
          <c:showPercent val="0"/>
          <c:showBubbleSize val="0"/>
        </c:dLbls>
        <c:gapWidth val="219"/>
        <c:overlap val="-27"/>
        <c:axId val="671215392"/>
        <c:axId val="671216480"/>
      </c:barChart>
      <c:catAx>
        <c:axId val="6712153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216480"/>
        <c:crosses val="autoZero"/>
        <c:auto val="1"/>
        <c:lblAlgn val="ctr"/>
        <c:lblOffset val="100"/>
        <c:noMultiLvlLbl val="0"/>
      </c:catAx>
      <c:valAx>
        <c:axId val="6712164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21539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NR R15</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083651444765071"/>
          <c:y val="8.2384038317902933E-2"/>
          <c:w val="0.79699368521849401"/>
          <c:h val="0.80962855662403044"/>
        </c:manualLayout>
      </c:layout>
      <c:barChart>
        <c:barDir val="col"/>
        <c:grouping val="clustered"/>
        <c:varyColors val="0"/>
        <c:ser>
          <c:idx val="0"/>
          <c:order val="0"/>
          <c:tx>
            <c:strRef>
              <c:f>STATS!$C$1</c:f>
              <c:strCache>
                <c:ptCount val="1"/>
                <c:pt idx="0">
                  <c:v>Agreed CRs</c:v>
                </c:pt>
              </c:strCache>
            </c:strRef>
          </c:tx>
          <c:spPr>
            <a:solidFill>
              <a:schemeClr val="accent1"/>
            </a:solidFill>
            <a:ln>
              <a:noFill/>
            </a:ln>
            <a:effectLst/>
          </c:spPr>
          <c:invertIfNegative val="0"/>
          <c:cat>
            <c:strRef>
              <c:f>STATS!$B$2:$B$5</c:f>
              <c:strCache>
                <c:ptCount val="4"/>
                <c:pt idx="0">
                  <c:v>NR15 ST2</c:v>
                </c:pt>
                <c:pt idx="1">
                  <c:v>NR15 UP</c:v>
                </c:pt>
                <c:pt idx="2">
                  <c:v>NR15 CP</c:v>
                </c:pt>
                <c:pt idx="3">
                  <c:v>NR15 Pos</c:v>
                </c:pt>
              </c:strCache>
            </c:strRef>
          </c:cat>
          <c:val>
            <c:numRef>
              <c:f>STATS!$C$2:$C$5</c:f>
              <c:numCache>
                <c:formatCode>General</c:formatCode>
                <c:ptCount val="4"/>
                <c:pt idx="0">
                  <c:v>5</c:v>
                </c:pt>
                <c:pt idx="1">
                  <c:v>7</c:v>
                </c:pt>
                <c:pt idx="2">
                  <c:v>13</c:v>
                </c:pt>
                <c:pt idx="3">
                  <c:v>2</c:v>
                </c:pt>
              </c:numCache>
            </c:numRef>
          </c:val>
        </c:ser>
        <c:ser>
          <c:idx val="1"/>
          <c:order val="1"/>
          <c:tx>
            <c:strRef>
              <c:f>STATS!$D$1</c:f>
              <c:strCache>
                <c:ptCount val="1"/>
                <c:pt idx="0">
                  <c:v>Tdocs</c:v>
                </c:pt>
              </c:strCache>
            </c:strRef>
          </c:tx>
          <c:spPr>
            <a:solidFill>
              <a:schemeClr val="accent2"/>
            </a:solidFill>
            <a:ln>
              <a:noFill/>
            </a:ln>
            <a:effectLst/>
          </c:spPr>
          <c:invertIfNegative val="0"/>
          <c:cat>
            <c:strRef>
              <c:f>STATS!$B$2:$B$5</c:f>
              <c:strCache>
                <c:ptCount val="4"/>
                <c:pt idx="0">
                  <c:v>NR15 ST2</c:v>
                </c:pt>
                <c:pt idx="1">
                  <c:v>NR15 UP</c:v>
                </c:pt>
                <c:pt idx="2">
                  <c:v>NR15 CP</c:v>
                </c:pt>
                <c:pt idx="3">
                  <c:v>NR15 Pos</c:v>
                </c:pt>
              </c:strCache>
            </c:strRef>
          </c:cat>
          <c:val>
            <c:numRef>
              <c:f>STATS!$D$2:$D$5</c:f>
              <c:numCache>
                <c:formatCode>General</c:formatCode>
                <c:ptCount val="4"/>
                <c:pt idx="0">
                  <c:v>13</c:v>
                </c:pt>
                <c:pt idx="1">
                  <c:v>38</c:v>
                </c:pt>
                <c:pt idx="2">
                  <c:v>144</c:v>
                </c:pt>
                <c:pt idx="3">
                  <c:v>20</c:v>
                </c:pt>
              </c:numCache>
            </c:numRef>
          </c:val>
        </c:ser>
        <c:ser>
          <c:idx val="2"/>
          <c:order val="2"/>
          <c:tx>
            <c:strRef>
              <c:f>STATS!$E$1</c:f>
              <c:strCache>
                <c:ptCount val="1"/>
                <c:pt idx="0">
                  <c:v>Draft Files</c:v>
                </c:pt>
              </c:strCache>
            </c:strRef>
          </c:tx>
          <c:spPr>
            <a:solidFill>
              <a:schemeClr val="accent3"/>
            </a:solidFill>
            <a:ln>
              <a:noFill/>
            </a:ln>
            <a:effectLst/>
          </c:spPr>
          <c:invertIfNegative val="0"/>
          <c:cat>
            <c:strRef>
              <c:f>STATS!$B$2:$B$5</c:f>
              <c:strCache>
                <c:ptCount val="4"/>
                <c:pt idx="0">
                  <c:v>NR15 ST2</c:v>
                </c:pt>
                <c:pt idx="1">
                  <c:v>NR15 UP</c:v>
                </c:pt>
                <c:pt idx="2">
                  <c:v>NR15 CP</c:v>
                </c:pt>
                <c:pt idx="3">
                  <c:v>NR15 Pos</c:v>
                </c:pt>
              </c:strCache>
            </c:strRef>
          </c:cat>
          <c:val>
            <c:numRef>
              <c:f>STATS!$E$2:$E$5</c:f>
              <c:numCache>
                <c:formatCode>General</c:formatCode>
                <c:ptCount val="4"/>
                <c:pt idx="0">
                  <c:v>25</c:v>
                </c:pt>
                <c:pt idx="1">
                  <c:v>65</c:v>
                </c:pt>
                <c:pt idx="2">
                  <c:v>267</c:v>
                </c:pt>
                <c:pt idx="3">
                  <c:v>18</c:v>
                </c:pt>
              </c:numCache>
            </c:numRef>
          </c:val>
        </c:ser>
        <c:dLbls>
          <c:showLegendKey val="0"/>
          <c:showVal val="0"/>
          <c:showCatName val="0"/>
          <c:showSerName val="0"/>
          <c:showPercent val="0"/>
          <c:showBubbleSize val="0"/>
        </c:dLbls>
        <c:gapWidth val="219"/>
        <c:overlap val="-27"/>
        <c:axId val="671207232"/>
        <c:axId val="671206688"/>
      </c:barChart>
      <c:catAx>
        <c:axId val="6712072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206688"/>
        <c:crosses val="autoZero"/>
        <c:auto val="1"/>
        <c:lblAlgn val="ctr"/>
        <c:lblOffset val="100"/>
        <c:noMultiLvlLbl val="0"/>
      </c:catAx>
      <c:valAx>
        <c:axId val="6712066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2072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EUTRA</a:t>
            </a:r>
            <a:r>
              <a:rPr lang="en-US" baseline="0"/>
              <a:t> Maintenance</a:t>
            </a:r>
            <a:endParaRPr lang="en-US"/>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STATS!$C$50</c:f>
              <c:strCache>
                <c:ptCount val="1"/>
                <c:pt idx="0">
                  <c:v>Agreed CRs</c:v>
                </c:pt>
              </c:strCache>
            </c:strRef>
          </c:tx>
          <c:spPr>
            <a:solidFill>
              <a:schemeClr val="accent1"/>
            </a:solidFill>
            <a:ln>
              <a:noFill/>
            </a:ln>
            <a:effectLst/>
          </c:spPr>
          <c:invertIfNegative val="0"/>
          <c:cat>
            <c:strRef>
              <c:f>(STATS!$B$51:$B$55,STATS!$B$58:$B$63)</c:f>
              <c:strCache>
                <c:ptCount val="11"/>
                <c:pt idx="0">
                  <c:v>PRE15 NB-IoT</c:v>
                </c:pt>
                <c:pt idx="1">
                  <c:v>PRE15 eMTC</c:v>
                </c:pt>
                <c:pt idx="2">
                  <c:v>PRE15 V2X SL</c:v>
                </c:pt>
                <c:pt idx="3">
                  <c:v>PRE15 Pos</c:v>
                </c:pt>
                <c:pt idx="4">
                  <c:v>PRE15 LTE Other</c:v>
                </c:pt>
                <c:pt idx="5">
                  <c:v>L16 General</c:v>
                </c:pt>
                <c:pt idx="6">
                  <c:v>L16 eMTC</c:v>
                </c:pt>
                <c:pt idx="7">
                  <c:v>L16 NB-IoT</c:v>
                </c:pt>
                <c:pt idx="8">
                  <c:v>L16 eMOB</c:v>
                </c:pt>
                <c:pt idx="9">
                  <c:v>L16 Other</c:v>
                </c:pt>
                <c:pt idx="10">
                  <c:v>L16 Pos</c:v>
                </c:pt>
              </c:strCache>
            </c:strRef>
          </c:cat>
          <c:val>
            <c:numRef>
              <c:f>(STATS!$C$51:$C$55,STATS!$C$58:$C$63)</c:f>
              <c:numCache>
                <c:formatCode>General</c:formatCode>
                <c:ptCount val="11"/>
                <c:pt idx="0">
                  <c:v>1</c:v>
                </c:pt>
                <c:pt idx="1">
                  <c:v>1</c:v>
                </c:pt>
                <c:pt idx="2">
                  <c:v>0</c:v>
                </c:pt>
                <c:pt idx="3">
                  <c:v>0</c:v>
                </c:pt>
                <c:pt idx="4">
                  <c:v>4</c:v>
                </c:pt>
                <c:pt idx="5">
                  <c:v>0</c:v>
                </c:pt>
                <c:pt idx="6">
                  <c:v>5</c:v>
                </c:pt>
                <c:pt idx="7">
                  <c:v>4</c:v>
                </c:pt>
                <c:pt idx="8">
                  <c:v>6</c:v>
                </c:pt>
                <c:pt idx="9">
                  <c:v>1</c:v>
                </c:pt>
                <c:pt idx="10">
                  <c:v>0</c:v>
                </c:pt>
              </c:numCache>
            </c:numRef>
          </c:val>
        </c:ser>
        <c:ser>
          <c:idx val="1"/>
          <c:order val="1"/>
          <c:tx>
            <c:strRef>
              <c:f>STATS!$D$50</c:f>
              <c:strCache>
                <c:ptCount val="1"/>
                <c:pt idx="0">
                  <c:v>Tdocs</c:v>
                </c:pt>
              </c:strCache>
            </c:strRef>
          </c:tx>
          <c:spPr>
            <a:solidFill>
              <a:schemeClr val="accent2"/>
            </a:solidFill>
            <a:ln>
              <a:noFill/>
            </a:ln>
            <a:effectLst/>
          </c:spPr>
          <c:invertIfNegative val="0"/>
          <c:cat>
            <c:strRef>
              <c:f>(STATS!$B$51:$B$55,STATS!$B$58:$B$63)</c:f>
              <c:strCache>
                <c:ptCount val="11"/>
                <c:pt idx="0">
                  <c:v>PRE15 NB-IoT</c:v>
                </c:pt>
                <c:pt idx="1">
                  <c:v>PRE15 eMTC</c:v>
                </c:pt>
                <c:pt idx="2">
                  <c:v>PRE15 V2X SL</c:v>
                </c:pt>
                <c:pt idx="3">
                  <c:v>PRE15 Pos</c:v>
                </c:pt>
                <c:pt idx="4">
                  <c:v>PRE15 LTE Other</c:v>
                </c:pt>
                <c:pt idx="5">
                  <c:v>L16 General</c:v>
                </c:pt>
                <c:pt idx="6">
                  <c:v>L16 eMTC</c:v>
                </c:pt>
                <c:pt idx="7">
                  <c:v>L16 NB-IoT</c:v>
                </c:pt>
                <c:pt idx="8">
                  <c:v>L16 eMOB</c:v>
                </c:pt>
                <c:pt idx="9">
                  <c:v>L16 Other</c:v>
                </c:pt>
                <c:pt idx="10">
                  <c:v>L16 Pos</c:v>
                </c:pt>
              </c:strCache>
            </c:strRef>
          </c:cat>
          <c:val>
            <c:numRef>
              <c:f>(STATS!$D$51:$D$55,STATS!$D$58:$D$63)</c:f>
              <c:numCache>
                <c:formatCode>General</c:formatCode>
                <c:ptCount val="11"/>
                <c:pt idx="0">
                  <c:v>5</c:v>
                </c:pt>
                <c:pt idx="1">
                  <c:v>3</c:v>
                </c:pt>
                <c:pt idx="2">
                  <c:v>0</c:v>
                </c:pt>
                <c:pt idx="3">
                  <c:v>9</c:v>
                </c:pt>
                <c:pt idx="4">
                  <c:v>23</c:v>
                </c:pt>
                <c:pt idx="5">
                  <c:v>1</c:v>
                </c:pt>
                <c:pt idx="6">
                  <c:v>19</c:v>
                </c:pt>
                <c:pt idx="7">
                  <c:v>24</c:v>
                </c:pt>
                <c:pt idx="8">
                  <c:v>33</c:v>
                </c:pt>
                <c:pt idx="9">
                  <c:v>5</c:v>
                </c:pt>
                <c:pt idx="10">
                  <c:v>0</c:v>
                </c:pt>
              </c:numCache>
            </c:numRef>
          </c:val>
        </c:ser>
        <c:ser>
          <c:idx val="2"/>
          <c:order val="2"/>
          <c:tx>
            <c:strRef>
              <c:f>STATS!$E$50</c:f>
              <c:strCache>
                <c:ptCount val="1"/>
                <c:pt idx="0">
                  <c:v>Drafts</c:v>
                </c:pt>
              </c:strCache>
            </c:strRef>
          </c:tx>
          <c:spPr>
            <a:solidFill>
              <a:schemeClr val="accent3"/>
            </a:solidFill>
            <a:ln>
              <a:noFill/>
            </a:ln>
            <a:effectLst/>
          </c:spPr>
          <c:invertIfNegative val="0"/>
          <c:cat>
            <c:strRef>
              <c:f>(STATS!$B$51:$B$55,STATS!$B$58:$B$63)</c:f>
              <c:strCache>
                <c:ptCount val="11"/>
                <c:pt idx="0">
                  <c:v>PRE15 NB-IoT</c:v>
                </c:pt>
                <c:pt idx="1">
                  <c:v>PRE15 eMTC</c:v>
                </c:pt>
                <c:pt idx="2">
                  <c:v>PRE15 V2X SL</c:v>
                </c:pt>
                <c:pt idx="3">
                  <c:v>PRE15 Pos</c:v>
                </c:pt>
                <c:pt idx="4">
                  <c:v>PRE15 LTE Other</c:v>
                </c:pt>
                <c:pt idx="5">
                  <c:v>L16 General</c:v>
                </c:pt>
                <c:pt idx="6">
                  <c:v>L16 eMTC</c:v>
                </c:pt>
                <c:pt idx="7">
                  <c:v>L16 NB-IoT</c:v>
                </c:pt>
                <c:pt idx="8">
                  <c:v>L16 eMOB</c:v>
                </c:pt>
                <c:pt idx="9">
                  <c:v>L16 Other</c:v>
                </c:pt>
                <c:pt idx="10">
                  <c:v>L16 Pos</c:v>
                </c:pt>
              </c:strCache>
            </c:strRef>
          </c:cat>
          <c:val>
            <c:numRef>
              <c:f>(STATS!$E$51:$E$55,STATS!$E$58:$E$63)</c:f>
              <c:numCache>
                <c:formatCode>General</c:formatCode>
                <c:ptCount val="11"/>
                <c:pt idx="0">
                  <c:v>16</c:v>
                </c:pt>
                <c:pt idx="1">
                  <c:v>20</c:v>
                </c:pt>
                <c:pt idx="3">
                  <c:v>10</c:v>
                </c:pt>
                <c:pt idx="5">
                  <c:v>32</c:v>
                </c:pt>
                <c:pt idx="6">
                  <c:v>41</c:v>
                </c:pt>
                <c:pt idx="7">
                  <c:v>20</c:v>
                </c:pt>
              </c:numCache>
            </c:numRef>
          </c:val>
        </c:ser>
        <c:dLbls>
          <c:showLegendKey val="0"/>
          <c:showVal val="0"/>
          <c:showCatName val="0"/>
          <c:showSerName val="0"/>
          <c:showPercent val="0"/>
          <c:showBubbleSize val="0"/>
        </c:dLbls>
        <c:gapWidth val="219"/>
        <c:overlap val="-27"/>
        <c:axId val="671209952"/>
        <c:axId val="671211584"/>
      </c:barChart>
      <c:catAx>
        <c:axId val="671209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211584"/>
        <c:crosses val="autoZero"/>
        <c:auto val="1"/>
        <c:lblAlgn val="ctr"/>
        <c:lblOffset val="100"/>
        <c:noMultiLvlLbl val="0"/>
      </c:catAx>
      <c:valAx>
        <c:axId val="6712115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20995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Rel-17</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STATS!$D$25</c:f>
              <c:strCache>
                <c:ptCount val="1"/>
                <c:pt idx="0">
                  <c:v>Tdocs</c:v>
                </c:pt>
              </c:strCache>
            </c:strRef>
          </c:tx>
          <c:spPr>
            <a:solidFill>
              <a:schemeClr val="accent1"/>
            </a:solidFill>
            <a:ln>
              <a:noFill/>
            </a:ln>
            <a:effectLst/>
          </c:spPr>
          <c:invertIfNegative val="0"/>
          <c:cat>
            <c:strRef>
              <c:f>(STATS!$B$26:$B$42,STATS!$B$45:$B$48)</c:f>
              <c:strCache>
                <c:ptCount val="21"/>
                <c:pt idx="0">
                  <c:v>NR17 MBS</c:v>
                </c:pt>
                <c:pt idx="1">
                  <c:v>NR17 MR DCCA</c:v>
                </c:pt>
                <c:pt idx="2">
                  <c:v>NR17 MSIM</c:v>
                </c:pt>
                <c:pt idx="3">
                  <c:v>NR17 eIAB</c:v>
                </c:pt>
                <c:pt idx="4">
                  <c:v>NR17 IIOTURLLC</c:v>
                </c:pt>
                <c:pt idx="5">
                  <c:v>NR17 SmData</c:v>
                </c:pt>
                <c:pt idx="6">
                  <c:v>NR17 SL Relay</c:v>
                </c:pt>
                <c:pt idx="7">
                  <c:v>NR17 RSlice</c:v>
                </c:pt>
                <c:pt idx="8">
                  <c:v>NR17 ePowSav</c:v>
                </c:pt>
                <c:pt idx="9">
                  <c:v>NR17 NTN</c:v>
                </c:pt>
                <c:pt idx="10">
                  <c:v>NR17 ePos</c:v>
                </c:pt>
                <c:pt idx="11">
                  <c:v>NR17 RedCap</c:v>
                </c:pt>
                <c:pt idx="12">
                  <c:v>NR17 SONMDT</c:v>
                </c:pt>
                <c:pt idx="13">
                  <c:v>NR17 QoE</c:v>
                </c:pt>
                <c:pt idx="14">
                  <c:v>NR17 eSL</c:v>
                </c:pt>
                <c:pt idx="15">
                  <c:v>NR17 eNPN</c:v>
                </c:pt>
                <c:pt idx="16">
                  <c:v>NR17 Other</c:v>
                </c:pt>
                <c:pt idx="17">
                  <c:v>L17 eMTC NB-IoT</c:v>
                </c:pt>
                <c:pt idx="18">
                  <c:v>L17 IoT-NTN</c:v>
                </c:pt>
                <c:pt idx="19">
                  <c:v>L17 Other</c:v>
                </c:pt>
                <c:pt idx="20">
                  <c:v>R2 inclusive lang</c:v>
                </c:pt>
              </c:strCache>
            </c:strRef>
          </c:cat>
          <c:val>
            <c:numRef>
              <c:f>(STATS!$D$26:$D$42,STATS!$D$45:$D$48)</c:f>
              <c:numCache>
                <c:formatCode>General</c:formatCode>
                <c:ptCount val="21"/>
                <c:pt idx="0">
                  <c:v>147</c:v>
                </c:pt>
                <c:pt idx="1">
                  <c:v>73</c:v>
                </c:pt>
                <c:pt idx="2">
                  <c:v>71</c:v>
                </c:pt>
                <c:pt idx="3">
                  <c:v>61</c:v>
                </c:pt>
                <c:pt idx="4">
                  <c:v>76</c:v>
                </c:pt>
                <c:pt idx="5">
                  <c:v>98</c:v>
                </c:pt>
                <c:pt idx="6">
                  <c:v>100</c:v>
                </c:pt>
                <c:pt idx="7">
                  <c:v>61</c:v>
                </c:pt>
                <c:pt idx="8">
                  <c:v>39</c:v>
                </c:pt>
                <c:pt idx="9">
                  <c:v>170</c:v>
                </c:pt>
                <c:pt idx="10">
                  <c:v>86</c:v>
                </c:pt>
                <c:pt idx="11">
                  <c:v>65</c:v>
                </c:pt>
                <c:pt idx="12">
                  <c:v>97</c:v>
                </c:pt>
                <c:pt idx="13">
                  <c:v>36</c:v>
                </c:pt>
                <c:pt idx="14">
                  <c:v>108</c:v>
                </c:pt>
                <c:pt idx="15">
                  <c:v>43</c:v>
                </c:pt>
                <c:pt idx="16">
                  <c:v>31</c:v>
                </c:pt>
                <c:pt idx="17">
                  <c:v>30</c:v>
                </c:pt>
                <c:pt idx="18">
                  <c:v>57</c:v>
                </c:pt>
                <c:pt idx="19">
                  <c:v>10</c:v>
                </c:pt>
                <c:pt idx="20">
                  <c:v>20</c:v>
                </c:pt>
              </c:numCache>
            </c:numRef>
          </c:val>
        </c:ser>
        <c:ser>
          <c:idx val="1"/>
          <c:order val="1"/>
          <c:tx>
            <c:strRef>
              <c:f>STATS!$E$25</c:f>
              <c:strCache>
                <c:ptCount val="1"/>
                <c:pt idx="0">
                  <c:v>Draft Files</c:v>
                </c:pt>
              </c:strCache>
            </c:strRef>
          </c:tx>
          <c:spPr>
            <a:solidFill>
              <a:schemeClr val="accent2"/>
            </a:solidFill>
            <a:ln>
              <a:noFill/>
            </a:ln>
            <a:effectLst/>
          </c:spPr>
          <c:invertIfNegative val="0"/>
          <c:cat>
            <c:strRef>
              <c:f>(STATS!$B$26:$B$42,STATS!$B$45:$B$48)</c:f>
              <c:strCache>
                <c:ptCount val="21"/>
                <c:pt idx="0">
                  <c:v>NR17 MBS</c:v>
                </c:pt>
                <c:pt idx="1">
                  <c:v>NR17 MR DCCA</c:v>
                </c:pt>
                <c:pt idx="2">
                  <c:v>NR17 MSIM</c:v>
                </c:pt>
                <c:pt idx="3">
                  <c:v>NR17 eIAB</c:v>
                </c:pt>
                <c:pt idx="4">
                  <c:v>NR17 IIOTURLLC</c:v>
                </c:pt>
                <c:pt idx="5">
                  <c:v>NR17 SmData</c:v>
                </c:pt>
                <c:pt idx="6">
                  <c:v>NR17 SL Relay</c:v>
                </c:pt>
                <c:pt idx="7">
                  <c:v>NR17 RSlice</c:v>
                </c:pt>
                <c:pt idx="8">
                  <c:v>NR17 ePowSav</c:v>
                </c:pt>
                <c:pt idx="9">
                  <c:v>NR17 NTN</c:v>
                </c:pt>
                <c:pt idx="10">
                  <c:v>NR17 ePos</c:v>
                </c:pt>
                <c:pt idx="11">
                  <c:v>NR17 RedCap</c:v>
                </c:pt>
                <c:pt idx="12">
                  <c:v>NR17 SONMDT</c:v>
                </c:pt>
                <c:pt idx="13">
                  <c:v>NR17 QoE</c:v>
                </c:pt>
                <c:pt idx="14">
                  <c:v>NR17 eSL</c:v>
                </c:pt>
                <c:pt idx="15">
                  <c:v>NR17 eNPN</c:v>
                </c:pt>
                <c:pt idx="16">
                  <c:v>NR17 Other</c:v>
                </c:pt>
                <c:pt idx="17">
                  <c:v>L17 eMTC NB-IoT</c:v>
                </c:pt>
                <c:pt idx="18">
                  <c:v>L17 IoT-NTN</c:v>
                </c:pt>
                <c:pt idx="19">
                  <c:v>L17 Other</c:v>
                </c:pt>
                <c:pt idx="20">
                  <c:v>R2 inclusive lang</c:v>
                </c:pt>
              </c:strCache>
            </c:strRef>
          </c:cat>
          <c:val>
            <c:numRef>
              <c:f>(STATS!$E$26:$E$42,STATS!$E$45:$E$48)</c:f>
              <c:numCache>
                <c:formatCode>General</c:formatCode>
                <c:ptCount val="21"/>
                <c:pt idx="0">
                  <c:v>90</c:v>
                </c:pt>
                <c:pt idx="1">
                  <c:v>48</c:v>
                </c:pt>
                <c:pt idx="2">
                  <c:v>31</c:v>
                </c:pt>
                <c:pt idx="3">
                  <c:v>22</c:v>
                </c:pt>
                <c:pt idx="4">
                  <c:v>57</c:v>
                </c:pt>
                <c:pt idx="5">
                  <c:v>44</c:v>
                </c:pt>
                <c:pt idx="6">
                  <c:v>188</c:v>
                </c:pt>
                <c:pt idx="7">
                  <c:v>70</c:v>
                </c:pt>
                <c:pt idx="8">
                  <c:v>21</c:v>
                </c:pt>
                <c:pt idx="9">
                  <c:v>209</c:v>
                </c:pt>
                <c:pt idx="10">
                  <c:v>117</c:v>
                </c:pt>
                <c:pt idx="11">
                  <c:v>190</c:v>
                </c:pt>
                <c:pt idx="12">
                  <c:v>100</c:v>
                </c:pt>
                <c:pt idx="13">
                  <c:v>51</c:v>
                </c:pt>
                <c:pt idx="14">
                  <c:v>66</c:v>
                </c:pt>
                <c:pt idx="15">
                  <c:v>72</c:v>
                </c:pt>
                <c:pt idx="16">
                  <c:v>37</c:v>
                </c:pt>
                <c:pt idx="17">
                  <c:v>29</c:v>
                </c:pt>
                <c:pt idx="18">
                  <c:v>36</c:v>
                </c:pt>
                <c:pt idx="20">
                  <c:v>27</c:v>
                </c:pt>
              </c:numCache>
            </c:numRef>
          </c:val>
        </c:ser>
        <c:dLbls>
          <c:showLegendKey val="0"/>
          <c:showVal val="0"/>
          <c:showCatName val="0"/>
          <c:showSerName val="0"/>
          <c:showPercent val="0"/>
          <c:showBubbleSize val="0"/>
        </c:dLbls>
        <c:gapWidth val="219"/>
        <c:overlap val="-27"/>
        <c:axId val="671207776"/>
        <c:axId val="671212672"/>
      </c:barChart>
      <c:catAx>
        <c:axId val="6712077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212672"/>
        <c:crosses val="autoZero"/>
        <c:auto val="1"/>
        <c:lblAlgn val="ctr"/>
        <c:lblOffset val="100"/>
        <c:noMultiLvlLbl val="0"/>
      </c:catAx>
      <c:valAx>
        <c:axId val="6712126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20777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STATS!$C$82</c:f>
              <c:strCache>
                <c:ptCount val="1"/>
                <c:pt idx="0">
                  <c:v>GTW (h)</c:v>
                </c:pt>
              </c:strCache>
            </c:strRef>
          </c:tx>
          <c:spPr>
            <a:solidFill>
              <a:schemeClr val="accent1"/>
            </a:solidFill>
            <a:ln>
              <a:noFill/>
            </a:ln>
            <a:effectLst/>
          </c:spPr>
          <c:invertIfNegative val="0"/>
          <c:cat>
            <c:strRef>
              <c:f>STATS!$B$83:$B$88</c:f>
              <c:strCache>
                <c:ptCount val="6"/>
                <c:pt idx="0">
                  <c:v>R2 109-e</c:v>
                </c:pt>
                <c:pt idx="1">
                  <c:v>R2 109bis-e</c:v>
                </c:pt>
                <c:pt idx="2">
                  <c:v>R2 110-e</c:v>
                </c:pt>
                <c:pt idx="3">
                  <c:v>R2 111-e</c:v>
                </c:pt>
                <c:pt idx="4">
                  <c:v>R2 112-e</c:v>
                </c:pt>
                <c:pt idx="5">
                  <c:v>R2 113-e</c:v>
                </c:pt>
              </c:strCache>
            </c:strRef>
          </c:cat>
          <c:val>
            <c:numRef>
              <c:f>STATS!$C$83:$C$88</c:f>
              <c:numCache>
                <c:formatCode>General</c:formatCode>
                <c:ptCount val="6"/>
                <c:pt idx="0">
                  <c:v>65</c:v>
                </c:pt>
                <c:pt idx="1">
                  <c:v>66</c:v>
                </c:pt>
                <c:pt idx="2">
                  <c:v>72</c:v>
                </c:pt>
                <c:pt idx="3">
                  <c:v>77</c:v>
                </c:pt>
                <c:pt idx="4">
                  <c:v>86.5</c:v>
                </c:pt>
                <c:pt idx="5">
                  <c:v>81.8</c:v>
                </c:pt>
              </c:numCache>
            </c:numRef>
          </c:val>
        </c:ser>
        <c:dLbls>
          <c:showLegendKey val="0"/>
          <c:showVal val="0"/>
          <c:showCatName val="0"/>
          <c:showSerName val="0"/>
          <c:showPercent val="0"/>
          <c:showBubbleSize val="0"/>
        </c:dLbls>
        <c:gapWidth val="219"/>
        <c:overlap val="-27"/>
        <c:axId val="671208864"/>
        <c:axId val="671212128"/>
      </c:barChart>
      <c:catAx>
        <c:axId val="671208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212128"/>
        <c:crosses val="autoZero"/>
        <c:auto val="1"/>
        <c:lblAlgn val="ctr"/>
        <c:lblOffset val="100"/>
        <c:noMultiLvlLbl val="0"/>
      </c:catAx>
      <c:valAx>
        <c:axId val="6712121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208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STATS!$F$82</c:f>
              <c:strCache>
                <c:ptCount val="1"/>
                <c:pt idx="0">
                  <c:v>Email Disc (no)</c:v>
                </c:pt>
              </c:strCache>
            </c:strRef>
          </c:tx>
          <c:spPr>
            <a:solidFill>
              <a:schemeClr val="accent1"/>
            </a:solidFill>
            <a:ln>
              <a:noFill/>
            </a:ln>
            <a:effectLst/>
          </c:spPr>
          <c:invertIfNegative val="0"/>
          <c:cat>
            <c:strRef>
              <c:f>STATS!$B$83:$B$88</c:f>
              <c:strCache>
                <c:ptCount val="6"/>
                <c:pt idx="0">
                  <c:v>R2 109-e</c:v>
                </c:pt>
                <c:pt idx="1">
                  <c:v>R2 109bis-e</c:v>
                </c:pt>
                <c:pt idx="2">
                  <c:v>R2 110-e</c:v>
                </c:pt>
                <c:pt idx="3">
                  <c:v>R2 111-e</c:v>
                </c:pt>
                <c:pt idx="4">
                  <c:v>R2 112-e</c:v>
                </c:pt>
                <c:pt idx="5">
                  <c:v>R2 113-e</c:v>
                </c:pt>
              </c:strCache>
            </c:strRef>
          </c:cat>
          <c:val>
            <c:numRef>
              <c:f>STATS!$F$83:$F$88</c:f>
              <c:numCache>
                <c:formatCode>General</c:formatCode>
                <c:ptCount val="6"/>
                <c:pt idx="0">
                  <c:v>210</c:v>
                </c:pt>
                <c:pt idx="1">
                  <c:v>163</c:v>
                </c:pt>
                <c:pt idx="2">
                  <c:v>174</c:v>
                </c:pt>
                <c:pt idx="3">
                  <c:v>123</c:v>
                </c:pt>
                <c:pt idx="4">
                  <c:v>161</c:v>
                </c:pt>
                <c:pt idx="5">
                  <c:v>134</c:v>
                </c:pt>
              </c:numCache>
            </c:numRef>
          </c:val>
        </c:ser>
        <c:dLbls>
          <c:showLegendKey val="0"/>
          <c:showVal val="0"/>
          <c:showCatName val="0"/>
          <c:showSerName val="0"/>
          <c:showPercent val="0"/>
          <c:showBubbleSize val="0"/>
        </c:dLbls>
        <c:gapWidth val="219"/>
        <c:overlap val="-27"/>
        <c:axId val="671213216"/>
        <c:axId val="671202880"/>
      </c:barChart>
      <c:catAx>
        <c:axId val="671213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202880"/>
        <c:crosses val="autoZero"/>
        <c:auto val="1"/>
        <c:lblAlgn val="ctr"/>
        <c:lblOffset val="100"/>
        <c:noMultiLvlLbl val="0"/>
      </c:catAx>
      <c:valAx>
        <c:axId val="6712028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213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Offline details</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STATS!$D$82</c:f>
              <c:strCache>
                <c:ptCount val="1"/>
                <c:pt idx="0">
                  <c:v>Draft files (no)</c:v>
                </c:pt>
              </c:strCache>
            </c:strRef>
          </c:tx>
          <c:spPr>
            <a:solidFill>
              <a:schemeClr val="accent1"/>
            </a:solidFill>
            <a:ln>
              <a:noFill/>
            </a:ln>
            <a:effectLst/>
          </c:spPr>
          <c:invertIfNegative val="0"/>
          <c:cat>
            <c:strRef>
              <c:f>STATS!$B$83:$B$88</c:f>
              <c:strCache>
                <c:ptCount val="6"/>
                <c:pt idx="0">
                  <c:v>R2 109-e</c:v>
                </c:pt>
                <c:pt idx="1">
                  <c:v>R2 109bis-e</c:v>
                </c:pt>
                <c:pt idx="2">
                  <c:v>R2 110-e</c:v>
                </c:pt>
                <c:pt idx="3">
                  <c:v>R2 111-e</c:v>
                </c:pt>
                <c:pt idx="4">
                  <c:v>R2 112-e</c:v>
                </c:pt>
                <c:pt idx="5">
                  <c:v>R2 113-e</c:v>
                </c:pt>
              </c:strCache>
            </c:strRef>
          </c:cat>
          <c:val>
            <c:numRef>
              <c:f>STATS!$D$83:$D$88</c:f>
              <c:numCache>
                <c:formatCode>General</c:formatCode>
                <c:ptCount val="6"/>
                <c:pt idx="0">
                  <c:v>3137</c:v>
                </c:pt>
                <c:pt idx="1">
                  <c:v>2940</c:v>
                </c:pt>
                <c:pt idx="2">
                  <c:v>3078</c:v>
                </c:pt>
                <c:pt idx="3">
                  <c:v>2830</c:v>
                </c:pt>
                <c:pt idx="4">
                  <c:v>2714</c:v>
                </c:pt>
                <c:pt idx="5">
                  <c:v>3120</c:v>
                </c:pt>
              </c:numCache>
            </c:numRef>
          </c:val>
        </c:ser>
        <c:ser>
          <c:idx val="1"/>
          <c:order val="1"/>
          <c:tx>
            <c:strRef>
              <c:f>STATS!$G$82</c:f>
              <c:strCache>
                <c:ptCount val="1"/>
                <c:pt idx="0">
                  <c:v>Emails (no)</c:v>
                </c:pt>
              </c:strCache>
            </c:strRef>
          </c:tx>
          <c:spPr>
            <a:solidFill>
              <a:schemeClr val="accent2"/>
            </a:solidFill>
            <a:ln>
              <a:noFill/>
            </a:ln>
            <a:effectLst/>
          </c:spPr>
          <c:invertIfNegative val="0"/>
          <c:cat>
            <c:strRef>
              <c:f>STATS!$B$83:$B$88</c:f>
              <c:strCache>
                <c:ptCount val="6"/>
                <c:pt idx="0">
                  <c:v>R2 109-e</c:v>
                </c:pt>
                <c:pt idx="1">
                  <c:v>R2 109bis-e</c:v>
                </c:pt>
                <c:pt idx="2">
                  <c:v>R2 110-e</c:v>
                </c:pt>
                <c:pt idx="3">
                  <c:v>R2 111-e</c:v>
                </c:pt>
                <c:pt idx="4">
                  <c:v>R2 112-e</c:v>
                </c:pt>
                <c:pt idx="5">
                  <c:v>R2 113-e</c:v>
                </c:pt>
              </c:strCache>
            </c:strRef>
          </c:cat>
          <c:val>
            <c:numRef>
              <c:f>STATS!$G$83:$G$88</c:f>
              <c:numCache>
                <c:formatCode>General</c:formatCode>
                <c:ptCount val="6"/>
                <c:pt idx="0">
                  <c:v>5500</c:v>
                </c:pt>
                <c:pt idx="1">
                  <c:v>4350</c:v>
                </c:pt>
                <c:pt idx="2">
                  <c:v>4750</c:v>
                </c:pt>
                <c:pt idx="3">
                  <c:v>2000</c:v>
                </c:pt>
                <c:pt idx="4">
                  <c:v>2902</c:v>
                </c:pt>
                <c:pt idx="5">
                  <c:v>2362</c:v>
                </c:pt>
              </c:numCache>
            </c:numRef>
          </c:val>
        </c:ser>
        <c:dLbls>
          <c:showLegendKey val="0"/>
          <c:showVal val="0"/>
          <c:showCatName val="0"/>
          <c:showSerName val="0"/>
          <c:showPercent val="0"/>
          <c:showBubbleSize val="0"/>
        </c:dLbls>
        <c:gapWidth val="219"/>
        <c:overlap val="-27"/>
        <c:axId val="671203424"/>
        <c:axId val="671203968"/>
      </c:barChart>
      <c:catAx>
        <c:axId val="671203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203968"/>
        <c:crosses val="autoZero"/>
        <c:auto val="1"/>
        <c:lblAlgn val="ctr"/>
        <c:lblOffset val="100"/>
        <c:noMultiLvlLbl val="0"/>
      </c:catAx>
      <c:valAx>
        <c:axId val="6712039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20342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STATS!$H$82</c:f>
              <c:strCache>
                <c:ptCount val="1"/>
                <c:pt idx="0">
                  <c:v>Tdocs (no)</c:v>
                </c:pt>
              </c:strCache>
            </c:strRef>
          </c:tx>
          <c:spPr>
            <a:solidFill>
              <a:schemeClr val="accent1"/>
            </a:solidFill>
            <a:ln>
              <a:noFill/>
            </a:ln>
            <a:effectLst/>
          </c:spPr>
          <c:invertIfNegative val="0"/>
          <c:cat>
            <c:strRef>
              <c:f>STATS!$B$84:$B$89</c:f>
              <c:strCache>
                <c:ptCount val="5"/>
                <c:pt idx="0">
                  <c:v>R2 109bis-e</c:v>
                </c:pt>
                <c:pt idx="1">
                  <c:v>R2 110-e</c:v>
                </c:pt>
                <c:pt idx="2">
                  <c:v>R2 111-e</c:v>
                </c:pt>
                <c:pt idx="3">
                  <c:v>R2 112-e</c:v>
                </c:pt>
                <c:pt idx="4">
                  <c:v>R2 113-e</c:v>
                </c:pt>
              </c:strCache>
            </c:strRef>
          </c:cat>
          <c:val>
            <c:numRef>
              <c:f>STATS!$H$84:$H$89</c:f>
              <c:numCache>
                <c:formatCode>General</c:formatCode>
                <c:ptCount val="6"/>
                <c:pt idx="0">
                  <c:v>1633</c:v>
                </c:pt>
                <c:pt idx="1">
                  <c:v>2060</c:v>
                </c:pt>
                <c:pt idx="2">
                  <c:v>2126</c:v>
                </c:pt>
                <c:pt idx="3">
                  <c:v>2475</c:v>
                </c:pt>
                <c:pt idx="4">
                  <c:v>2485</c:v>
                </c:pt>
              </c:numCache>
            </c:numRef>
          </c:val>
        </c:ser>
        <c:dLbls>
          <c:showLegendKey val="0"/>
          <c:showVal val="0"/>
          <c:showCatName val="0"/>
          <c:showSerName val="0"/>
          <c:showPercent val="0"/>
          <c:showBubbleSize val="0"/>
        </c:dLbls>
        <c:gapWidth val="219"/>
        <c:overlap val="-27"/>
        <c:axId val="824870192"/>
        <c:axId val="824862576"/>
      </c:barChart>
      <c:catAx>
        <c:axId val="824870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4862576"/>
        <c:crosses val="autoZero"/>
        <c:auto val="1"/>
        <c:lblAlgn val="ctr"/>
        <c:lblOffset val="100"/>
        <c:noMultiLvlLbl val="0"/>
      </c:catAx>
      <c:valAx>
        <c:axId val="824862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48701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CD70F55-CC08-4368-9F85-C7F6B6E1300A}" type="slidenum">
              <a:rPr lang="en-GB" altLang="en-US"/>
              <a:pPr>
                <a:defRPr/>
              </a:pPr>
              <a:t>‹#›</a:t>
            </a:fld>
            <a:endParaRPr lang="en-GB" altLang="en-US"/>
          </a:p>
        </p:txBody>
      </p:sp>
    </p:spTree>
    <p:extLst>
      <p:ext uri="{BB962C8B-B14F-4D97-AF65-F5344CB8AC3E}">
        <p14:creationId xmlns:p14="http://schemas.microsoft.com/office/powerpoint/2010/main" val="39027217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7100603-3B47-4F55-978D-850E033A94D1}" type="slidenum">
              <a:rPr lang="en-GB" altLang="en-US"/>
              <a:pPr>
                <a:defRPr/>
              </a:pPr>
              <a:t>‹#›</a:t>
            </a:fld>
            <a:endParaRPr lang="en-GB" altLang="en-US"/>
          </a:p>
        </p:txBody>
      </p:sp>
    </p:spTree>
    <p:extLst>
      <p:ext uri="{BB962C8B-B14F-4D97-AF65-F5344CB8AC3E}">
        <p14:creationId xmlns:p14="http://schemas.microsoft.com/office/powerpoint/2010/main" val="2590402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9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8B955D6-ACCE-4337-93A9-BFD11A64B2AC}" type="slidenum">
              <a:rPr lang="en-GB" altLang="en-US" smtClean="0">
                <a:latin typeface="Times New Roman" panose="02020603050405020304" pitchFamily="18" charset="0"/>
              </a:rPr>
              <a:pPr/>
              <a:t>4</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2140222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6</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2519699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7</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273308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18</a:t>
            </a:fld>
            <a:endParaRPr lang="en-US"/>
          </a:p>
        </p:txBody>
      </p:sp>
    </p:spTree>
    <p:extLst>
      <p:ext uri="{BB962C8B-B14F-4D97-AF65-F5344CB8AC3E}">
        <p14:creationId xmlns:p14="http://schemas.microsoft.com/office/powerpoint/2010/main" val="3516980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5E4C472-6607-42A4-8CDA-4CB9B7EE4A5E}" type="slidenum">
              <a:rPr lang="en-GB" altLang="en-US" smtClean="0">
                <a:latin typeface="Times New Roman" panose="02020603050405020304" pitchFamily="18" charset="0"/>
              </a:rPr>
              <a:pPr/>
              <a:t>20</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20344239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33671351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3895886"/>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Tree>
    <p:extLst>
      <p:ext uri="{BB962C8B-B14F-4D97-AF65-F5344CB8AC3E}">
        <p14:creationId xmlns:p14="http://schemas.microsoft.com/office/powerpoint/2010/main" val="354655235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736"/>
              </a:spcAft>
              <a:defRPr baseline="0"/>
            </a:lvl1pPr>
            <a:lvl2pPr>
              <a:spcAft>
                <a:spcPts val="736"/>
              </a:spcAft>
              <a:defRPr/>
            </a:lvl2pPr>
            <a:lvl3pPr>
              <a:spcAft>
                <a:spcPts val="736"/>
              </a:spcAft>
              <a:defRPr/>
            </a:lvl3pPr>
            <a:lvl4pPr>
              <a:spcAft>
                <a:spcPts val="736"/>
              </a:spcAft>
              <a:defRPr/>
            </a:lvl4pPr>
            <a:lvl5pPr>
              <a:spcAft>
                <a:spcPts val="736"/>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557493" y="372338"/>
            <a:ext cx="10972801"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557496" y="717056"/>
            <a:ext cx="10970200" cy="402167"/>
          </a:xfrm>
        </p:spPr>
        <p:txBody>
          <a:bodyPr/>
          <a:lstStyle>
            <a:lvl1pPr marL="0" indent="0">
              <a:buFont typeface="Arial"/>
              <a:buNone/>
              <a:defRPr sz="2207">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25200598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smtClean="0">
                <a:ln w="0"/>
                <a:latin typeface="Calibri" panose="020F0502020204030204" pitchFamily="34" charset="0"/>
              </a:rPr>
              <a:t>© 3GPP 2019</a:t>
            </a:r>
          </a:p>
        </p:txBody>
      </p:sp>
      <p:pic>
        <p:nvPicPr>
          <p:cNvPr id="1031"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F7A0EF3E-53BC-4168-A72A-BBE5EFEB3F2D}" type="slidenum">
              <a:rPr lang="en-GB" altLang="en-US" sz="1400" smtClean="0">
                <a:latin typeface="Calibri" panose="020F0502020204030204" pitchFamily="34" charset="0"/>
              </a:rPr>
              <a:pPr>
                <a:defRPr/>
              </a:pPr>
              <a:t>‹#›</a:t>
            </a:fld>
            <a:endParaRPr lang="en-GB" altLang="en-US" sz="1400" smtClean="0">
              <a:latin typeface="Calibri" panose="020F0502020204030204" pitchFamily="34" charset="0"/>
            </a:endParaRPr>
          </a:p>
        </p:txBody>
      </p:sp>
      <p:sp>
        <p:nvSpPr>
          <p:cNvPr id="11" name="Text Box 14"/>
          <p:cNvSpPr txBox="1">
            <a:spLocks noChangeArrowheads="1"/>
          </p:cNvSpPr>
          <p:nvPr userDrawn="1"/>
        </p:nvSpPr>
        <p:spPr bwMode="auto">
          <a:xfrm>
            <a:off x="133350" y="36513"/>
            <a:ext cx="27174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smtClean="0">
                <a:latin typeface="Arial "/>
              </a:rPr>
              <a:t>3GPP TSG RAN#91 electronic</a:t>
            </a:r>
          </a:p>
          <a:p>
            <a:pPr eaLnBrk="1" hangingPunct="1">
              <a:defRPr/>
            </a:pPr>
            <a:r>
              <a:rPr lang="sv-SE" altLang="en-US" sz="1400" b="1" dirty="0" smtClean="0">
                <a:latin typeface="Arial "/>
              </a:rPr>
              <a:t>On-line,</a:t>
            </a:r>
            <a:r>
              <a:rPr lang="sv-SE" altLang="en-US" sz="1400" b="1" baseline="0" dirty="0" smtClean="0">
                <a:latin typeface="Arial "/>
              </a:rPr>
              <a:t> </a:t>
            </a:r>
            <a:r>
              <a:rPr lang="sv-SE" altLang="en-US" sz="1400" b="1" baseline="0" dirty="0" smtClean="0">
                <a:latin typeface="Arial "/>
              </a:rPr>
              <a:t>March 22-26, </a:t>
            </a:r>
            <a:r>
              <a:rPr lang="sv-SE" altLang="en-US" sz="1400" b="1" dirty="0" smtClean="0">
                <a:latin typeface="Arial "/>
              </a:rPr>
              <a:t>2021 </a:t>
            </a:r>
          </a:p>
        </p:txBody>
      </p:sp>
      <p:sp>
        <p:nvSpPr>
          <p:cNvPr id="13" name="Text Box 14"/>
          <p:cNvSpPr txBox="1">
            <a:spLocks noChangeArrowheads="1"/>
          </p:cNvSpPr>
          <p:nvPr userDrawn="1"/>
        </p:nvSpPr>
        <p:spPr bwMode="auto">
          <a:xfrm>
            <a:off x="9163050" y="133350"/>
            <a:ext cx="2600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600" b="1" i="1" dirty="0" smtClean="0">
                <a:latin typeface="Arial "/>
              </a:rPr>
              <a:t>RP-210005</a:t>
            </a:r>
            <a:endParaRPr lang="sv-SE" altLang="en-US" sz="1200" b="1" dirty="0" smtClean="0">
              <a:latin typeface="Arial "/>
            </a:endParaRPr>
          </a:p>
        </p:txBody>
      </p:sp>
    </p:spTree>
  </p:cSld>
  <p:clrMap bg1="lt1" tx1="dk1" bg2="lt2" tx2="dk2" accent1="accent1" accent2="accent2" accent3="accent3" accent4="accent4" accent5="accent5" accent6="accent6" hlink="hlink" folHlink="folHlink"/>
  <p:sldLayoutIdLst>
    <p:sldLayoutId id="2147485187" r:id="rId1"/>
    <p:sldLayoutId id="2147485185" r:id="rId2"/>
    <p:sldLayoutId id="2147485186" r:id="rId3"/>
    <p:sldLayoutId id="2147485188" r:id="rId4"/>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 Id="rId5" Type="http://schemas.openxmlformats.org/officeDocument/2006/relationships/chart" Target="../charts/chart8.xml"/><Relationship Id="rId4" Type="http://schemas.openxmlformats.org/officeDocument/2006/relationships/chart" Target="../charts/char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US" altLang="en-US" dirty="0" smtClean="0"/>
              <a:t>Status Report </a:t>
            </a:r>
            <a:br>
              <a:rPr lang="en-US" altLang="en-US" dirty="0" smtClean="0"/>
            </a:br>
            <a:r>
              <a:rPr lang="en-US" altLang="en-US" dirty="0" smtClean="0"/>
              <a:t>RAN WG2 </a:t>
            </a:r>
            <a:br>
              <a:rPr lang="en-US" altLang="en-US" dirty="0" smtClean="0"/>
            </a:br>
            <a:r>
              <a:rPr lang="en-US" altLang="en-US" sz="4800" dirty="0" smtClean="0"/>
              <a:t>to TSG-RAN #91-e</a:t>
            </a:r>
          </a:p>
        </p:txBody>
      </p:sp>
      <p:sp>
        <p:nvSpPr>
          <p:cNvPr id="5123" name="Text Placeholder 2"/>
          <p:cNvSpPr>
            <a:spLocks noGrp="1"/>
          </p:cNvSpPr>
          <p:nvPr>
            <p:ph type="body" idx="4294967295"/>
          </p:nvPr>
        </p:nvSpPr>
        <p:spPr>
          <a:xfrm>
            <a:off x="2147888" y="4589463"/>
            <a:ext cx="3738562" cy="1500187"/>
          </a:xfrm>
        </p:spPr>
        <p:txBody>
          <a:bodyPr/>
          <a:lstStyle/>
          <a:p>
            <a:pPr marL="0" indent="0" eaLnBrk="1" hangingPunct="1">
              <a:buFontTx/>
              <a:buNone/>
            </a:pPr>
            <a:r>
              <a:rPr lang="en-GB" altLang="en-US" sz="2000" dirty="0" smtClean="0">
                <a:latin typeface="Arial" panose="020B0604020202020204" pitchFamily="34" charset="0"/>
              </a:rPr>
              <a:t>V3</a:t>
            </a:r>
            <a:endParaRPr lang="en-GB" altLang="en-US" sz="2000" dirty="0" smtClean="0">
              <a:latin typeface="Arial" panose="020B0604020202020204" pitchFamily="34" charset="0"/>
            </a:endParaRPr>
          </a:p>
          <a:p>
            <a:pPr marL="0" indent="0" eaLnBrk="1" hangingPunct="1">
              <a:buFontTx/>
              <a:buNone/>
            </a:pPr>
            <a:r>
              <a:rPr lang="en-GB" altLang="en-US" sz="2000" dirty="0" smtClean="0">
                <a:latin typeface="Arial" panose="020B0604020202020204" pitchFamily="34" charset="0"/>
              </a:rPr>
              <a:t>Johan Johansson</a:t>
            </a:r>
            <a:endParaRPr lang="en-GB" altLang="en-US" sz="2000" dirty="0" smtClean="0"/>
          </a:p>
          <a:p>
            <a:pPr marL="0" indent="0" eaLnBrk="1" hangingPunct="1">
              <a:buFontTx/>
              <a:buNone/>
            </a:pPr>
            <a:r>
              <a:rPr lang="en-GB" altLang="en-US" sz="2000" dirty="0" smtClean="0"/>
              <a:t>RAN2 Chairman (</a:t>
            </a:r>
            <a:r>
              <a:rPr lang="en-GB" altLang="en-US" sz="2000" dirty="0" err="1" smtClean="0"/>
              <a:t>MediaTek</a:t>
            </a:r>
            <a:r>
              <a:rPr lang="en-GB" altLang="en-US" sz="2000" dirty="0" smtClean="0"/>
              <a:t>)</a:t>
            </a:r>
          </a:p>
          <a:p>
            <a:pPr marL="0" indent="0" eaLnBrk="1" hangingPunct="1">
              <a:buFontTx/>
              <a:buNone/>
            </a:pPr>
            <a:endParaRPr lang="en-GB" altLang="en-US" dirty="0" smtClean="0"/>
          </a:p>
        </p:txBody>
      </p:sp>
      <p:sp>
        <p:nvSpPr>
          <p:cNvPr id="5124" name="TextBox 1"/>
          <p:cNvSpPr txBox="1">
            <a:spLocks noChangeArrowheads="1"/>
          </p:cNvSpPr>
          <p:nvPr/>
        </p:nvSpPr>
        <p:spPr bwMode="auto">
          <a:xfrm>
            <a:off x="149225" y="550863"/>
            <a:ext cx="701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AI: 5.2</a:t>
            </a:r>
          </a:p>
        </p:txBody>
      </p:sp>
      <p:sp>
        <p:nvSpPr>
          <p:cNvPr id="2" name="TextBox 1"/>
          <p:cNvSpPr txBox="1"/>
          <p:nvPr/>
        </p:nvSpPr>
        <p:spPr>
          <a:xfrm>
            <a:off x="7713551" y="3616764"/>
            <a:ext cx="4509568" cy="2800767"/>
          </a:xfrm>
          <a:prstGeom prst="rect">
            <a:avLst/>
          </a:prstGeom>
          <a:noFill/>
        </p:spPr>
        <p:txBody>
          <a:bodyPr wrap="none" rtlCol="0">
            <a:spAutoFit/>
          </a:bodyPr>
          <a:lstStyle/>
          <a:p>
            <a:r>
              <a:rPr lang="en-US" sz="1600" b="1" u="sng" dirty="0" smtClean="0">
                <a:solidFill>
                  <a:srgbClr val="FF0000"/>
                </a:solidFill>
              </a:rPr>
              <a:t>V2</a:t>
            </a:r>
          </a:p>
          <a:p>
            <a:r>
              <a:rPr lang="en-US" sz="1600" dirty="0" smtClean="0">
                <a:solidFill>
                  <a:srgbClr val="FF0000"/>
                </a:solidFill>
              </a:rPr>
              <a:t>p7: one line (in red) added</a:t>
            </a:r>
          </a:p>
          <a:p>
            <a:r>
              <a:rPr lang="en-US" sz="1600" dirty="0">
                <a:solidFill>
                  <a:srgbClr val="FF0000"/>
                </a:solidFill>
              </a:rPr>
              <a:t>p</a:t>
            </a:r>
            <a:r>
              <a:rPr lang="en-US" sz="1600" dirty="0" smtClean="0">
                <a:solidFill>
                  <a:srgbClr val="FF0000"/>
                </a:solidFill>
              </a:rPr>
              <a:t>8: SUO removed, is reported in p5 already</a:t>
            </a:r>
          </a:p>
          <a:p>
            <a:r>
              <a:rPr lang="en-US" sz="1600" dirty="0">
                <a:solidFill>
                  <a:srgbClr val="FF0000"/>
                </a:solidFill>
              </a:rPr>
              <a:t>p</a:t>
            </a:r>
            <a:r>
              <a:rPr lang="en-US" sz="1600" dirty="0" smtClean="0">
                <a:solidFill>
                  <a:srgbClr val="FF0000"/>
                </a:solidFill>
              </a:rPr>
              <a:t>14: </a:t>
            </a:r>
            <a:r>
              <a:rPr lang="en-US" sz="1600" dirty="0">
                <a:solidFill>
                  <a:srgbClr val="FF0000"/>
                </a:solidFill>
              </a:rPr>
              <a:t>one line (in red) </a:t>
            </a:r>
            <a:r>
              <a:rPr lang="en-US" sz="1600" dirty="0" smtClean="0">
                <a:solidFill>
                  <a:srgbClr val="FF0000"/>
                </a:solidFill>
              </a:rPr>
              <a:t>added</a:t>
            </a:r>
          </a:p>
          <a:p>
            <a:r>
              <a:rPr lang="en-US" sz="1600" dirty="0">
                <a:solidFill>
                  <a:srgbClr val="FF0000"/>
                </a:solidFill>
              </a:rPr>
              <a:t>p</a:t>
            </a:r>
            <a:r>
              <a:rPr lang="en-US" sz="1600" dirty="0" smtClean="0">
                <a:solidFill>
                  <a:srgbClr val="FF0000"/>
                </a:solidFill>
              </a:rPr>
              <a:t>18 is added (planning and deadline changes</a:t>
            </a:r>
            <a:r>
              <a:rPr lang="en-US" sz="1600" dirty="0" smtClean="0">
                <a:solidFill>
                  <a:srgbClr val="FF0000"/>
                </a:solidFill>
              </a:rPr>
              <a:t>)</a:t>
            </a:r>
          </a:p>
          <a:p>
            <a:r>
              <a:rPr lang="en-US" sz="1600" b="1" u="sng" dirty="0" smtClean="0">
                <a:solidFill>
                  <a:srgbClr val="0070C0"/>
                </a:solidFill>
              </a:rPr>
              <a:t>V3</a:t>
            </a:r>
          </a:p>
          <a:p>
            <a:r>
              <a:rPr lang="en-US" sz="1600" dirty="0" smtClean="0">
                <a:solidFill>
                  <a:srgbClr val="0070C0"/>
                </a:solidFill>
              </a:rPr>
              <a:t>P4, P6: numbers updated P15: </a:t>
            </a:r>
            <a:r>
              <a:rPr lang="en-US" sz="1600" dirty="0" err="1" smtClean="0">
                <a:solidFill>
                  <a:srgbClr val="0070C0"/>
                </a:solidFill>
              </a:rPr>
              <a:t>tdoc</a:t>
            </a:r>
            <a:r>
              <a:rPr lang="en-US" sz="1600" dirty="0" smtClean="0">
                <a:solidFill>
                  <a:srgbClr val="0070C0"/>
                </a:solidFill>
              </a:rPr>
              <a:t> numbers </a:t>
            </a:r>
          </a:p>
          <a:p>
            <a:r>
              <a:rPr lang="en-US" sz="1600" dirty="0" smtClean="0">
                <a:solidFill>
                  <a:srgbClr val="0070C0"/>
                </a:solidFill>
              </a:rPr>
              <a:t>graph updated to take into acct short Email disc</a:t>
            </a:r>
          </a:p>
          <a:p>
            <a:r>
              <a:rPr lang="en-US" sz="1600" dirty="0" smtClean="0">
                <a:solidFill>
                  <a:srgbClr val="0070C0"/>
                </a:solidFill>
              </a:rPr>
              <a:t>P17: 0.5 TU moved from </a:t>
            </a:r>
            <a:r>
              <a:rPr lang="en-US" sz="1600" dirty="0" err="1" smtClean="0">
                <a:solidFill>
                  <a:srgbClr val="0070C0"/>
                </a:solidFill>
              </a:rPr>
              <a:t>Pos</a:t>
            </a:r>
            <a:r>
              <a:rPr lang="en-US" sz="1600" dirty="0" smtClean="0">
                <a:solidFill>
                  <a:srgbClr val="0070C0"/>
                </a:solidFill>
              </a:rPr>
              <a:t> WI to R17 other. </a:t>
            </a:r>
          </a:p>
          <a:p>
            <a:r>
              <a:rPr lang="en-US" sz="1600" dirty="0" smtClean="0">
                <a:solidFill>
                  <a:srgbClr val="0070C0"/>
                </a:solidFill>
              </a:rPr>
              <a:t>Comment added.</a:t>
            </a:r>
          </a:p>
          <a:p>
            <a:endParaRPr lang="en-US" sz="1600" dirty="0">
              <a:solidFill>
                <a:srgbClr val="FF0000"/>
              </a:solidFill>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Rel-17 Study Items 1(2)</a:t>
            </a:r>
            <a:endParaRPr lang="en-US" dirty="0"/>
          </a:p>
        </p:txBody>
      </p:sp>
      <p:sp>
        <p:nvSpPr>
          <p:cNvPr id="4" name="Content Placeholder 2"/>
          <p:cNvSpPr txBox="1">
            <a:spLocks/>
          </p:cNvSpPr>
          <p:nvPr/>
        </p:nvSpPr>
        <p:spPr bwMode="auto">
          <a:xfrm>
            <a:off x="954882" y="2091839"/>
            <a:ext cx="10153650" cy="427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NR </a:t>
            </a:r>
            <a:r>
              <a:rPr lang="en-US" sz="2400" dirty="0" err="1"/>
              <a:t>pos</a:t>
            </a:r>
            <a:r>
              <a:rPr lang="en-US" sz="2400" dirty="0"/>
              <a:t> </a:t>
            </a:r>
            <a:r>
              <a:rPr lang="en-US" sz="2400" dirty="0" err="1"/>
              <a:t>enh</a:t>
            </a:r>
            <a:r>
              <a:rPr lang="en-US" sz="2400" dirty="0"/>
              <a:t> </a:t>
            </a:r>
            <a:r>
              <a:rPr lang="en-US" sz="2400" dirty="0" smtClean="0"/>
              <a:t>SI</a:t>
            </a:r>
          </a:p>
          <a:p>
            <a:pPr lvl="1"/>
            <a:r>
              <a:rPr lang="en-US" sz="2000" dirty="0" smtClean="0"/>
              <a:t>Can </a:t>
            </a:r>
            <a:r>
              <a:rPr lang="en-US" sz="2000" dirty="0"/>
              <a:t>be closed from R2 perspective </a:t>
            </a:r>
          </a:p>
          <a:p>
            <a:r>
              <a:rPr lang="en-US" sz="2400" dirty="0"/>
              <a:t>Red Cap </a:t>
            </a:r>
            <a:r>
              <a:rPr lang="en-US" sz="2400" dirty="0" smtClean="0"/>
              <a:t>SI</a:t>
            </a:r>
          </a:p>
          <a:p>
            <a:pPr lvl="1"/>
            <a:r>
              <a:rPr lang="en-US" sz="2000" dirty="0" smtClean="0"/>
              <a:t>Can </a:t>
            </a:r>
            <a:r>
              <a:rPr lang="en-US" sz="2000" dirty="0"/>
              <a:t>be closed from R2 perspective </a:t>
            </a:r>
          </a:p>
          <a:p>
            <a:r>
              <a:rPr lang="en-US" sz="2400" dirty="0" err="1"/>
              <a:t>eQoE</a:t>
            </a:r>
            <a:r>
              <a:rPr lang="en-US" sz="2400" dirty="0"/>
              <a:t> </a:t>
            </a:r>
            <a:r>
              <a:rPr lang="en-US" sz="2400" dirty="0" smtClean="0"/>
              <a:t>SI</a:t>
            </a:r>
          </a:p>
          <a:p>
            <a:pPr lvl="1"/>
            <a:r>
              <a:rPr lang="en-US" sz="2000" dirty="0" smtClean="0"/>
              <a:t>Can </a:t>
            </a:r>
            <a:r>
              <a:rPr lang="en-US" sz="2000" dirty="0"/>
              <a:t>be closed from R2 perspective </a:t>
            </a:r>
          </a:p>
          <a:p>
            <a:r>
              <a:rPr lang="en-US" sz="2400" dirty="0" smtClean="0"/>
              <a:t>RAN Slicing SI</a:t>
            </a:r>
          </a:p>
          <a:p>
            <a:pPr lvl="1"/>
            <a:r>
              <a:rPr lang="en-US" sz="2000" dirty="0" smtClean="0"/>
              <a:t>Can </a:t>
            </a:r>
            <a:r>
              <a:rPr lang="en-US" sz="2000" dirty="0"/>
              <a:t>be closed from R2 </a:t>
            </a:r>
            <a:r>
              <a:rPr lang="en-US" sz="2000" dirty="0" smtClean="0"/>
              <a:t>perspective</a:t>
            </a:r>
          </a:p>
          <a:p>
            <a:pPr lvl="1"/>
            <a:r>
              <a:rPr lang="en-US" sz="2000" dirty="0" smtClean="0"/>
              <a:t>TR 38.832 submitted for approval.  </a:t>
            </a:r>
            <a:endParaRPr lang="en-US" dirty="0" smtClean="0"/>
          </a:p>
          <a:p>
            <a:endParaRPr lang="en-US" sz="2400" dirty="0"/>
          </a:p>
        </p:txBody>
      </p:sp>
    </p:spTree>
    <p:extLst>
      <p:ext uri="{BB962C8B-B14F-4D97-AF65-F5344CB8AC3E}">
        <p14:creationId xmlns:p14="http://schemas.microsoft.com/office/powerpoint/2010/main" val="2494614870"/>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Rel-17 Study Items 2(2)</a:t>
            </a:r>
            <a:endParaRPr lang="en-US" dirty="0"/>
          </a:p>
        </p:txBody>
      </p:sp>
      <p:sp>
        <p:nvSpPr>
          <p:cNvPr id="4" name="Content Placeholder 2"/>
          <p:cNvSpPr txBox="1">
            <a:spLocks/>
          </p:cNvSpPr>
          <p:nvPr/>
        </p:nvSpPr>
        <p:spPr bwMode="auto">
          <a:xfrm>
            <a:off x="954882" y="1907376"/>
            <a:ext cx="10153650" cy="427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t>NR </a:t>
            </a:r>
            <a:r>
              <a:rPr lang="en-US" sz="2000" dirty="0" err="1" smtClean="0"/>
              <a:t>Sidelink</a:t>
            </a:r>
            <a:r>
              <a:rPr lang="en-US" sz="2000" dirty="0" smtClean="0"/>
              <a:t> Relay SI</a:t>
            </a:r>
          </a:p>
          <a:p>
            <a:pPr lvl="1"/>
            <a:r>
              <a:rPr lang="en-US" sz="1800" dirty="0" smtClean="0"/>
              <a:t>Can </a:t>
            </a:r>
            <a:r>
              <a:rPr lang="en-US" sz="1800" dirty="0"/>
              <a:t>be closed from R2 </a:t>
            </a:r>
            <a:r>
              <a:rPr lang="en-US" sz="1800" dirty="0" smtClean="0"/>
              <a:t>perspective</a:t>
            </a:r>
          </a:p>
          <a:p>
            <a:pPr lvl="1"/>
            <a:r>
              <a:rPr lang="en-US" sz="1800" dirty="0" smtClean="0"/>
              <a:t>TR 38.836 submitted for approval</a:t>
            </a:r>
          </a:p>
          <a:p>
            <a:pPr lvl="1"/>
            <a:r>
              <a:rPr lang="en-US" sz="1800" dirty="0" smtClean="0"/>
              <a:t>Late issue: In the post meeting email review the following agreed text for the TR was challenged “</a:t>
            </a:r>
            <a:r>
              <a:rPr lang="aa-ET" sz="1800" dirty="0" smtClean="0"/>
              <a:t>RAN2 </a:t>
            </a:r>
            <a:r>
              <a:rPr lang="aa-ET" sz="1800" dirty="0"/>
              <a:t>recommends both L2 and L3 UE to NW and UE to UE relay can proceed to normative work</a:t>
            </a:r>
            <a:r>
              <a:rPr lang="aa-ET" sz="1800" dirty="0" smtClean="0"/>
              <a:t>.</a:t>
            </a:r>
            <a:r>
              <a:rPr lang="en-US" sz="1800" dirty="0" smtClean="0"/>
              <a:t>”</a:t>
            </a:r>
          </a:p>
          <a:p>
            <a:pPr lvl="2"/>
            <a:r>
              <a:rPr lang="en-US" sz="1600" dirty="0" smtClean="0"/>
              <a:t>Nokia “flag </a:t>
            </a:r>
            <a:r>
              <a:rPr lang="en-US" sz="1600" dirty="0"/>
              <a:t>this agreement for further plenary discussion, as Nokia has concerns on </a:t>
            </a:r>
            <a:r>
              <a:rPr lang="en-US" sz="1600" dirty="0" smtClean="0"/>
              <a:t>workload.” TU allocation shall be decided by RP. </a:t>
            </a:r>
            <a:endParaRPr lang="en-US" sz="1600" dirty="0"/>
          </a:p>
          <a:p>
            <a:pPr lvl="2"/>
            <a:r>
              <a:rPr lang="en-US" sz="1600" dirty="0" smtClean="0"/>
              <a:t>Ericsson raises an objection to have both L2 and L3 relay standardized. </a:t>
            </a:r>
          </a:p>
          <a:p>
            <a:pPr lvl="2"/>
            <a:r>
              <a:rPr lang="en-US" sz="1600" dirty="0" smtClean="0"/>
              <a:t>A number of companies refers to this as a compromise.</a:t>
            </a:r>
          </a:p>
          <a:p>
            <a:pPr lvl="2"/>
            <a:r>
              <a:rPr lang="en-US" sz="1600" dirty="0" smtClean="0"/>
              <a:t>RAN2 chairman finds that the agreement was correctly taken and</a:t>
            </a:r>
            <a:r>
              <a:rPr lang="en-US" sz="1600" b="1" u="sng" dirty="0" smtClean="0"/>
              <a:t> </a:t>
            </a:r>
            <a:r>
              <a:rPr lang="en-US" sz="1600" dirty="0"/>
              <a:t>shall be understood in the context of the </a:t>
            </a:r>
            <a:r>
              <a:rPr lang="en-US" sz="1600" dirty="0" smtClean="0"/>
              <a:t>SI, and related companies indeed were active in the email discussion and commented on other wordings, so the recommendation is kept in the submitted TR.</a:t>
            </a:r>
          </a:p>
          <a:p>
            <a:pPr lvl="2"/>
            <a:r>
              <a:rPr lang="en-US" sz="1600" dirty="0" smtClean="0"/>
              <a:t>RAN2 chairman assumes that </a:t>
            </a:r>
            <a:r>
              <a:rPr lang="en-US" sz="1600" dirty="0" err="1" smtClean="0"/>
              <a:t>e.g</a:t>
            </a:r>
            <a:r>
              <a:rPr lang="en-US" sz="1600" dirty="0" smtClean="0"/>
              <a:t> TU allocation will anyway be discussed at RP. </a:t>
            </a:r>
          </a:p>
          <a:p>
            <a:endParaRPr lang="en-US" sz="2000" dirty="0"/>
          </a:p>
        </p:txBody>
      </p:sp>
    </p:spTree>
    <p:extLst>
      <p:ext uri="{BB962C8B-B14F-4D97-AF65-F5344CB8AC3E}">
        <p14:creationId xmlns:p14="http://schemas.microsoft.com/office/powerpoint/2010/main" val="2120059191"/>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R17 CRs, </a:t>
            </a:r>
            <a:r>
              <a:rPr lang="en-US" dirty="0" err="1" smtClean="0"/>
              <a:t>LSes</a:t>
            </a:r>
            <a:r>
              <a:rPr lang="en-US" dirty="0" smtClean="0"/>
              <a:t>, TEI17</a:t>
            </a:r>
            <a:endParaRPr lang="en-US" dirty="0"/>
          </a:p>
        </p:txBody>
      </p:sp>
      <p:sp>
        <p:nvSpPr>
          <p:cNvPr id="3" name="Content Placeholder 2"/>
          <p:cNvSpPr>
            <a:spLocks noGrp="1"/>
          </p:cNvSpPr>
          <p:nvPr>
            <p:ph idx="1"/>
          </p:nvPr>
        </p:nvSpPr>
        <p:spPr>
          <a:xfrm>
            <a:off x="838200" y="2107406"/>
            <a:ext cx="10515600" cy="4069556"/>
          </a:xfrm>
        </p:spPr>
        <p:txBody>
          <a:bodyPr/>
          <a:lstStyle/>
          <a:p>
            <a:r>
              <a:rPr lang="en-GB" sz="2400" dirty="0" smtClean="0"/>
              <a:t>Incoming </a:t>
            </a:r>
            <a:r>
              <a:rPr lang="en-GB" sz="2400" dirty="0" err="1" smtClean="0"/>
              <a:t>LSes</a:t>
            </a:r>
            <a:r>
              <a:rPr lang="en-GB" sz="2400" dirty="0" smtClean="0"/>
              <a:t> from other groups that need reply have priority even for items for which RAN2 has no TUs allocated, within reasonable bounds. </a:t>
            </a:r>
          </a:p>
          <a:p>
            <a:r>
              <a:rPr lang="en-GB" sz="2400" dirty="0" smtClean="0"/>
              <a:t>RAN2 initiated TEI17 proposals will be treated when there is TU allocation for TEI17. Proposals from other groups will be treated based on reception of LS. </a:t>
            </a:r>
          </a:p>
          <a:p>
            <a:r>
              <a:rPr lang="en-GB" sz="2400" dirty="0" smtClean="0"/>
              <a:t>Rel-17 CRs will be endorsed / agreed-in-principle, and finally agreed and submitted for approval at Rel-17 TS creation. </a:t>
            </a:r>
          </a:p>
          <a:p>
            <a:r>
              <a:rPr lang="en-GB" sz="2400" dirty="0" smtClean="0"/>
              <a:t>TEI17 </a:t>
            </a:r>
          </a:p>
          <a:p>
            <a:pPr lvl="1"/>
            <a:r>
              <a:rPr lang="en-GB" sz="2000" dirty="0" smtClean="0"/>
              <a:t>Triggered by R3: 1 Reply LS sent</a:t>
            </a:r>
          </a:p>
          <a:p>
            <a:pPr lvl="1"/>
            <a:r>
              <a:rPr lang="en-GB" sz="2000" dirty="0" smtClean="0"/>
              <a:t>Triggered by R4: 4 Rel-17 CRs endorsed/agreed in principle</a:t>
            </a:r>
          </a:p>
          <a:p>
            <a:pPr lvl="1"/>
            <a:r>
              <a:rPr lang="en-GB" sz="2000" dirty="0"/>
              <a:t>Triggered by R4: </a:t>
            </a:r>
            <a:r>
              <a:rPr lang="en-GB" sz="2000" dirty="0" smtClean="0"/>
              <a:t>1 CR agreed for Rel-15 and Rel-16</a:t>
            </a:r>
          </a:p>
          <a:p>
            <a:endParaRPr lang="en-US" sz="2400" dirty="0"/>
          </a:p>
        </p:txBody>
      </p:sp>
    </p:spTree>
    <p:extLst>
      <p:ext uri="{BB962C8B-B14F-4D97-AF65-F5344CB8AC3E}">
        <p14:creationId xmlns:p14="http://schemas.microsoft.com/office/powerpoint/2010/main" val="102048803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R17 Report on Specific </a:t>
            </a:r>
            <a:r>
              <a:rPr lang="en-US" dirty="0"/>
              <a:t>APs</a:t>
            </a:r>
          </a:p>
        </p:txBody>
      </p:sp>
      <p:sp>
        <p:nvSpPr>
          <p:cNvPr id="3" name="Content Placeholder 2"/>
          <p:cNvSpPr>
            <a:spLocks noGrp="1"/>
          </p:cNvSpPr>
          <p:nvPr>
            <p:ph idx="1"/>
          </p:nvPr>
        </p:nvSpPr>
        <p:spPr>
          <a:xfrm>
            <a:off x="838200" y="2107406"/>
            <a:ext cx="10515600" cy="4069556"/>
          </a:xfrm>
        </p:spPr>
        <p:txBody>
          <a:bodyPr/>
          <a:lstStyle/>
          <a:p>
            <a:r>
              <a:rPr lang="en-GB" dirty="0"/>
              <a:t>Inclusive language: LS </a:t>
            </a:r>
            <a:r>
              <a:rPr lang="en-GB" dirty="0" smtClean="0"/>
              <a:t>sent </a:t>
            </a:r>
            <a:r>
              <a:rPr lang="en-GB" dirty="0"/>
              <a:t>and 9 CRs </a:t>
            </a:r>
            <a:r>
              <a:rPr lang="en-GB" dirty="0" smtClean="0"/>
              <a:t>endorsed, submitted for information to current meeting RAN#91e (to enable cross-WG-coordination).  </a:t>
            </a:r>
          </a:p>
          <a:p>
            <a:endParaRPr lang="en-US" dirty="0"/>
          </a:p>
        </p:txBody>
      </p:sp>
    </p:spTree>
    <p:extLst>
      <p:ext uri="{BB962C8B-B14F-4D97-AF65-F5344CB8AC3E}">
        <p14:creationId xmlns:p14="http://schemas.microsoft.com/office/powerpoint/2010/main" val="63014316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R17 report on specific items</a:t>
            </a:r>
            <a:endParaRPr lang="en-US" dirty="0"/>
          </a:p>
        </p:txBody>
      </p:sp>
      <p:sp>
        <p:nvSpPr>
          <p:cNvPr id="3" name="Content Placeholder 2"/>
          <p:cNvSpPr>
            <a:spLocks noGrp="1"/>
          </p:cNvSpPr>
          <p:nvPr>
            <p:ph idx="1"/>
          </p:nvPr>
        </p:nvSpPr>
        <p:spPr>
          <a:xfrm>
            <a:off x="838200" y="2021681"/>
            <a:ext cx="10515600" cy="4155282"/>
          </a:xfrm>
        </p:spPr>
        <p:txBody>
          <a:bodyPr/>
          <a:lstStyle/>
          <a:p>
            <a:r>
              <a:rPr lang="en-US" dirty="0" smtClean="0"/>
              <a:t>For R17, the detailed scope of most WIs is now clearer, but still many stage-2 level decisions are yet to be taken.</a:t>
            </a:r>
          </a:p>
          <a:p>
            <a:r>
              <a:rPr lang="en-US" dirty="0" smtClean="0"/>
              <a:t>Some WIs risks having too high ambition level. </a:t>
            </a:r>
          </a:p>
          <a:p>
            <a:pPr lvl="1"/>
            <a:r>
              <a:rPr lang="en-US" dirty="0" smtClean="0">
                <a:solidFill>
                  <a:srgbClr val="FF0000"/>
                </a:solidFill>
              </a:rPr>
              <a:t>In Q2: Need now to increase focus on convergence and stabilization, decrease exploration. </a:t>
            </a:r>
          </a:p>
          <a:p>
            <a:r>
              <a:rPr lang="en-US" dirty="0" smtClean="0"/>
              <a:t>Suggestion to run at least one more quarter in the current scope before any prioritization actions at RAN Plenary for any WI. Can invite for prioritization proposals in Q2 at earliest.</a:t>
            </a:r>
            <a:endParaRPr lang="en-US" dirty="0"/>
          </a:p>
        </p:txBody>
      </p:sp>
    </p:spTree>
    <p:extLst>
      <p:ext uri="{BB962C8B-B14F-4D97-AF65-F5344CB8AC3E}">
        <p14:creationId xmlns:p14="http://schemas.microsoft.com/office/powerpoint/2010/main" val="93727759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RAN2 Load</a:t>
            </a:r>
            <a:endParaRPr lang="en-US" dirty="0"/>
          </a:p>
        </p:txBody>
      </p:sp>
      <p:sp>
        <p:nvSpPr>
          <p:cNvPr id="9" name="TextBox 8"/>
          <p:cNvSpPr txBox="1"/>
          <p:nvPr/>
        </p:nvSpPr>
        <p:spPr>
          <a:xfrm>
            <a:off x="1295400" y="4862095"/>
            <a:ext cx="5856175" cy="830997"/>
          </a:xfrm>
          <a:prstGeom prst="rect">
            <a:avLst/>
          </a:prstGeom>
          <a:noFill/>
        </p:spPr>
        <p:txBody>
          <a:bodyPr wrap="square" rtlCol="0">
            <a:spAutoFit/>
          </a:bodyPr>
          <a:lstStyle/>
          <a:p>
            <a:r>
              <a:rPr lang="en-US" sz="1600" dirty="0" smtClean="0"/>
              <a:t>Trend no longer increasing. Load is still high.</a:t>
            </a:r>
          </a:p>
          <a:p>
            <a:r>
              <a:rPr lang="en-US" sz="1600" dirty="0" smtClean="0"/>
              <a:t>Action taken for 21Q1: </a:t>
            </a:r>
            <a:r>
              <a:rPr lang="en-US" sz="1600" dirty="0" err="1"/>
              <a:t>T</a:t>
            </a:r>
            <a:r>
              <a:rPr lang="en-US" sz="1600" dirty="0" err="1" smtClean="0"/>
              <a:t>doc</a:t>
            </a:r>
            <a:r>
              <a:rPr lang="en-US" sz="1600" dirty="0" smtClean="0"/>
              <a:t> submission cap for R16, raised bar for R16 corrections. </a:t>
            </a:r>
          </a:p>
        </p:txBody>
      </p:sp>
      <p:graphicFrame>
        <p:nvGraphicFramePr>
          <p:cNvPr id="12" name="Chart 11"/>
          <p:cNvGraphicFramePr>
            <a:graphicFrameLocks/>
          </p:cNvGraphicFramePr>
          <p:nvPr>
            <p:extLst>
              <p:ext uri="{D42A27DB-BD31-4B8C-83A1-F6EECF244321}">
                <p14:modId xmlns:p14="http://schemas.microsoft.com/office/powerpoint/2010/main" val="4056395006"/>
              </p:ext>
            </p:extLst>
          </p:nvPr>
        </p:nvGraphicFramePr>
        <p:xfrm>
          <a:off x="3707607" y="1995317"/>
          <a:ext cx="2880122" cy="233855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Chart 13"/>
          <p:cNvGraphicFramePr>
            <a:graphicFrameLocks/>
          </p:cNvGraphicFramePr>
          <p:nvPr>
            <p:extLst>
              <p:ext uri="{D42A27DB-BD31-4B8C-83A1-F6EECF244321}">
                <p14:modId xmlns:p14="http://schemas.microsoft.com/office/powerpoint/2010/main" val="525711761"/>
              </p:ext>
            </p:extLst>
          </p:nvPr>
        </p:nvGraphicFramePr>
        <p:xfrm>
          <a:off x="7621189" y="1995317"/>
          <a:ext cx="2727722" cy="183079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Chart 14"/>
          <p:cNvGraphicFramePr>
            <a:graphicFrameLocks/>
          </p:cNvGraphicFramePr>
          <p:nvPr>
            <p:extLst>
              <p:ext uri="{D42A27DB-BD31-4B8C-83A1-F6EECF244321}">
                <p14:modId xmlns:p14="http://schemas.microsoft.com/office/powerpoint/2010/main" val="421480712"/>
              </p:ext>
            </p:extLst>
          </p:nvPr>
        </p:nvGraphicFramePr>
        <p:xfrm>
          <a:off x="7555704" y="3919537"/>
          <a:ext cx="2793207" cy="241935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hart 7"/>
          <p:cNvGraphicFramePr>
            <a:graphicFrameLocks/>
          </p:cNvGraphicFramePr>
          <p:nvPr>
            <p:extLst>
              <p:ext uri="{D42A27DB-BD31-4B8C-83A1-F6EECF244321}">
                <p14:modId xmlns:p14="http://schemas.microsoft.com/office/powerpoint/2010/main" val="3310847118"/>
              </p:ext>
            </p:extLst>
          </p:nvPr>
        </p:nvGraphicFramePr>
        <p:xfrm>
          <a:off x="642360" y="1995488"/>
          <a:ext cx="2752690" cy="2338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323981069"/>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GTW</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225539336"/>
              </p:ext>
            </p:extLst>
          </p:nvPr>
        </p:nvGraphicFramePr>
        <p:xfrm>
          <a:off x="916782" y="2114550"/>
          <a:ext cx="5379246" cy="3139440"/>
        </p:xfrm>
        <a:graphic>
          <a:graphicData uri="http://schemas.openxmlformats.org/drawingml/2006/table">
            <a:tbl>
              <a:tblPr firstRow="1" firstCol="1" bandRow="1">
                <a:tableStyleId>{5C22544A-7EE6-4342-B048-85BDC9FD1C3A}</a:tableStyleId>
              </a:tblPr>
              <a:tblGrid>
                <a:gridCol w="896541"/>
                <a:gridCol w="896541"/>
                <a:gridCol w="896541"/>
                <a:gridCol w="896541"/>
                <a:gridCol w="896541"/>
                <a:gridCol w="896541"/>
              </a:tblGrid>
              <a:tr h="341645">
                <a:tc gridSpan="6">
                  <a:txBody>
                    <a:bodyPr/>
                    <a:lstStyle/>
                    <a:p>
                      <a:r>
                        <a:rPr lang="en-US" sz="2400" b="1" dirty="0" err="1" smtClean="0">
                          <a:effectLst/>
                          <a:latin typeface="+mn-lt"/>
                        </a:rPr>
                        <a:t>Ovetime</a:t>
                      </a:r>
                      <a:r>
                        <a:rPr lang="en-US" sz="2400" b="1" baseline="0" dirty="0" smtClean="0">
                          <a:effectLst/>
                          <a:latin typeface="+mn-lt"/>
                        </a:rPr>
                        <a:t> </a:t>
                      </a:r>
                      <a:r>
                        <a:rPr lang="en-US" sz="2400" b="1" dirty="0" smtClean="0">
                          <a:effectLst/>
                          <a:latin typeface="+mn-lt"/>
                        </a:rPr>
                        <a:t>W1</a:t>
                      </a:r>
                      <a:endParaRPr lang="en-US" sz="2400" b="1" dirty="0">
                        <a:effectLst/>
                        <a:latin typeface="+mn-lt"/>
                      </a:endParaRPr>
                    </a:p>
                  </a:txBody>
                  <a:tcPr marL="68580" marR="68580" marT="0" marB="0" anchor="b">
                    <a:solidFill>
                      <a:srgbClr val="0070C0"/>
                    </a:solidFill>
                  </a:tcPr>
                </a:tc>
                <a:tc hMerge="1">
                  <a:txBody>
                    <a:bodyPr/>
                    <a:lstStyle/>
                    <a:p>
                      <a:pPr marL="0" marR="0" algn="just">
                        <a:spcBef>
                          <a:spcPts val="0"/>
                        </a:spcBef>
                        <a:spcAft>
                          <a:spcPts val="0"/>
                        </a:spcAft>
                      </a:pPr>
                      <a:endParaRPr lang="en-US" sz="1050" dirty="0">
                        <a:effectLst/>
                        <a:latin typeface="Calibri" panose="020F0502020204030204" pitchFamily="34" charset="0"/>
                        <a:ea typeface="新細明體" panose="02020500000000000000" pitchFamily="18" charset="-12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r>
              <a:tr h="256234">
                <a:tc>
                  <a:txBody>
                    <a:bodyPr/>
                    <a:lstStyle/>
                    <a:p>
                      <a:endParaRPr lang="en-US" sz="1400">
                        <a:effectLst/>
                        <a:latin typeface="Times New Roman" panose="02020603050405020304" pitchFamily="18" charset="0"/>
                      </a:endParaRPr>
                    </a:p>
                  </a:txBody>
                  <a:tcPr marL="68580" marR="68580" marT="0" marB="0" anchor="b"/>
                </a:tc>
                <a:tc>
                  <a:txBody>
                    <a:bodyPr/>
                    <a:lstStyle/>
                    <a:p>
                      <a:pPr marL="0" marR="0" algn="just">
                        <a:spcBef>
                          <a:spcPts val="0"/>
                        </a:spcBef>
                        <a:spcAft>
                          <a:spcPts val="0"/>
                        </a:spcAft>
                      </a:pPr>
                      <a:r>
                        <a:rPr lang="en-US" sz="1800" dirty="0">
                          <a:effectLst/>
                        </a:rPr>
                        <a:t>MON</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a:effectLst/>
                        </a:rPr>
                        <a:t>TUE</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a:effectLst/>
                        </a:rPr>
                        <a:t>WED</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a:effectLst/>
                        </a:rPr>
                        <a:t>THU</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a:effectLst/>
                        </a:rPr>
                        <a:t>FRI</a:t>
                      </a:r>
                      <a:endParaRPr lang="en-US" sz="1600">
                        <a:effectLst/>
                        <a:latin typeface="Calibri" panose="020F0502020204030204" pitchFamily="34" charset="0"/>
                        <a:ea typeface="新細明體" panose="02020500000000000000" pitchFamily="18" charset="-120"/>
                      </a:endParaRPr>
                    </a:p>
                  </a:txBody>
                  <a:tcPr marL="68580" marR="68580" marT="0" marB="0" anchor="b"/>
                </a:tc>
              </a:tr>
              <a:tr h="256234">
                <a:tc>
                  <a:txBody>
                    <a:bodyPr/>
                    <a:lstStyle/>
                    <a:p>
                      <a:pPr marL="0" marR="0" algn="just">
                        <a:spcBef>
                          <a:spcPts val="0"/>
                        </a:spcBef>
                        <a:spcAft>
                          <a:spcPts val="0"/>
                        </a:spcAft>
                      </a:pPr>
                      <a:r>
                        <a:rPr lang="en-US" sz="1800">
                          <a:effectLst/>
                        </a:rPr>
                        <a:t>MAIN</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dirty="0">
                          <a:effectLst/>
                        </a:rPr>
                        <a:t>15</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dirty="0" smtClean="0">
                          <a:solidFill>
                            <a:srgbClr val="FF0000"/>
                          </a:solidFill>
                          <a:effectLst/>
                        </a:rPr>
                        <a:t>20</a:t>
                      </a:r>
                      <a:endParaRPr lang="en-US" sz="1600"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dirty="0" smtClean="0">
                          <a:solidFill>
                            <a:schemeClr val="tx1"/>
                          </a:solidFill>
                          <a:effectLst/>
                          <a:latin typeface="+mn-lt"/>
                          <a:ea typeface="+mn-ea"/>
                        </a:rPr>
                        <a:t>15</a:t>
                      </a:r>
                      <a:endParaRPr lang="en-US" sz="160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mn-lt"/>
                          <a:ea typeface="+mn-ea"/>
                        </a:rPr>
                        <a:t>15</a:t>
                      </a:r>
                      <a:endParaRPr lang="en-US" sz="16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mn-lt"/>
                          <a:ea typeface="+mn-ea"/>
                        </a:rPr>
                        <a:t>15</a:t>
                      </a:r>
                      <a:endParaRPr lang="en-US" sz="16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r>
              <a:tr h="256234">
                <a:tc>
                  <a:txBody>
                    <a:bodyPr/>
                    <a:lstStyle/>
                    <a:p>
                      <a:pPr marL="0" marR="0" algn="just">
                        <a:spcBef>
                          <a:spcPts val="0"/>
                        </a:spcBef>
                        <a:spcAft>
                          <a:spcPts val="0"/>
                        </a:spcAft>
                      </a:pPr>
                      <a:r>
                        <a:rPr lang="en-US" sz="1800">
                          <a:effectLst/>
                        </a:rPr>
                        <a:t>BO1</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dirty="0" smtClean="0">
                          <a:effectLst/>
                        </a:rPr>
                        <a:t>0</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dirty="0" smtClean="0">
                          <a:effectLst/>
                        </a:rPr>
                        <a:t>0</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dirty="0">
                          <a:effectLst/>
                          <a:latin typeface="+mn-lt"/>
                          <a:ea typeface="+mn-ea"/>
                        </a:rPr>
                        <a:t>0</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dirty="0" smtClean="0">
                          <a:effectLst/>
                          <a:latin typeface="+mn-lt"/>
                          <a:ea typeface="+mn-ea"/>
                        </a:rPr>
                        <a:t>15</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dirty="0">
                          <a:effectLst/>
                        </a:rPr>
                        <a:t>0</a:t>
                      </a:r>
                      <a:endParaRPr lang="en-US" sz="1600" dirty="0">
                        <a:effectLst/>
                        <a:latin typeface="Calibri" panose="020F0502020204030204" pitchFamily="34" charset="0"/>
                        <a:ea typeface="新細明體" panose="02020500000000000000" pitchFamily="18" charset="-120"/>
                      </a:endParaRPr>
                    </a:p>
                  </a:txBody>
                  <a:tcPr marL="68580" marR="68580" marT="0" marB="0" anchor="b"/>
                </a:tc>
              </a:tr>
              <a:tr h="256234">
                <a:tc>
                  <a:txBody>
                    <a:bodyPr/>
                    <a:lstStyle/>
                    <a:p>
                      <a:pPr marL="0" marR="0" algn="just">
                        <a:spcBef>
                          <a:spcPts val="0"/>
                        </a:spcBef>
                        <a:spcAft>
                          <a:spcPts val="0"/>
                        </a:spcAft>
                      </a:pPr>
                      <a:r>
                        <a:rPr lang="en-US" sz="1800">
                          <a:effectLst/>
                        </a:rPr>
                        <a:t>BO2</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dirty="0" smtClean="0">
                          <a:effectLst/>
                          <a:latin typeface="+mn-lt"/>
                          <a:ea typeface="+mn-ea"/>
                        </a:rPr>
                        <a:t>15</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dirty="0" smtClean="0">
                          <a:solidFill>
                            <a:srgbClr val="FF0000"/>
                          </a:solidFill>
                          <a:effectLst/>
                        </a:rPr>
                        <a:t>25</a:t>
                      </a:r>
                      <a:endParaRPr lang="en-US" sz="1600"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dirty="0">
                          <a:effectLst/>
                        </a:rPr>
                        <a:t>1</a:t>
                      </a:r>
                      <a:r>
                        <a:rPr lang="en-US" sz="1800" dirty="0" smtClean="0">
                          <a:effectLst/>
                        </a:rPr>
                        <a:t>0</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rPr>
                        <a:t>-5</a:t>
                      </a:r>
                      <a:endParaRPr lang="en-US" sz="16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rPr>
                        <a:t>-15</a:t>
                      </a:r>
                      <a:endParaRPr lang="en-US" sz="16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r>
              <a:tr h="202163">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c>
                  <a:txBody>
                    <a:bodyPr/>
                    <a:lstStyle/>
                    <a:p>
                      <a:endParaRPr lang="en-US" sz="1400" dirty="0">
                        <a:effectLst/>
                        <a:latin typeface="Times New Roman" panose="02020603050405020304" pitchFamily="18" charset="0"/>
                      </a:endParaRPr>
                    </a:p>
                  </a:txBody>
                  <a:tcPr marL="68580" marR="68580" marT="0" marB="0" anchor="b">
                    <a:solidFill>
                      <a:schemeClr val="bg1"/>
                    </a:solidFill>
                  </a:tcPr>
                </a:tc>
              </a:tr>
              <a:tr h="341645">
                <a:tc gridSpan="6">
                  <a:txBody>
                    <a:bodyPr/>
                    <a:lstStyle/>
                    <a:p>
                      <a:r>
                        <a:rPr lang="en-US" sz="2400" baseline="0" dirty="0" smtClean="0">
                          <a:effectLst/>
                          <a:latin typeface="+mn-lt"/>
                        </a:rPr>
                        <a:t>Overtime W2</a:t>
                      </a:r>
                      <a:endParaRPr lang="en-US" sz="2400" dirty="0">
                        <a:effectLst/>
                        <a:latin typeface="+mn-lt"/>
                      </a:endParaRPr>
                    </a:p>
                  </a:txBody>
                  <a:tcPr marL="68580" marR="68580" marT="0" marB="0" anchor="b">
                    <a:solidFill>
                      <a:srgbClr val="0070C0"/>
                    </a:solidFill>
                  </a:tcPr>
                </a:tc>
                <a:tc hMerge="1">
                  <a:txBody>
                    <a:bodyPr/>
                    <a:lstStyle/>
                    <a:p>
                      <a:pPr marL="0" marR="0" algn="just">
                        <a:spcBef>
                          <a:spcPts val="0"/>
                        </a:spcBef>
                        <a:spcAft>
                          <a:spcPts val="0"/>
                        </a:spcAft>
                      </a:pPr>
                      <a:endParaRPr lang="en-US" sz="1050" dirty="0">
                        <a:effectLst/>
                        <a:latin typeface="Calibri" panose="020F0502020204030204" pitchFamily="34" charset="0"/>
                        <a:ea typeface="新細明體" panose="02020500000000000000" pitchFamily="18" charset="-12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c hMerge="1">
                  <a:txBody>
                    <a:bodyPr/>
                    <a:lstStyle/>
                    <a:p>
                      <a:endParaRPr lang="en-US" sz="1000" dirty="0">
                        <a:effectLst/>
                        <a:latin typeface="Times New Roman" panose="02020603050405020304" pitchFamily="18" charset="0"/>
                      </a:endParaRPr>
                    </a:p>
                  </a:txBody>
                  <a:tcPr marL="68580" marR="68580" marT="0" marB="0" anchor="b">
                    <a:solidFill>
                      <a:srgbClr val="0070C0"/>
                    </a:solidFill>
                  </a:tcPr>
                </a:tc>
              </a:tr>
              <a:tr h="256234">
                <a:tc>
                  <a:txBody>
                    <a:bodyPr/>
                    <a:lstStyle/>
                    <a:p>
                      <a:endParaRPr lang="en-US" sz="1400">
                        <a:effectLst/>
                        <a:latin typeface="Times New Roman" panose="02020603050405020304" pitchFamily="18" charset="0"/>
                      </a:endParaRPr>
                    </a:p>
                  </a:txBody>
                  <a:tcPr marL="68580" marR="68580" marT="0" marB="0" anchor="b"/>
                </a:tc>
                <a:tc>
                  <a:txBody>
                    <a:bodyPr/>
                    <a:lstStyle/>
                    <a:p>
                      <a:pPr marL="0" marR="0" algn="just">
                        <a:spcBef>
                          <a:spcPts val="0"/>
                        </a:spcBef>
                        <a:spcAft>
                          <a:spcPts val="0"/>
                        </a:spcAft>
                      </a:pPr>
                      <a:r>
                        <a:rPr lang="en-US" sz="1800">
                          <a:effectLst/>
                        </a:rPr>
                        <a:t>MON</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a:effectLst/>
                        </a:rPr>
                        <a:t>TUE</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a:effectLst/>
                        </a:rPr>
                        <a:t>WED</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dirty="0">
                          <a:effectLst/>
                        </a:rPr>
                        <a:t>THU</a:t>
                      </a:r>
                      <a:endParaRPr lang="en-US" sz="1600" dirty="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just">
                        <a:spcBef>
                          <a:spcPts val="0"/>
                        </a:spcBef>
                        <a:spcAft>
                          <a:spcPts val="0"/>
                        </a:spcAft>
                      </a:pPr>
                      <a:r>
                        <a:rPr lang="en-US" sz="1800">
                          <a:effectLst/>
                        </a:rPr>
                        <a:t>FRI</a:t>
                      </a:r>
                      <a:endParaRPr lang="en-US" sz="1600">
                        <a:effectLst/>
                        <a:latin typeface="Calibri" panose="020F0502020204030204" pitchFamily="34" charset="0"/>
                        <a:ea typeface="新細明體" panose="02020500000000000000" pitchFamily="18" charset="-120"/>
                      </a:endParaRPr>
                    </a:p>
                  </a:txBody>
                  <a:tcPr marL="68580" marR="68580" marT="0" marB="0" anchor="b"/>
                </a:tc>
              </a:tr>
              <a:tr h="256234">
                <a:tc>
                  <a:txBody>
                    <a:bodyPr/>
                    <a:lstStyle/>
                    <a:p>
                      <a:pPr marL="0" marR="0" algn="just">
                        <a:spcBef>
                          <a:spcPts val="0"/>
                        </a:spcBef>
                        <a:spcAft>
                          <a:spcPts val="0"/>
                        </a:spcAft>
                      </a:pPr>
                      <a:r>
                        <a:rPr lang="en-US" sz="1800">
                          <a:effectLst/>
                        </a:rPr>
                        <a:t>MAIN</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rgbClr val="FF0000"/>
                          </a:solidFill>
                          <a:effectLst/>
                        </a:rPr>
                        <a:t>25</a:t>
                      </a:r>
                      <a:endParaRPr lang="en-US" sz="1600" b="0"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rgbClr val="FF0000"/>
                          </a:solidFill>
                          <a:effectLst/>
                          <a:latin typeface="+mn-lt"/>
                          <a:ea typeface="+mn-ea"/>
                        </a:rPr>
                        <a:t>25</a:t>
                      </a:r>
                      <a:endParaRPr lang="en-US" sz="1600" b="0"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rgbClr val="FF0000"/>
                          </a:solidFill>
                          <a:effectLst/>
                          <a:latin typeface="+mn-lt"/>
                          <a:ea typeface="+mn-ea"/>
                        </a:rPr>
                        <a:t>20</a:t>
                      </a:r>
                      <a:endParaRPr lang="en-US" sz="1600" b="0"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mn-lt"/>
                          <a:ea typeface="+mn-ea"/>
                        </a:rPr>
                        <a:t>10</a:t>
                      </a:r>
                      <a:endParaRPr lang="en-US" sz="16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rgbClr val="FF0000"/>
                          </a:solidFill>
                          <a:effectLst/>
                        </a:rPr>
                        <a:t>15</a:t>
                      </a:r>
                      <a:endParaRPr lang="en-US" sz="1600" b="0"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r>
              <a:tr h="256234">
                <a:tc>
                  <a:txBody>
                    <a:bodyPr/>
                    <a:lstStyle/>
                    <a:p>
                      <a:pPr marL="0" marR="0" algn="just">
                        <a:spcBef>
                          <a:spcPts val="0"/>
                        </a:spcBef>
                        <a:spcAft>
                          <a:spcPts val="0"/>
                        </a:spcAft>
                      </a:pPr>
                      <a:r>
                        <a:rPr lang="en-US" sz="1800">
                          <a:effectLst/>
                        </a:rPr>
                        <a:t>BO1</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rPr>
                        <a:t>-20</a:t>
                      </a:r>
                      <a:endParaRPr lang="en-US" sz="16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a:solidFill>
                            <a:srgbClr val="FF0000"/>
                          </a:solidFill>
                          <a:effectLst/>
                        </a:rPr>
                        <a:t>2</a:t>
                      </a:r>
                      <a:r>
                        <a:rPr lang="en-US" sz="1800" b="0" dirty="0" smtClean="0">
                          <a:solidFill>
                            <a:srgbClr val="FF0000"/>
                          </a:solidFill>
                          <a:effectLst/>
                        </a:rPr>
                        <a:t>0</a:t>
                      </a:r>
                      <a:endParaRPr lang="en-US" sz="1600" b="0"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mn-lt"/>
                          <a:ea typeface="+mn-ea"/>
                        </a:rPr>
                        <a:t>5</a:t>
                      </a:r>
                      <a:endParaRPr lang="en-US" sz="16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rgbClr val="FF0000"/>
                          </a:solidFill>
                          <a:effectLst/>
                          <a:latin typeface="+mn-lt"/>
                          <a:ea typeface="+mn-ea"/>
                        </a:rPr>
                        <a:t>35</a:t>
                      </a:r>
                      <a:endParaRPr lang="en-US" sz="1600" b="1"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rgbClr val="FF0000"/>
                          </a:solidFill>
                          <a:effectLst/>
                          <a:latin typeface="+mn-lt"/>
                          <a:ea typeface="+mn-ea"/>
                        </a:rPr>
                        <a:t>40</a:t>
                      </a:r>
                      <a:endParaRPr lang="en-US" sz="1600" b="1"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r>
              <a:tr h="256234">
                <a:tc>
                  <a:txBody>
                    <a:bodyPr/>
                    <a:lstStyle/>
                    <a:p>
                      <a:pPr marL="0" marR="0" algn="just">
                        <a:spcBef>
                          <a:spcPts val="0"/>
                        </a:spcBef>
                        <a:spcAft>
                          <a:spcPts val="0"/>
                        </a:spcAft>
                      </a:pPr>
                      <a:r>
                        <a:rPr lang="en-US" sz="1800">
                          <a:effectLst/>
                        </a:rPr>
                        <a:t>BO2</a:t>
                      </a:r>
                      <a:endParaRPr lang="en-US" sz="1600">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mn-lt"/>
                          <a:ea typeface="+mn-ea"/>
                        </a:rPr>
                        <a:t>-10</a:t>
                      </a:r>
                      <a:endParaRPr lang="en-US" sz="16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latin typeface="+mn-lt"/>
                          <a:ea typeface="+mn-ea"/>
                        </a:rPr>
                        <a:t>5</a:t>
                      </a:r>
                      <a:endParaRPr lang="en-US" sz="16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1" dirty="0" smtClean="0">
                          <a:solidFill>
                            <a:srgbClr val="FF0000"/>
                          </a:solidFill>
                          <a:effectLst/>
                          <a:latin typeface="+mn-lt"/>
                          <a:ea typeface="+mn-ea"/>
                        </a:rPr>
                        <a:t>45</a:t>
                      </a:r>
                      <a:endParaRPr lang="en-US" sz="1600" b="1"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rgbClr val="FF0000"/>
                          </a:solidFill>
                          <a:effectLst/>
                          <a:latin typeface="+mn-lt"/>
                          <a:ea typeface="+mn-ea"/>
                        </a:rPr>
                        <a:t>20</a:t>
                      </a:r>
                      <a:endParaRPr lang="en-US" sz="1600" b="0" dirty="0">
                        <a:solidFill>
                          <a:srgbClr val="FF0000"/>
                        </a:solidFill>
                        <a:effectLst/>
                        <a:latin typeface="Calibri" panose="020F0502020204030204" pitchFamily="34" charset="0"/>
                        <a:ea typeface="新細明體" panose="02020500000000000000" pitchFamily="18" charset="-120"/>
                      </a:endParaRPr>
                    </a:p>
                  </a:txBody>
                  <a:tcPr marL="68580" marR="68580" marT="0" marB="0" anchor="b"/>
                </a:tc>
                <a:tc>
                  <a:txBody>
                    <a:bodyPr/>
                    <a:lstStyle/>
                    <a:p>
                      <a:pPr marL="0" marR="0" algn="r">
                        <a:spcBef>
                          <a:spcPts val="0"/>
                        </a:spcBef>
                        <a:spcAft>
                          <a:spcPts val="0"/>
                        </a:spcAft>
                      </a:pPr>
                      <a:r>
                        <a:rPr lang="en-US" sz="1800" b="0" dirty="0" smtClean="0">
                          <a:solidFill>
                            <a:schemeClr val="tx1"/>
                          </a:solidFill>
                          <a:effectLst/>
                        </a:rPr>
                        <a:t>-40</a:t>
                      </a:r>
                      <a:endParaRPr lang="en-US" sz="1600" b="0" dirty="0">
                        <a:solidFill>
                          <a:schemeClr val="tx1"/>
                        </a:solidFill>
                        <a:effectLst/>
                        <a:latin typeface="Calibri" panose="020F0502020204030204" pitchFamily="34" charset="0"/>
                        <a:ea typeface="新細明體" panose="02020500000000000000" pitchFamily="18" charset="-120"/>
                      </a:endParaRPr>
                    </a:p>
                  </a:txBody>
                  <a:tcPr marL="68580" marR="68580" marT="0" marB="0" anchor="b"/>
                </a:tc>
              </a:tr>
            </a:tbl>
          </a:graphicData>
        </a:graphic>
      </p:graphicFrame>
      <p:sp>
        <p:nvSpPr>
          <p:cNvPr id="6" name="TextBox 5"/>
          <p:cNvSpPr txBox="1"/>
          <p:nvPr/>
        </p:nvSpPr>
        <p:spPr>
          <a:xfrm>
            <a:off x="6722268" y="2442686"/>
            <a:ext cx="5237331" cy="3970318"/>
          </a:xfrm>
          <a:prstGeom prst="rect">
            <a:avLst/>
          </a:prstGeom>
          <a:noFill/>
        </p:spPr>
        <p:txBody>
          <a:bodyPr wrap="none" rtlCol="0">
            <a:spAutoFit/>
          </a:bodyPr>
          <a:lstStyle/>
          <a:p>
            <a:r>
              <a:rPr lang="en-US" dirty="0" smtClean="0"/>
              <a:t>GTW overtime</a:t>
            </a:r>
          </a:p>
          <a:p>
            <a:pPr marL="285750" indent="-285750">
              <a:buFontTx/>
              <a:buChar char="-"/>
            </a:pPr>
            <a:r>
              <a:rPr lang="en-US" dirty="0" smtClean="0"/>
              <a:t>Somewhat better than 20Q4.</a:t>
            </a:r>
          </a:p>
          <a:p>
            <a:pPr marL="285750" indent="-285750">
              <a:buFontTx/>
              <a:buChar char="-"/>
            </a:pPr>
            <a:r>
              <a:rPr lang="en-US" dirty="0" smtClean="0"/>
              <a:t>Still some cases of unacceptable </a:t>
            </a:r>
          </a:p>
          <a:p>
            <a:r>
              <a:rPr lang="en-US" dirty="0"/>
              <a:t>  </a:t>
            </a:r>
            <a:r>
              <a:rPr lang="en-US" dirty="0" smtClean="0"/>
              <a:t>   overtime. Need further improvement.</a:t>
            </a:r>
          </a:p>
          <a:p>
            <a:endParaRPr lang="en-US" dirty="0"/>
          </a:p>
          <a:p>
            <a:r>
              <a:rPr lang="en-US" dirty="0" smtClean="0"/>
              <a:t>In response to Requested Action at RAN#90e</a:t>
            </a:r>
          </a:p>
          <a:p>
            <a:r>
              <a:rPr lang="en-US" dirty="0"/>
              <a:t>t</a:t>
            </a:r>
            <a:r>
              <a:rPr lang="en-US" dirty="0" smtClean="0"/>
              <a:t>he RAN2 schedule was changed for better </a:t>
            </a:r>
          </a:p>
          <a:p>
            <a:r>
              <a:rPr lang="en-US" dirty="0" smtClean="0"/>
              <a:t>Fairness: </a:t>
            </a:r>
          </a:p>
          <a:p>
            <a:r>
              <a:rPr lang="en-US" dirty="0"/>
              <a:t>=</a:t>
            </a:r>
            <a:r>
              <a:rPr lang="en-US" dirty="0" smtClean="0"/>
              <a:t>&gt; Pacific night slot 3.5h for 5 Days (bad for east </a:t>
            </a:r>
          </a:p>
          <a:p>
            <a:r>
              <a:rPr lang="en-US" dirty="0" smtClean="0"/>
              <a:t>Asia, Japan Korea and US pacific) </a:t>
            </a:r>
            <a:endParaRPr lang="en-US" dirty="0"/>
          </a:p>
          <a:p>
            <a:r>
              <a:rPr lang="en-US" dirty="0"/>
              <a:t>=</a:t>
            </a:r>
            <a:r>
              <a:rPr lang="en-US" dirty="0" smtClean="0"/>
              <a:t>&gt; Atlantic night slot for 5 Days, 1.5h for 4 </a:t>
            </a:r>
            <a:r>
              <a:rPr lang="en-US" dirty="0"/>
              <a:t>Days</a:t>
            </a:r>
            <a:r>
              <a:rPr lang="en-US" dirty="0" smtClean="0"/>
              <a:t>,</a:t>
            </a:r>
          </a:p>
          <a:p>
            <a:r>
              <a:rPr lang="en-US" dirty="0" smtClean="0"/>
              <a:t>2h </a:t>
            </a:r>
            <a:r>
              <a:rPr lang="en-US" dirty="0"/>
              <a:t>1 </a:t>
            </a:r>
            <a:r>
              <a:rPr lang="en-US" dirty="0" smtClean="0"/>
              <a:t>Day (bad for US east and UK)</a:t>
            </a:r>
          </a:p>
          <a:p>
            <a:endParaRPr lang="en-US" dirty="0" smtClean="0"/>
          </a:p>
          <a:p>
            <a:endParaRPr lang="en-US" dirty="0"/>
          </a:p>
        </p:txBody>
      </p:sp>
    </p:spTree>
    <p:extLst>
      <p:ext uri="{BB962C8B-B14F-4D97-AF65-F5344CB8AC3E}">
        <p14:creationId xmlns:p14="http://schemas.microsoft.com/office/powerpoint/2010/main" val="2166628527"/>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RAN2 </a:t>
            </a:r>
            <a:r>
              <a:rPr lang="en-US" dirty="0" smtClean="0"/>
              <a:t>TU Budget </a:t>
            </a:r>
            <a:r>
              <a:rPr lang="en-US" dirty="0" smtClean="0"/>
              <a:t>Proposal</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947301561"/>
              </p:ext>
            </p:extLst>
          </p:nvPr>
        </p:nvGraphicFramePr>
        <p:xfrm>
          <a:off x="1932431" y="1472241"/>
          <a:ext cx="6832208" cy="4777505"/>
        </p:xfrm>
        <a:graphic>
          <a:graphicData uri="http://schemas.openxmlformats.org/drawingml/2006/table">
            <a:tbl>
              <a:tblPr>
                <a:tableStyleId>{5C22544A-7EE6-4342-B048-85BDC9FD1C3A}</a:tableStyleId>
              </a:tblPr>
              <a:tblGrid>
                <a:gridCol w="2857424">
                  <a:extLst>
                    <a:ext uri="{9D8B030D-6E8A-4147-A177-3AD203B41FA5}">
                      <a16:colId xmlns:a16="http://schemas.microsoft.com/office/drawing/2014/main" xmlns="" val="20000"/>
                    </a:ext>
                  </a:extLst>
                </a:gridCol>
                <a:gridCol w="601228">
                  <a:extLst>
                    <a:ext uri="{9D8B030D-6E8A-4147-A177-3AD203B41FA5}">
                      <a16:colId xmlns:a16="http://schemas.microsoft.com/office/drawing/2014/main" xmlns="" val="20002"/>
                    </a:ext>
                  </a:extLst>
                </a:gridCol>
                <a:gridCol w="584527">
                  <a:extLst>
                    <a:ext uri="{9D8B030D-6E8A-4147-A177-3AD203B41FA5}">
                      <a16:colId xmlns:a16="http://schemas.microsoft.com/office/drawing/2014/main" xmlns="" val="20003"/>
                    </a:ext>
                  </a:extLst>
                </a:gridCol>
                <a:gridCol w="601228">
                  <a:extLst>
                    <a:ext uri="{9D8B030D-6E8A-4147-A177-3AD203B41FA5}">
                      <a16:colId xmlns:a16="http://schemas.microsoft.com/office/drawing/2014/main" xmlns="" val="20004"/>
                    </a:ext>
                  </a:extLst>
                </a:gridCol>
                <a:gridCol w="601229">
                  <a:extLst>
                    <a:ext uri="{9D8B030D-6E8A-4147-A177-3AD203B41FA5}">
                      <a16:colId xmlns:a16="http://schemas.microsoft.com/office/drawing/2014/main" xmlns="" val="20005"/>
                    </a:ext>
                  </a:extLst>
                </a:gridCol>
                <a:gridCol w="544524">
                  <a:extLst>
                    <a:ext uri="{9D8B030D-6E8A-4147-A177-3AD203B41FA5}">
                      <a16:colId xmlns:a16="http://schemas.microsoft.com/office/drawing/2014/main" xmlns="" val="20006"/>
                    </a:ext>
                  </a:extLst>
                </a:gridCol>
                <a:gridCol w="554638">
                  <a:extLst>
                    <a:ext uri="{9D8B030D-6E8A-4147-A177-3AD203B41FA5}">
                      <a16:colId xmlns:a16="http://schemas.microsoft.com/office/drawing/2014/main" xmlns="" val="20007"/>
                    </a:ext>
                  </a:extLst>
                </a:gridCol>
                <a:gridCol w="487410">
                  <a:extLst>
                    <a:ext uri="{9D8B030D-6E8A-4147-A177-3AD203B41FA5}">
                      <a16:colId xmlns:a16="http://schemas.microsoft.com/office/drawing/2014/main" xmlns="" val="20008"/>
                    </a:ext>
                  </a:extLst>
                </a:gridCol>
              </a:tblGrid>
              <a:tr h="157816">
                <a:tc>
                  <a:txBody>
                    <a:bodyPr/>
                    <a:lstStyle/>
                    <a:p>
                      <a:pPr algn="l" fontAlgn="b"/>
                      <a:r>
                        <a:rPr lang="en-US" sz="1000" b="1" u="none" strike="noStrike" dirty="0">
                          <a:effectLst/>
                        </a:rPr>
                        <a:t> </a:t>
                      </a:r>
                      <a:endParaRPr lang="en-US" sz="1000" b="1" i="0" u="none" strike="noStrike" dirty="0">
                        <a:solidFill>
                          <a:srgbClr val="000000"/>
                        </a:solidFill>
                        <a:effectLst/>
                        <a:latin typeface="Calibri" panose="020F0502020204030204" pitchFamily="34" charset="0"/>
                      </a:endParaRPr>
                    </a:p>
                  </a:txBody>
                  <a:tcPr marL="3664" marR="3664" marT="3664" marB="0" anchor="b">
                    <a:solidFill>
                      <a:schemeClr val="bg1">
                        <a:lumMod val="75000"/>
                      </a:schemeClr>
                    </a:solidFill>
                  </a:tcPr>
                </a:tc>
                <a:tc>
                  <a:txBody>
                    <a:bodyPr/>
                    <a:lstStyle/>
                    <a:p>
                      <a:pPr algn="ctr" fontAlgn="b"/>
                      <a:r>
                        <a:rPr lang="en-US" sz="1000" b="1" u="none" strike="noStrike" dirty="0">
                          <a:solidFill>
                            <a:schemeClr val="bg1">
                              <a:lumMod val="50000"/>
                            </a:schemeClr>
                          </a:solidFill>
                          <a:effectLst/>
                        </a:rPr>
                        <a:t>21Q1</a:t>
                      </a:r>
                      <a:endParaRPr lang="en-US" sz="1000" b="1" i="0" u="none" strike="noStrike" dirty="0">
                        <a:solidFill>
                          <a:schemeClr val="bg1">
                            <a:lumMod val="50000"/>
                          </a:schemeClr>
                        </a:solidFill>
                        <a:effectLst/>
                        <a:latin typeface="Calibri" panose="020F0502020204030204" pitchFamily="34" charset="0"/>
                      </a:endParaRPr>
                    </a:p>
                  </a:txBody>
                  <a:tcPr marL="3664" marR="3664" marT="3664" marB="0" anchor="b">
                    <a:solidFill>
                      <a:schemeClr val="bg1">
                        <a:lumMod val="75000"/>
                      </a:schemeClr>
                    </a:solidFill>
                  </a:tcPr>
                </a:tc>
                <a:tc gridSpan="2">
                  <a:txBody>
                    <a:bodyPr/>
                    <a:lstStyle/>
                    <a:p>
                      <a:pPr algn="ctr" fontAlgn="b"/>
                      <a:r>
                        <a:rPr lang="en-US" sz="1000" b="1" u="none" strike="noStrike" dirty="0">
                          <a:effectLst/>
                        </a:rPr>
                        <a:t>21Q2</a:t>
                      </a:r>
                      <a:endParaRPr lang="en-US" sz="1000" b="1" i="0" u="none" strike="noStrike" dirty="0">
                        <a:solidFill>
                          <a:srgbClr val="000000"/>
                        </a:solidFill>
                        <a:effectLst/>
                        <a:latin typeface="Calibri" panose="020F0502020204030204" pitchFamily="34" charset="0"/>
                      </a:endParaRPr>
                    </a:p>
                  </a:txBody>
                  <a:tcPr marL="3664" marR="3664" marT="3664" marB="0" anchor="b">
                    <a:solidFill>
                      <a:schemeClr val="bg1">
                        <a:lumMod val="75000"/>
                      </a:schemeClr>
                    </a:solidFill>
                  </a:tcPr>
                </a:tc>
                <a:tc hMerge="1">
                  <a:txBody>
                    <a:bodyPr/>
                    <a:lstStyle/>
                    <a:p>
                      <a:endParaRPr lang="en-US"/>
                    </a:p>
                  </a:txBody>
                  <a:tcPr/>
                </a:tc>
                <a:tc>
                  <a:txBody>
                    <a:bodyPr/>
                    <a:lstStyle/>
                    <a:p>
                      <a:pPr algn="ctr" fontAlgn="b"/>
                      <a:r>
                        <a:rPr lang="en-US" sz="1000" b="1" u="none" strike="noStrike">
                          <a:effectLst/>
                        </a:rPr>
                        <a:t>21Q3</a:t>
                      </a:r>
                      <a:endParaRPr lang="en-US" sz="1000" b="1" i="0" u="none" strike="noStrike">
                        <a:solidFill>
                          <a:srgbClr val="000000"/>
                        </a:solidFill>
                        <a:effectLst/>
                        <a:latin typeface="Calibri" panose="020F0502020204030204" pitchFamily="34" charset="0"/>
                      </a:endParaRPr>
                    </a:p>
                  </a:txBody>
                  <a:tcPr marL="3664" marR="3664" marT="3664" marB="0" anchor="b">
                    <a:solidFill>
                      <a:schemeClr val="bg1">
                        <a:lumMod val="75000"/>
                      </a:schemeClr>
                    </a:solidFill>
                  </a:tcPr>
                </a:tc>
                <a:tc gridSpan="2">
                  <a:txBody>
                    <a:bodyPr/>
                    <a:lstStyle/>
                    <a:p>
                      <a:pPr algn="ctr" fontAlgn="b"/>
                      <a:r>
                        <a:rPr lang="en-US" sz="1000" b="1" u="none" strike="noStrike">
                          <a:effectLst/>
                        </a:rPr>
                        <a:t>21Q4</a:t>
                      </a:r>
                      <a:endParaRPr lang="en-US" sz="1000" b="1" i="0" u="none" strike="noStrike">
                        <a:solidFill>
                          <a:srgbClr val="000000"/>
                        </a:solidFill>
                        <a:effectLst/>
                        <a:latin typeface="Calibri" panose="020F0502020204030204" pitchFamily="34" charset="0"/>
                      </a:endParaRPr>
                    </a:p>
                  </a:txBody>
                  <a:tcPr marL="3664" marR="3664" marT="3664" marB="0" anchor="b">
                    <a:solidFill>
                      <a:schemeClr val="bg1">
                        <a:lumMod val="75000"/>
                      </a:schemeClr>
                    </a:solidFill>
                  </a:tcPr>
                </a:tc>
                <a:tc hMerge="1">
                  <a:txBody>
                    <a:bodyPr/>
                    <a:lstStyle/>
                    <a:p>
                      <a:endParaRPr lang="en-US"/>
                    </a:p>
                  </a:txBody>
                  <a:tcPr/>
                </a:tc>
                <a:tc>
                  <a:txBody>
                    <a:bodyPr/>
                    <a:lstStyle/>
                    <a:p>
                      <a:pPr algn="ctr" fontAlgn="b"/>
                      <a:r>
                        <a:rPr lang="en-US" sz="1000" b="1" u="none" strike="noStrike">
                          <a:effectLst/>
                        </a:rPr>
                        <a:t>22Q1</a:t>
                      </a:r>
                      <a:endParaRPr lang="en-US" sz="1000" b="1" i="0" u="none" strike="noStrike">
                        <a:solidFill>
                          <a:srgbClr val="000000"/>
                        </a:solidFill>
                        <a:effectLst/>
                        <a:latin typeface="Calibri" panose="020F0502020204030204" pitchFamily="34" charset="0"/>
                      </a:endParaRPr>
                    </a:p>
                  </a:txBody>
                  <a:tcPr marL="3664" marR="3664" marT="3664" marB="0" anchor="b">
                    <a:solidFill>
                      <a:schemeClr val="bg1">
                        <a:lumMod val="75000"/>
                      </a:schemeClr>
                    </a:solidFill>
                  </a:tcPr>
                </a:tc>
                <a:extLst>
                  <a:ext uri="{0D108BD9-81ED-4DB2-BD59-A6C34878D82A}">
                    <a16:rowId xmlns:a16="http://schemas.microsoft.com/office/drawing/2014/main" xmlns="" val="10000"/>
                  </a:ext>
                </a:extLst>
              </a:tr>
              <a:tr h="191040">
                <a:tc>
                  <a:txBody>
                    <a:bodyPr/>
                    <a:lstStyle/>
                    <a:p>
                      <a:pPr algn="l" fontAlgn="ctr"/>
                      <a:r>
                        <a:rPr lang="en-US" sz="1000" b="1" u="none" strike="noStrike" dirty="0" err="1">
                          <a:effectLst/>
                        </a:rPr>
                        <a:t>Rel</a:t>
                      </a:r>
                      <a:r>
                        <a:rPr lang="en-US" sz="1000" b="1" u="none" strike="noStrike" dirty="0">
                          <a:effectLst/>
                        </a:rPr>
                        <a:t> 17</a:t>
                      </a:r>
                      <a:endParaRPr lang="en-US" sz="1000" b="1" i="0" u="none" strike="noStrike" dirty="0">
                        <a:solidFill>
                          <a:srgbClr val="000000"/>
                        </a:solidFill>
                        <a:effectLst/>
                        <a:latin typeface="Calibri" panose="020F0502020204030204" pitchFamily="34" charset="0"/>
                      </a:endParaRPr>
                    </a:p>
                  </a:txBody>
                  <a:tcPr marL="3664" marR="3664" marT="3664" marB="0" anchor="ctr">
                    <a:solidFill>
                      <a:schemeClr val="bg1">
                        <a:lumMod val="75000"/>
                      </a:schemeClr>
                    </a:solidFill>
                  </a:tcPr>
                </a:tc>
                <a:tc>
                  <a:txBody>
                    <a:bodyPr/>
                    <a:lstStyle/>
                    <a:p>
                      <a:pPr algn="ctr" fontAlgn="b"/>
                      <a:r>
                        <a:rPr lang="en-US" sz="1000" b="1" u="none" strike="noStrike" dirty="0">
                          <a:solidFill>
                            <a:schemeClr val="bg1">
                              <a:lumMod val="50000"/>
                            </a:schemeClr>
                          </a:solidFill>
                          <a:effectLst/>
                        </a:rPr>
                        <a:t>113</a:t>
                      </a:r>
                      <a:endParaRPr lang="en-US" sz="1000" b="1" i="0" u="none" strike="noStrike" dirty="0">
                        <a:solidFill>
                          <a:schemeClr val="bg1">
                            <a:lumMod val="50000"/>
                          </a:schemeClr>
                        </a:solidFill>
                        <a:effectLst/>
                        <a:latin typeface="Calibri" panose="020F0502020204030204" pitchFamily="34" charset="0"/>
                      </a:endParaRPr>
                    </a:p>
                  </a:txBody>
                  <a:tcPr marL="3664" marR="3664" marT="3664" marB="0" anchor="b">
                    <a:solidFill>
                      <a:schemeClr val="bg1">
                        <a:lumMod val="75000"/>
                      </a:schemeClr>
                    </a:solidFill>
                  </a:tcPr>
                </a:tc>
                <a:tc>
                  <a:txBody>
                    <a:bodyPr/>
                    <a:lstStyle/>
                    <a:p>
                      <a:pPr algn="ctr" fontAlgn="b"/>
                      <a:r>
                        <a:rPr lang="en-US" sz="1000" b="1" u="none" strike="noStrike" dirty="0">
                          <a:effectLst/>
                        </a:rPr>
                        <a:t>113B</a:t>
                      </a:r>
                      <a:endParaRPr lang="en-US" sz="1000" b="1" i="0" u="none" strike="noStrike" dirty="0">
                        <a:solidFill>
                          <a:srgbClr val="000000"/>
                        </a:solidFill>
                        <a:effectLst/>
                        <a:latin typeface="Calibri" panose="020F0502020204030204" pitchFamily="34" charset="0"/>
                      </a:endParaRPr>
                    </a:p>
                  </a:txBody>
                  <a:tcPr marL="3664" marR="3664" marT="3664" marB="0" anchor="b">
                    <a:solidFill>
                      <a:schemeClr val="bg1">
                        <a:lumMod val="75000"/>
                      </a:schemeClr>
                    </a:solidFill>
                  </a:tcPr>
                </a:tc>
                <a:tc>
                  <a:txBody>
                    <a:bodyPr/>
                    <a:lstStyle/>
                    <a:p>
                      <a:pPr algn="ctr" fontAlgn="b"/>
                      <a:r>
                        <a:rPr lang="en-US" sz="1000" b="1" u="none" strike="noStrike" dirty="0">
                          <a:effectLst/>
                        </a:rPr>
                        <a:t>114</a:t>
                      </a:r>
                      <a:endParaRPr lang="en-US" sz="1000" b="1" i="0" u="none" strike="noStrike" dirty="0">
                        <a:solidFill>
                          <a:srgbClr val="000000"/>
                        </a:solidFill>
                        <a:effectLst/>
                        <a:latin typeface="Calibri" panose="020F0502020204030204" pitchFamily="34" charset="0"/>
                      </a:endParaRPr>
                    </a:p>
                  </a:txBody>
                  <a:tcPr marL="3664" marR="3664" marT="3664" marB="0" anchor="b">
                    <a:solidFill>
                      <a:schemeClr val="bg1">
                        <a:lumMod val="75000"/>
                      </a:schemeClr>
                    </a:solidFill>
                  </a:tcPr>
                </a:tc>
                <a:tc>
                  <a:txBody>
                    <a:bodyPr/>
                    <a:lstStyle/>
                    <a:p>
                      <a:pPr algn="ctr" fontAlgn="b"/>
                      <a:r>
                        <a:rPr lang="en-US" sz="1000" b="1" u="none" strike="noStrike" dirty="0">
                          <a:effectLst/>
                        </a:rPr>
                        <a:t>115</a:t>
                      </a:r>
                      <a:endParaRPr lang="en-US" sz="1000" b="1" i="0" u="none" strike="noStrike" dirty="0">
                        <a:solidFill>
                          <a:srgbClr val="000000"/>
                        </a:solidFill>
                        <a:effectLst/>
                        <a:latin typeface="Calibri" panose="020F0502020204030204" pitchFamily="34" charset="0"/>
                      </a:endParaRPr>
                    </a:p>
                  </a:txBody>
                  <a:tcPr marL="3664" marR="3664" marT="3664" marB="0" anchor="b">
                    <a:solidFill>
                      <a:schemeClr val="bg1">
                        <a:lumMod val="75000"/>
                      </a:schemeClr>
                    </a:solidFill>
                  </a:tcPr>
                </a:tc>
                <a:tc>
                  <a:txBody>
                    <a:bodyPr/>
                    <a:lstStyle/>
                    <a:p>
                      <a:pPr algn="ctr" fontAlgn="b"/>
                      <a:r>
                        <a:rPr lang="en-US" sz="1000" b="1" u="none" strike="noStrike" dirty="0">
                          <a:effectLst/>
                        </a:rPr>
                        <a:t>115B</a:t>
                      </a:r>
                      <a:endParaRPr lang="en-US" sz="1000" b="1" i="0" u="none" strike="noStrike" dirty="0">
                        <a:solidFill>
                          <a:srgbClr val="000000"/>
                        </a:solidFill>
                        <a:effectLst/>
                        <a:latin typeface="Calibri" panose="020F0502020204030204" pitchFamily="34" charset="0"/>
                      </a:endParaRPr>
                    </a:p>
                  </a:txBody>
                  <a:tcPr marL="3664" marR="3664" marT="3664" marB="0" anchor="b">
                    <a:solidFill>
                      <a:schemeClr val="bg1">
                        <a:lumMod val="75000"/>
                      </a:schemeClr>
                    </a:solidFill>
                  </a:tcPr>
                </a:tc>
                <a:tc>
                  <a:txBody>
                    <a:bodyPr/>
                    <a:lstStyle/>
                    <a:p>
                      <a:pPr algn="ctr" fontAlgn="b"/>
                      <a:r>
                        <a:rPr lang="en-US" sz="1000" b="1" u="none" strike="noStrike" dirty="0">
                          <a:effectLst/>
                        </a:rPr>
                        <a:t>116</a:t>
                      </a:r>
                      <a:endParaRPr lang="en-US" sz="1000" b="1" i="0" u="none" strike="noStrike" dirty="0">
                        <a:solidFill>
                          <a:srgbClr val="000000"/>
                        </a:solidFill>
                        <a:effectLst/>
                        <a:latin typeface="Calibri" panose="020F0502020204030204" pitchFamily="34" charset="0"/>
                      </a:endParaRPr>
                    </a:p>
                  </a:txBody>
                  <a:tcPr marL="3664" marR="3664" marT="3664" marB="0" anchor="b">
                    <a:solidFill>
                      <a:schemeClr val="bg1">
                        <a:lumMod val="75000"/>
                      </a:schemeClr>
                    </a:solidFill>
                  </a:tcPr>
                </a:tc>
                <a:tc>
                  <a:txBody>
                    <a:bodyPr/>
                    <a:lstStyle/>
                    <a:p>
                      <a:pPr algn="r" fontAlgn="ctr"/>
                      <a:r>
                        <a:rPr lang="en-US" sz="1000" b="1" u="none" strike="noStrike" dirty="0">
                          <a:effectLst/>
                        </a:rPr>
                        <a:t>117</a:t>
                      </a:r>
                      <a:endParaRPr lang="en-US" sz="1000" b="1" i="0" u="none" strike="noStrike" dirty="0">
                        <a:solidFill>
                          <a:srgbClr val="000000"/>
                        </a:solidFill>
                        <a:effectLst/>
                        <a:latin typeface="Calibri" panose="020F0502020204030204" pitchFamily="34" charset="0"/>
                      </a:endParaRPr>
                    </a:p>
                  </a:txBody>
                  <a:tcPr marL="3664" marR="3664" marT="3664" marB="0" anchor="ctr">
                    <a:solidFill>
                      <a:schemeClr val="bg1">
                        <a:lumMod val="75000"/>
                      </a:schemeClr>
                    </a:solidFill>
                  </a:tcPr>
                </a:tc>
                <a:extLst>
                  <a:ext uri="{0D108BD9-81ED-4DB2-BD59-A6C34878D82A}">
                    <a16:rowId xmlns:a16="http://schemas.microsoft.com/office/drawing/2014/main" xmlns="" val="10001"/>
                  </a:ext>
                </a:extLst>
              </a:tr>
              <a:tr h="157816">
                <a:tc>
                  <a:txBody>
                    <a:bodyPr/>
                    <a:lstStyle/>
                    <a:p>
                      <a:pPr algn="l" fontAlgn="b"/>
                      <a:r>
                        <a:rPr lang="nn-NO" sz="1000" u="none" strike="noStrike">
                          <a:effectLst/>
                        </a:rPr>
                        <a:t>NR Sidelink relay SI + WI</a:t>
                      </a:r>
                      <a:endParaRPr lang="nn-NO"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1.5*</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02"/>
                  </a:ext>
                </a:extLst>
              </a:tr>
              <a:tr h="157816">
                <a:tc>
                  <a:txBody>
                    <a:bodyPr/>
                    <a:lstStyle/>
                    <a:p>
                      <a:pPr algn="l" fontAlgn="b"/>
                      <a:r>
                        <a:rPr lang="en-US" sz="1000" u="none" strike="noStrike">
                          <a:effectLst/>
                        </a:rPr>
                        <a:t>[R1] NR positioning enhancements SI + WI</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1*</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b="0" i="0" u="none" strike="noStrike" dirty="0" smtClean="0">
                          <a:solidFill>
                            <a:srgbClr val="0070C0"/>
                          </a:solidFill>
                          <a:effectLst/>
                          <a:latin typeface="+mn-lt"/>
                        </a:rPr>
                        <a:t>1.5</a:t>
                      </a:r>
                      <a:endParaRPr lang="en-US" sz="1000" b="0" i="0" u="none" strike="noStrike" dirty="0">
                        <a:solidFill>
                          <a:srgbClr val="0070C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2</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03"/>
                  </a:ext>
                </a:extLst>
              </a:tr>
              <a:tr h="157816">
                <a:tc>
                  <a:txBody>
                    <a:bodyPr/>
                    <a:lstStyle/>
                    <a:p>
                      <a:pPr algn="l" fontAlgn="b"/>
                      <a:r>
                        <a:rPr lang="en-US" sz="1000" u="none" strike="noStrike">
                          <a:effectLst/>
                        </a:rPr>
                        <a:t>[R1] Reduced Capability SI = WI</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1*</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0.5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1</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04"/>
                  </a:ext>
                </a:extLst>
              </a:tr>
              <a:tr h="167617">
                <a:tc>
                  <a:txBody>
                    <a:bodyPr/>
                    <a:lstStyle/>
                    <a:p>
                      <a:pPr algn="l" fontAlgn="b"/>
                      <a:r>
                        <a:rPr lang="en-US" sz="1000" u="none" strike="noStrike">
                          <a:effectLst/>
                        </a:rPr>
                        <a:t>RAN slicing SI + WI</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1*</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0.5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0.5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0.5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0.5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0.5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l" fontAlgn="b"/>
                      <a:r>
                        <a:rPr lang="en-US" sz="1000" u="none" strike="noStrike">
                          <a:effectLst/>
                        </a:rPr>
                        <a:t> </a:t>
                      </a:r>
                      <a:endParaRPr lang="en-US" sz="1000" b="0" i="0" u="none" strike="noStrike">
                        <a:solidFill>
                          <a:srgbClr val="FFFFFF"/>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05"/>
                  </a:ext>
                </a:extLst>
              </a:tr>
              <a:tr h="157816">
                <a:tc>
                  <a:txBody>
                    <a:bodyPr/>
                    <a:lstStyle/>
                    <a:p>
                      <a:pPr algn="l" fontAlgn="b"/>
                      <a:r>
                        <a:rPr lang="en-US" sz="1000" u="none" strike="noStrike">
                          <a:effectLst/>
                        </a:rPr>
                        <a:t>NR Multicast</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2</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1.5</a:t>
                      </a:r>
                      <a:endParaRPr lang="en-US" sz="1000" b="0" i="0" u="none" strike="noStrike">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06"/>
                  </a:ext>
                </a:extLst>
              </a:tr>
              <a:tr h="157816">
                <a:tc>
                  <a:txBody>
                    <a:bodyPr/>
                    <a:lstStyle/>
                    <a:p>
                      <a:pPr algn="l" fontAlgn="b"/>
                      <a:r>
                        <a:rPr lang="en-US" sz="1000" u="none" strike="noStrike">
                          <a:effectLst/>
                        </a:rPr>
                        <a:t>[R1] NR Non-Terrestrial Networks (NTN)</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2</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1.5</a:t>
                      </a:r>
                      <a:endParaRPr lang="en-US" sz="1000" b="0" i="0" u="none" strike="noStrike">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07"/>
                  </a:ext>
                </a:extLst>
              </a:tr>
              <a:tr h="157816">
                <a:tc>
                  <a:txBody>
                    <a:bodyPr/>
                    <a:lstStyle/>
                    <a:p>
                      <a:pPr algn="l" fontAlgn="b"/>
                      <a:r>
                        <a:rPr lang="en-US" sz="1000" u="none" strike="noStrike">
                          <a:effectLst/>
                        </a:rPr>
                        <a:t>UE Power Saving </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solidFill>
                            <a:schemeClr val="bg1">
                              <a:lumMod val="50000"/>
                            </a:schemeClr>
                          </a:solidFill>
                          <a:effectLst/>
                        </a:rPr>
                        <a:t>1</a:t>
                      </a:r>
                      <a:endParaRPr lang="en-US" sz="1000" b="0" i="0" u="none" strike="noStrike">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b="0" i="0" u="none" strike="noStrike" dirty="0">
                          <a:solidFill>
                            <a:srgbClr val="FF0000"/>
                          </a:solidFill>
                          <a:effectLst/>
                          <a:latin typeface="+mn-lt"/>
                        </a:rPr>
                        <a:t>1</a:t>
                      </a:r>
                      <a:endParaRPr lang="en-US" sz="1000" b="0" i="0" u="none" strike="noStrike" dirty="0">
                        <a:solidFill>
                          <a:srgbClr val="FF0000"/>
                        </a:solidFill>
                        <a:effectLst/>
                        <a:latin typeface="Calibri" panose="020F0502020204030204" pitchFamily="34" charset="0"/>
                      </a:endParaRPr>
                    </a:p>
                  </a:txBody>
                  <a:tcPr marL="3664" marR="3664" marT="3664" marB="0" anchor="b"/>
                </a:tc>
                <a:tc>
                  <a:txBody>
                    <a:bodyPr/>
                    <a:lstStyle/>
                    <a:p>
                      <a:pPr algn="r" fontAlgn="b"/>
                      <a:r>
                        <a:rPr lang="en-US" sz="1000" b="0" i="0" u="none" strike="noStrike" dirty="0">
                          <a:solidFill>
                            <a:srgbClr val="FF0000"/>
                          </a:solidFill>
                          <a:effectLst/>
                          <a:latin typeface="+mn-lt"/>
                        </a:rPr>
                        <a:t>0</a:t>
                      </a:r>
                      <a:endParaRPr lang="en-US" sz="1000" b="0" i="0" u="none" strike="noStrike" dirty="0">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1</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08"/>
                  </a:ext>
                </a:extLst>
              </a:tr>
              <a:tr h="157816">
                <a:tc>
                  <a:txBody>
                    <a:bodyPr/>
                    <a:lstStyle/>
                    <a:p>
                      <a:pPr algn="l" fontAlgn="b"/>
                      <a:r>
                        <a:rPr lang="en-US" sz="1000" u="none" strike="noStrike">
                          <a:effectLst/>
                        </a:rPr>
                        <a:t>MR DC/CA enhancements</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solidFill>
                            <a:schemeClr val="bg1">
                              <a:lumMod val="50000"/>
                            </a:schemeClr>
                          </a:solidFill>
                          <a:effectLst/>
                        </a:rPr>
                        <a:t>1</a:t>
                      </a:r>
                      <a:endParaRPr lang="en-US" sz="1000" b="0" i="0" u="none" strike="noStrike">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b="0" i="0" u="none" strike="noStrike" dirty="0" smtClean="0">
                          <a:solidFill>
                            <a:srgbClr val="FF0000"/>
                          </a:solidFill>
                          <a:effectLst/>
                          <a:latin typeface="+mn-lt"/>
                        </a:rPr>
                        <a:t>0.5</a:t>
                      </a:r>
                      <a:endParaRPr lang="en-US" sz="1000" b="0" i="0" u="none" strike="noStrike" dirty="0">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smtClean="0">
                          <a:solidFill>
                            <a:srgbClr val="FF0000"/>
                          </a:solidFill>
                          <a:effectLst/>
                        </a:rPr>
                        <a:t>0.5</a:t>
                      </a:r>
                      <a:endParaRPr lang="en-US" sz="1000" b="0" i="0" u="none" strike="noStrike" dirty="0">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09"/>
                  </a:ext>
                </a:extLst>
              </a:tr>
              <a:tr h="157816">
                <a:tc>
                  <a:txBody>
                    <a:bodyPr/>
                    <a:lstStyle/>
                    <a:p>
                      <a:pPr algn="l" fontAlgn="b"/>
                      <a:r>
                        <a:rPr lang="en-US" sz="1000" u="none" strike="noStrike">
                          <a:effectLst/>
                        </a:rPr>
                        <a:t>Small Data enhancements</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solidFill>
                            <a:schemeClr val="bg1">
                              <a:lumMod val="50000"/>
                            </a:schemeClr>
                          </a:solidFill>
                          <a:effectLst/>
                        </a:rPr>
                        <a:t>1.5</a:t>
                      </a:r>
                      <a:endParaRPr lang="en-US" sz="1000" b="0" i="0" u="none" strike="noStrike">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1</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0.5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1.5</a:t>
                      </a:r>
                      <a:endParaRPr lang="en-US" sz="1000" b="0" i="0" u="none" strike="noStrike">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10"/>
                  </a:ext>
                </a:extLst>
              </a:tr>
              <a:tr h="157816">
                <a:tc>
                  <a:txBody>
                    <a:bodyPr/>
                    <a:lstStyle/>
                    <a:p>
                      <a:pPr algn="l" fontAlgn="b"/>
                      <a:r>
                        <a:rPr lang="en-US" sz="1000" u="none" strike="noStrike">
                          <a:effectLst/>
                        </a:rPr>
                        <a:t>NR IIoT/URLLC</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1</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0</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1</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11"/>
                  </a:ext>
                </a:extLst>
              </a:tr>
              <a:tr h="157816">
                <a:tc>
                  <a:txBody>
                    <a:bodyPr/>
                    <a:lstStyle/>
                    <a:p>
                      <a:pPr algn="l" fontAlgn="b"/>
                      <a:r>
                        <a:rPr lang="en-US" sz="1000" u="none" strike="noStrike">
                          <a:effectLst/>
                        </a:rPr>
                        <a:t>[R1] NB-IoT / eMTC enhancements</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1</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12"/>
                  </a:ext>
                </a:extLst>
              </a:tr>
              <a:tr h="157816">
                <a:tc>
                  <a:txBody>
                    <a:bodyPr/>
                    <a:lstStyle/>
                    <a:p>
                      <a:pPr algn="l" fontAlgn="b"/>
                      <a:r>
                        <a:rPr lang="en-US" sz="1000" u="none" strike="noStrike">
                          <a:effectLst/>
                        </a:rPr>
                        <a:t>[R3] SON/MDT</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solidFill>
                            <a:schemeClr val="bg1">
                              <a:lumMod val="50000"/>
                            </a:schemeClr>
                          </a:solidFill>
                          <a:effectLst/>
                        </a:rPr>
                        <a:t>1</a:t>
                      </a:r>
                      <a:endParaRPr lang="en-US" sz="1000" b="0" i="0" u="none" strike="noStrike">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0.5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13"/>
                  </a:ext>
                </a:extLst>
              </a:tr>
              <a:tr h="157816">
                <a:tc>
                  <a:txBody>
                    <a:bodyPr/>
                    <a:lstStyle/>
                    <a:p>
                      <a:pPr algn="l" fontAlgn="b"/>
                      <a:r>
                        <a:rPr lang="en-US" sz="1000" u="none" strike="noStrike">
                          <a:effectLst/>
                        </a:rPr>
                        <a:t>NR IAB enhancements</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1</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14"/>
                  </a:ext>
                </a:extLst>
              </a:tr>
              <a:tr h="157816">
                <a:tc>
                  <a:txBody>
                    <a:bodyPr/>
                    <a:lstStyle/>
                    <a:p>
                      <a:pPr algn="l" fontAlgn="b"/>
                      <a:r>
                        <a:rPr lang="en-US" sz="1000" u="none" strike="noStrike">
                          <a:effectLst/>
                        </a:rPr>
                        <a:t>Multi SIM</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1</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tx1"/>
                          </a:solidFill>
                          <a:effectLst/>
                        </a:rPr>
                        <a:t>1</a:t>
                      </a:r>
                      <a:endParaRPr lang="en-US" sz="1000" b="0" i="0" u="none" strike="noStrike" dirty="0">
                        <a:solidFill>
                          <a:schemeClr val="tx1"/>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0.5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1</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15"/>
                  </a:ext>
                </a:extLst>
              </a:tr>
              <a:tr h="157816">
                <a:tc>
                  <a:txBody>
                    <a:bodyPr/>
                    <a:lstStyle/>
                    <a:p>
                      <a:pPr algn="l" fontAlgn="b"/>
                      <a:r>
                        <a:rPr lang="en-US" sz="1000" u="none" strike="noStrike">
                          <a:effectLst/>
                        </a:rPr>
                        <a:t>Non-Public Networks (NPN)</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b="0" i="0" u="none" strike="noStrike" dirty="0">
                          <a:solidFill>
                            <a:schemeClr val="bg1">
                              <a:lumMod val="50000"/>
                            </a:schemeClr>
                          </a:solidFill>
                          <a:effectLst/>
                          <a:latin typeface="+mn-lt"/>
                        </a:rPr>
                        <a:t>0.5</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b="0" i="0" u="none" strike="noStrike" dirty="0">
                          <a:solidFill>
                            <a:schemeClr val="dk1"/>
                          </a:solidFill>
                          <a:effectLst/>
                          <a:latin typeface="+mn-lt"/>
                        </a:rPr>
                        <a:t>0.5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b="0" i="0" u="none" strike="noStrike" dirty="0">
                          <a:solidFill>
                            <a:schemeClr val="dk1"/>
                          </a:solidFill>
                          <a:effectLst/>
                          <a:latin typeface="+mn-lt"/>
                        </a:rPr>
                        <a:t>0.5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b="0" i="0" u="none" strike="noStrike" dirty="0">
                          <a:solidFill>
                            <a:schemeClr val="dk1"/>
                          </a:solidFill>
                          <a:effectLst/>
                          <a:latin typeface="+mn-lt"/>
                        </a:rPr>
                        <a:t>0.5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b="0" i="0" u="none" strike="noStrike" dirty="0">
                          <a:solidFill>
                            <a:schemeClr val="dk1"/>
                          </a:solidFill>
                          <a:effectLst/>
                          <a:latin typeface="+mn-lt"/>
                        </a:rPr>
                        <a:t>0.5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b="0" i="0" u="none" strike="noStrike" dirty="0">
                          <a:solidFill>
                            <a:schemeClr val="dk1"/>
                          </a:solidFill>
                          <a:effectLst/>
                          <a:latin typeface="+mn-lt"/>
                        </a:rPr>
                        <a:t>0.5</a:t>
                      </a:r>
                      <a:endParaRPr lang="en-US" sz="1000" b="0" i="0" u="none" strike="noStrike" dirty="0">
                        <a:solidFill>
                          <a:srgbClr val="FF0000"/>
                        </a:solidFill>
                        <a:effectLst/>
                        <a:latin typeface="Calibri" panose="020F0502020204030204" pitchFamily="34" charset="0"/>
                      </a:endParaRPr>
                    </a:p>
                  </a:txBody>
                  <a:tcPr marL="3664" marR="3664" marT="3664"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16"/>
                  </a:ext>
                </a:extLst>
              </a:tr>
              <a:tr h="157816">
                <a:tc>
                  <a:txBody>
                    <a:bodyPr/>
                    <a:lstStyle/>
                    <a:p>
                      <a:pPr algn="l" fontAlgn="b"/>
                      <a:r>
                        <a:rPr lang="en-US" sz="1000" u="none" strike="noStrike">
                          <a:effectLst/>
                        </a:rPr>
                        <a:t>[R1] IoT NTN SI</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1*</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0.5*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0.5*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1*</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0.5*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0.5*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17"/>
                  </a:ext>
                </a:extLst>
              </a:tr>
              <a:tr h="157816">
                <a:tc>
                  <a:txBody>
                    <a:bodyPr/>
                    <a:lstStyle/>
                    <a:p>
                      <a:pPr algn="l" fontAlgn="b"/>
                      <a:r>
                        <a:rPr lang="en-US" sz="1000" u="none" strike="noStrike">
                          <a:effectLst/>
                        </a:rPr>
                        <a:t>[R1] NR Sidelink enhancements</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2</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1.5</a:t>
                      </a:r>
                      <a:endParaRPr lang="en-US" sz="1000" b="0" i="0" u="none" strike="noStrike">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1.5</a:t>
                      </a:r>
                      <a:endParaRPr lang="en-US" sz="1000" b="0" i="0" u="none" strike="noStrike" dirty="0">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18"/>
                  </a:ext>
                </a:extLst>
              </a:tr>
              <a:tr h="157816">
                <a:tc>
                  <a:txBody>
                    <a:bodyPr/>
                    <a:lstStyle/>
                    <a:p>
                      <a:pPr algn="l" fontAlgn="b"/>
                      <a:r>
                        <a:rPr lang="en-US" sz="1000" u="none" strike="noStrike">
                          <a:effectLst/>
                        </a:rPr>
                        <a:t>[R1] NR MIMO fe</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l" fontAlgn="b"/>
                      <a:r>
                        <a:rPr lang="en-US" sz="1000" u="none" strike="noStrike" dirty="0">
                          <a:solidFill>
                            <a:schemeClr val="bg1">
                              <a:lumMod val="50000"/>
                            </a:schemeClr>
                          </a:solidFill>
                          <a:effectLst/>
                        </a:rPr>
                        <a:t> </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 </a:t>
                      </a:r>
                      <a:r>
                        <a:rPr lang="en-US" sz="1000" u="none" strike="noStrike" dirty="0" smtClean="0">
                          <a:solidFill>
                            <a:srgbClr val="FF0000"/>
                          </a:solidFill>
                          <a:effectLst/>
                        </a:rPr>
                        <a:t>0.5</a:t>
                      </a:r>
                      <a:endParaRPr lang="en-US" sz="1000" b="0" i="0" u="none" strike="noStrike" dirty="0">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0.5</a:t>
                      </a:r>
                      <a:endParaRPr lang="en-US" sz="1000" b="0" i="0" u="none" strike="noStrike" dirty="0">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0.5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0.5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1</a:t>
                      </a:r>
                      <a:endParaRPr lang="en-US" sz="1000" b="0" i="0" u="none" strike="noStrike" dirty="0">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19"/>
                  </a:ext>
                </a:extLst>
              </a:tr>
              <a:tr h="157816">
                <a:tc>
                  <a:txBody>
                    <a:bodyPr/>
                    <a:lstStyle/>
                    <a:p>
                      <a:pPr algn="l" fontAlgn="b"/>
                      <a:r>
                        <a:rPr lang="en-US" sz="1000" u="none" strike="noStrike">
                          <a:effectLst/>
                        </a:rPr>
                        <a:t>[R3] NR QoE SI and WI</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1</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0.5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0.5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0.5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0.5</a:t>
                      </a:r>
                      <a:endParaRPr lang="en-US" sz="1000" b="0" i="0" u="none" strike="noStrike" dirty="0">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0.5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20"/>
                  </a:ext>
                </a:extLst>
              </a:tr>
              <a:tr h="157816">
                <a:tc>
                  <a:txBody>
                    <a:bodyPr/>
                    <a:lstStyle/>
                    <a:p>
                      <a:pPr algn="l" fontAlgn="b"/>
                      <a:r>
                        <a:rPr lang="en-US" sz="1000" u="none" strike="noStrike">
                          <a:effectLst/>
                        </a:rPr>
                        <a:t>[R1] NR up to 71GHz</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l" fontAlgn="b"/>
                      <a:r>
                        <a:rPr lang="en-US" sz="1000" u="none" strike="noStrike" dirty="0">
                          <a:solidFill>
                            <a:schemeClr val="bg1">
                              <a:lumMod val="50000"/>
                            </a:schemeClr>
                          </a:solidFill>
                          <a:effectLst/>
                        </a:rPr>
                        <a:t> </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l" fontAlgn="b"/>
                      <a:r>
                        <a:rPr lang="en-US" sz="1000" u="none" strike="noStrike">
                          <a:effectLst/>
                        </a:rPr>
                        <a:t> </a:t>
                      </a:r>
                      <a:endParaRPr lang="en-US" sz="1000" b="0" i="0" u="none" strike="noStrike">
                        <a:solidFill>
                          <a:srgbClr val="FF0000"/>
                        </a:solidFill>
                        <a:effectLst/>
                        <a:latin typeface="Calibri" panose="020F0502020204030204" pitchFamily="34" charset="0"/>
                      </a:endParaRPr>
                    </a:p>
                  </a:txBody>
                  <a:tcPr marL="3664" marR="3664" marT="3664" marB="0" anchor="b"/>
                </a:tc>
                <a:tc>
                  <a:txBody>
                    <a:bodyPr/>
                    <a:lstStyle/>
                    <a:p>
                      <a:pPr algn="l" fontAlgn="b"/>
                      <a:r>
                        <a:rPr lang="en-US" sz="1000" u="none" strike="noStrike" dirty="0">
                          <a:effectLst/>
                        </a:rPr>
                        <a:t> </a:t>
                      </a:r>
                      <a:endParaRPr lang="en-US" sz="1000" b="0" i="0" u="none" strike="noStrike" dirty="0">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0.5</a:t>
                      </a:r>
                      <a:endParaRPr lang="en-US" sz="1000" b="0" i="0" u="none" strike="noStrike">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0.5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0.5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0.5</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21"/>
                  </a:ext>
                </a:extLst>
              </a:tr>
              <a:tr h="157816">
                <a:tc>
                  <a:txBody>
                    <a:bodyPr/>
                    <a:lstStyle/>
                    <a:p>
                      <a:pPr algn="l" fontAlgn="b"/>
                      <a:r>
                        <a:rPr lang="en-US" sz="1000" u="none" strike="noStrike">
                          <a:effectLst/>
                        </a:rPr>
                        <a:t>[R1] Misc R1 items, Cov Enh, DSS sched enh etc</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l" fontAlgn="b"/>
                      <a:r>
                        <a:rPr lang="en-US" sz="1000" u="none" strike="noStrike">
                          <a:solidFill>
                            <a:schemeClr val="bg1">
                              <a:lumMod val="50000"/>
                            </a:schemeClr>
                          </a:solidFill>
                          <a:effectLst/>
                        </a:rPr>
                        <a:t> </a:t>
                      </a:r>
                      <a:endParaRPr lang="en-US" sz="1000" b="0" i="0" u="none" strike="noStrike">
                        <a:solidFill>
                          <a:schemeClr val="bg1">
                            <a:lumMod val="50000"/>
                          </a:schemeClr>
                        </a:solidFill>
                        <a:effectLst/>
                        <a:latin typeface="Calibri" panose="020F0502020204030204" pitchFamily="34" charset="0"/>
                      </a:endParaRPr>
                    </a:p>
                  </a:txBody>
                  <a:tcPr marL="3664" marR="3664" marT="3664" marB="0" anchor="b"/>
                </a:tc>
                <a:tc>
                  <a:txBody>
                    <a:bodyPr/>
                    <a:lstStyle/>
                    <a:p>
                      <a:pPr algn="l" fontAlgn="b"/>
                      <a:r>
                        <a:rPr lang="en-US" sz="1000" u="none" strike="noStrike" dirty="0">
                          <a:effectLst/>
                        </a:rPr>
                        <a:t> </a:t>
                      </a:r>
                      <a:endParaRPr lang="en-US" sz="1000" b="0" i="0" u="none" strike="noStrike" dirty="0">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0.5</a:t>
                      </a:r>
                      <a:endParaRPr lang="en-US" sz="1000" b="0" i="0" u="none" strike="noStrike" dirty="0">
                        <a:solidFill>
                          <a:srgbClr val="FF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1</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22"/>
                  </a:ext>
                </a:extLst>
              </a:tr>
              <a:tr h="157816">
                <a:tc>
                  <a:txBody>
                    <a:bodyPr/>
                    <a:lstStyle/>
                    <a:p>
                      <a:pPr algn="l" fontAlgn="b"/>
                      <a:r>
                        <a:rPr lang="en-US" sz="1000" u="none" strike="noStrike">
                          <a:effectLst/>
                        </a:rPr>
                        <a:t>R17 Other</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1</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b="0" i="0" u="none" strike="noStrike" dirty="0" smtClean="0">
                          <a:solidFill>
                            <a:srgbClr val="0070C0"/>
                          </a:solidFill>
                          <a:effectLst/>
                          <a:latin typeface="+mn-lt"/>
                        </a:rPr>
                        <a:t>0.5</a:t>
                      </a:r>
                      <a:endParaRPr lang="en-US" sz="1000" b="0" i="0" u="none" strike="noStrike" dirty="0">
                        <a:solidFill>
                          <a:srgbClr val="0070C0"/>
                        </a:solidFill>
                        <a:effectLst/>
                        <a:latin typeface="Calibri" panose="020F0502020204030204" pitchFamily="34" charset="0"/>
                      </a:endParaRPr>
                    </a:p>
                  </a:txBody>
                  <a:tcPr marL="3664" marR="3664" marT="3664" marB="0" anchor="b"/>
                </a:tc>
                <a:tc>
                  <a:txBody>
                    <a:bodyPr/>
                    <a:lstStyle/>
                    <a:p>
                      <a:pPr algn="r" fontAlgn="b"/>
                      <a:r>
                        <a:rPr lang="en-US" sz="1000" b="0" i="0" u="none" strike="noStrike" dirty="0">
                          <a:solidFill>
                            <a:schemeClr val="dk1"/>
                          </a:solidFill>
                          <a:effectLst/>
                          <a:latin typeface="+mn-lt"/>
                        </a:rPr>
                        <a:t>1</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1.5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3.5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b="0" i="0" u="none" strike="noStrike" dirty="0">
                          <a:solidFill>
                            <a:schemeClr val="dk1"/>
                          </a:solidFill>
                          <a:effectLst/>
                          <a:latin typeface="+mn-lt"/>
                        </a:rPr>
                        <a:t>3</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4.5</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23"/>
                  </a:ext>
                </a:extLst>
              </a:tr>
              <a:tr h="157816">
                <a:tc>
                  <a:txBody>
                    <a:bodyPr/>
                    <a:lstStyle/>
                    <a:p>
                      <a:pPr algn="l" fontAlgn="b"/>
                      <a:r>
                        <a:rPr lang="en-US" sz="1000" u="none" strike="noStrike">
                          <a:effectLst/>
                        </a:rPr>
                        <a:t>TEI17</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l" fontAlgn="b"/>
                      <a:r>
                        <a:rPr lang="en-US" sz="1000" u="none" strike="noStrike" dirty="0">
                          <a:solidFill>
                            <a:schemeClr val="bg1">
                              <a:lumMod val="50000"/>
                            </a:schemeClr>
                          </a:solidFill>
                          <a:effectLst/>
                        </a:rPr>
                        <a:t> </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2</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24"/>
                  </a:ext>
                </a:extLst>
              </a:tr>
              <a:tr h="157816">
                <a:tc>
                  <a:txBody>
                    <a:bodyPr/>
                    <a:lstStyle/>
                    <a:p>
                      <a:pPr algn="l" fontAlgn="b"/>
                      <a:r>
                        <a:rPr lang="en-US" sz="1000" u="none" strike="noStrike">
                          <a:effectLst/>
                        </a:rPr>
                        <a:t>R17 Total</a:t>
                      </a:r>
                      <a:endParaRPr lang="en-US" sz="1000" b="1"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22.5</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17</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17</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25.5</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27</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27</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27</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25"/>
                  </a:ext>
                </a:extLst>
              </a:tr>
              <a:tr h="157816">
                <a:tc>
                  <a:txBody>
                    <a:bodyPr/>
                    <a:lstStyle/>
                    <a:p>
                      <a:pPr algn="l" fontAlgn="b"/>
                      <a:r>
                        <a:rPr lang="en-US" sz="1000" u="none" strike="noStrike">
                          <a:effectLst/>
                        </a:rPr>
                        <a:t>Rel 16 Total</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14</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9</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9</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10</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10</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10</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26"/>
                  </a:ext>
                </a:extLst>
              </a:tr>
              <a:tr h="157816">
                <a:tc>
                  <a:txBody>
                    <a:bodyPr/>
                    <a:lstStyle/>
                    <a:p>
                      <a:pPr algn="l" fontAlgn="b"/>
                      <a:r>
                        <a:rPr lang="en-US" sz="1000" u="none" strike="noStrike">
                          <a:effectLst/>
                        </a:rPr>
                        <a:t>NR Rel 15 Total</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2.5</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1</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2.5</a:t>
                      </a:r>
                      <a:endParaRPr lang="en-US" sz="1000" b="0" i="0" u="none" strike="noStrike" dirty="0">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27"/>
                  </a:ext>
                </a:extLst>
              </a:tr>
              <a:tr h="157816">
                <a:tc>
                  <a:txBody>
                    <a:bodyPr/>
                    <a:lstStyle/>
                    <a:p>
                      <a:pPr algn="l" fontAlgn="b"/>
                      <a:r>
                        <a:rPr lang="en-US" sz="1000" u="none" strike="noStrike">
                          <a:effectLst/>
                        </a:rPr>
                        <a:t>EUTRA R15 and earlier Total</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solidFill>
                            <a:schemeClr val="bg1">
                              <a:lumMod val="50000"/>
                            </a:schemeClr>
                          </a:solidFill>
                          <a:effectLst/>
                        </a:rPr>
                        <a:t>1</a:t>
                      </a:r>
                      <a:endParaRPr lang="en-US" sz="1000" b="0" i="0" u="none" strike="noStrike">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28"/>
                  </a:ext>
                </a:extLst>
              </a:tr>
              <a:tr h="157816">
                <a:tc>
                  <a:txBody>
                    <a:bodyPr/>
                    <a:lstStyle/>
                    <a:p>
                      <a:pPr algn="l" fontAlgn="b"/>
                      <a:r>
                        <a:rPr lang="en-US" sz="1000" u="none" strike="noStrike">
                          <a:effectLst/>
                        </a:rPr>
                        <a:t>RAN2 Total (40)</a:t>
                      </a:r>
                      <a:endParaRPr lang="en-US" sz="1000" b="1"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solidFill>
                            <a:schemeClr val="bg1">
                              <a:lumMod val="50000"/>
                            </a:schemeClr>
                          </a:solidFill>
                          <a:effectLst/>
                        </a:rPr>
                        <a:t>40</a:t>
                      </a:r>
                      <a:endParaRPr lang="en-US" sz="1000" b="0" i="0" u="none" strike="noStrike" dirty="0">
                        <a:solidFill>
                          <a:schemeClr val="bg1">
                            <a:lumMod val="50000"/>
                          </a:schemeClr>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28</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28</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40</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40</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a:effectLst/>
                        </a:rPr>
                        <a:t>40</a:t>
                      </a:r>
                      <a:endParaRPr lang="en-US" sz="1000" b="0" i="0" u="none" strike="noStrike">
                        <a:solidFill>
                          <a:srgbClr val="000000"/>
                        </a:solidFill>
                        <a:effectLst/>
                        <a:latin typeface="Calibri" panose="020F0502020204030204" pitchFamily="34" charset="0"/>
                      </a:endParaRPr>
                    </a:p>
                  </a:txBody>
                  <a:tcPr marL="3664" marR="3664" marT="3664" marB="0" anchor="b"/>
                </a:tc>
                <a:tc>
                  <a:txBody>
                    <a:bodyPr/>
                    <a:lstStyle/>
                    <a:p>
                      <a:pPr algn="r" fontAlgn="b"/>
                      <a:r>
                        <a:rPr lang="en-US" sz="1000" u="none" strike="noStrike" dirty="0">
                          <a:effectLst/>
                        </a:rPr>
                        <a:t>40</a:t>
                      </a:r>
                      <a:endParaRPr lang="en-US" sz="1000" b="0" i="0" u="none" strike="noStrike" dirty="0">
                        <a:solidFill>
                          <a:srgbClr val="000000"/>
                        </a:solidFill>
                        <a:effectLst/>
                        <a:latin typeface="Calibri" panose="020F0502020204030204" pitchFamily="34" charset="0"/>
                      </a:endParaRPr>
                    </a:p>
                  </a:txBody>
                  <a:tcPr marL="3664" marR="3664" marT="3664" marB="0" anchor="b"/>
                </a:tc>
                <a:extLst>
                  <a:ext uri="{0D108BD9-81ED-4DB2-BD59-A6C34878D82A}">
                    <a16:rowId xmlns:a16="http://schemas.microsoft.com/office/drawing/2014/main" xmlns="" val="10029"/>
                  </a:ext>
                </a:extLst>
              </a:tr>
            </a:tbl>
          </a:graphicData>
        </a:graphic>
      </p:graphicFrame>
      <p:sp>
        <p:nvSpPr>
          <p:cNvPr id="5" name="TextBox 4"/>
          <p:cNvSpPr txBox="1"/>
          <p:nvPr/>
        </p:nvSpPr>
        <p:spPr>
          <a:xfrm>
            <a:off x="9755720" y="6104546"/>
            <a:ext cx="1302151" cy="290401"/>
          </a:xfrm>
          <a:prstGeom prst="rect">
            <a:avLst/>
          </a:prstGeom>
          <a:noFill/>
        </p:spPr>
        <p:txBody>
          <a:bodyPr wrap="none" rtlCol="0">
            <a:spAutoFit/>
          </a:bodyPr>
          <a:lstStyle/>
          <a:p>
            <a:r>
              <a:rPr lang="en-US" sz="1287" dirty="0"/>
              <a:t>*Study Item TU</a:t>
            </a:r>
          </a:p>
        </p:txBody>
      </p:sp>
      <p:sp>
        <p:nvSpPr>
          <p:cNvPr id="4" name="TextBox 3"/>
          <p:cNvSpPr txBox="1"/>
          <p:nvPr/>
        </p:nvSpPr>
        <p:spPr>
          <a:xfrm>
            <a:off x="9203458" y="4704825"/>
            <a:ext cx="2864887" cy="923330"/>
          </a:xfrm>
          <a:prstGeom prst="rect">
            <a:avLst/>
          </a:prstGeom>
          <a:noFill/>
        </p:spPr>
        <p:txBody>
          <a:bodyPr wrap="none" rtlCol="0">
            <a:spAutoFit/>
          </a:bodyPr>
          <a:lstStyle/>
          <a:p>
            <a:r>
              <a:rPr lang="en-US" dirty="0" smtClean="0">
                <a:solidFill>
                  <a:srgbClr val="0070C0"/>
                </a:solidFill>
              </a:rPr>
              <a:t>21Q4 22Q1 TU allocation</a:t>
            </a:r>
          </a:p>
          <a:p>
            <a:r>
              <a:rPr lang="en-US" dirty="0">
                <a:solidFill>
                  <a:srgbClr val="0070C0"/>
                </a:solidFill>
              </a:rPr>
              <a:t>t</a:t>
            </a:r>
            <a:r>
              <a:rPr lang="en-US" dirty="0" smtClean="0">
                <a:solidFill>
                  <a:srgbClr val="0070C0"/>
                </a:solidFill>
              </a:rPr>
              <a:t>o be updated based on </a:t>
            </a:r>
          </a:p>
          <a:p>
            <a:r>
              <a:rPr lang="en-US" dirty="0">
                <a:solidFill>
                  <a:srgbClr val="0070C0"/>
                </a:solidFill>
              </a:rPr>
              <a:t>a</a:t>
            </a:r>
            <a:r>
              <a:rPr lang="en-US" dirty="0" smtClean="0">
                <a:solidFill>
                  <a:srgbClr val="0070C0"/>
                </a:solidFill>
              </a:rPr>
              <a:t>greed meeting schedule </a:t>
            </a:r>
            <a:endParaRPr lang="en-US" dirty="0">
              <a:solidFill>
                <a:srgbClr val="0070C0"/>
              </a:solidFill>
            </a:endParaRPr>
          </a:p>
        </p:txBody>
      </p:sp>
    </p:spTree>
    <p:extLst>
      <p:ext uri="{BB962C8B-B14F-4D97-AF65-F5344CB8AC3E}">
        <p14:creationId xmlns:p14="http://schemas.microsoft.com/office/powerpoint/2010/main" val="166614511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9" name="Straight Connector 12">
            <a:extLst>
              <a:ext uri="{FF2B5EF4-FFF2-40B4-BE49-F238E27FC236}">
                <a16:creationId xmlns="" xmlns:a16="http://schemas.microsoft.com/office/drawing/2014/main" id="{0ABD6C61-D23C-4468-8BC9-E2068D8AF85B}"/>
              </a:ext>
            </a:extLst>
          </p:cNvPr>
          <p:cNvCxnSpPr>
            <a:cxnSpLocks/>
          </p:cNvCxnSpPr>
          <p:nvPr/>
        </p:nvCxnSpPr>
        <p:spPr bwMode="auto">
          <a:xfrm flipV="1">
            <a:off x="1628227"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18" name="Rectangle: Rounded Corners 117">
            <a:extLst>
              <a:ext uri="{FF2B5EF4-FFF2-40B4-BE49-F238E27FC236}">
                <a16:creationId xmlns="" xmlns:a16="http://schemas.microsoft.com/office/drawing/2014/main" id="{DD721602-B007-4FC1-BCBB-B16620BDA6E7}"/>
              </a:ext>
            </a:extLst>
          </p:cNvPr>
          <p:cNvSpPr/>
          <p:nvPr/>
        </p:nvSpPr>
        <p:spPr>
          <a:xfrm>
            <a:off x="5332018" y="3710880"/>
            <a:ext cx="724208" cy="386456"/>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INACTIVE</a:t>
            </a:r>
          </a:p>
          <a:p>
            <a:pPr algn="ctr" defTabSz="630562">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RAN1</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RAN2</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RAN3</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RAN4</a:t>
            </a:r>
          </a:p>
          <a:p>
            <a:pPr algn="ctr" defTabSz="630562">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Q</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U</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62">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P</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O</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D </a:t>
            </a:r>
          </a:p>
        </p:txBody>
      </p:sp>
      <p:sp>
        <p:nvSpPr>
          <p:cNvPr id="219" name="Rectangle: Rounded Corners 218">
            <a:extLst>
              <a:ext uri="{FF2B5EF4-FFF2-40B4-BE49-F238E27FC236}">
                <a16:creationId xmlns="" xmlns:a16="http://schemas.microsoft.com/office/drawing/2014/main" id="{DAD18A45-3849-45A8-87E8-F3FCD8718EA6}"/>
              </a:ext>
            </a:extLst>
          </p:cNvPr>
          <p:cNvSpPr/>
          <p:nvPr/>
        </p:nvSpPr>
        <p:spPr>
          <a:xfrm>
            <a:off x="6828055" y="2631611"/>
            <a:ext cx="344374" cy="386456"/>
          </a:xfrm>
          <a:prstGeom prst="roundRect">
            <a:avLst/>
          </a:prstGeom>
          <a:solidFill>
            <a:srgbClr val="1E9657"/>
          </a:solidFill>
          <a:ln w="3175" cap="flat" cmpd="sng" algn="ctr">
            <a:noFill/>
            <a:prstDash val="solid"/>
          </a:ln>
          <a:effectLst/>
        </p:spPr>
        <p:txBody>
          <a:bodyPr lIns="0" tIns="84083" rIns="0" bIns="49655"/>
          <a:lstStyle/>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18" name="Rectangle: Rounded Corners 217">
            <a:extLst>
              <a:ext uri="{FF2B5EF4-FFF2-40B4-BE49-F238E27FC236}">
                <a16:creationId xmlns="" xmlns:a16="http://schemas.microsoft.com/office/drawing/2014/main" id="{51B69A0B-0107-4A30-9950-6D8F325BF631}"/>
              </a:ext>
            </a:extLst>
          </p:cNvPr>
          <p:cNvSpPr/>
          <p:nvPr/>
        </p:nvSpPr>
        <p:spPr>
          <a:xfrm>
            <a:off x="4972791" y="2631611"/>
            <a:ext cx="333311" cy="386456"/>
          </a:xfrm>
          <a:prstGeom prst="roundRect">
            <a:avLst/>
          </a:prstGeom>
          <a:solidFill>
            <a:srgbClr val="1E9657"/>
          </a:solidFill>
          <a:ln w="3175" cap="flat" cmpd="sng" algn="ctr">
            <a:noFill/>
            <a:prstDash val="solid"/>
          </a:ln>
          <a:effectLst/>
        </p:spPr>
        <p:txBody>
          <a:bodyPr lIns="0" tIns="84083" rIns="0" bIns="49655"/>
          <a:lstStyle/>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23" name="Rectangle: Rounded Corners 222">
            <a:extLst>
              <a:ext uri="{FF2B5EF4-FFF2-40B4-BE49-F238E27FC236}">
                <a16:creationId xmlns="" xmlns:a16="http://schemas.microsoft.com/office/drawing/2014/main" id="{E552400C-19BD-4B02-A9D4-DB1E850D1BA1}"/>
              </a:ext>
            </a:extLst>
          </p:cNvPr>
          <p:cNvSpPr/>
          <p:nvPr/>
        </p:nvSpPr>
        <p:spPr>
          <a:xfrm>
            <a:off x="7931050" y="2631767"/>
            <a:ext cx="298464" cy="345662"/>
          </a:xfrm>
          <a:prstGeom prst="roundRect">
            <a:avLst/>
          </a:prstGeom>
          <a:solidFill>
            <a:srgbClr val="FF0000"/>
          </a:solidFill>
          <a:ln w="3175" cap="flat" cmpd="sng" algn="ctr">
            <a:noFill/>
            <a:prstDash val="solid"/>
          </a:ln>
          <a:effectLst/>
        </p:spPr>
        <p:txBody>
          <a:bodyPr lIns="0" tIns="84083" rIns="0" bIns="49655"/>
          <a:lstStyle/>
          <a:p>
            <a:pPr algn="ctr" defTabSz="630562">
              <a:defRPr/>
            </a:pPr>
            <a:r>
              <a:rPr lang="en-US" sz="1011"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32" name="Rectangle: Rounded Corners 131">
            <a:extLst>
              <a:ext uri="{FF2B5EF4-FFF2-40B4-BE49-F238E27FC236}">
                <a16:creationId xmlns="" xmlns:a16="http://schemas.microsoft.com/office/drawing/2014/main" id="{D4C8BA77-A9E4-420C-893E-AEAFB35728FB}"/>
              </a:ext>
            </a:extLst>
          </p:cNvPr>
          <p:cNvSpPr/>
          <p:nvPr/>
        </p:nvSpPr>
        <p:spPr>
          <a:xfrm>
            <a:off x="3337831" y="3757291"/>
            <a:ext cx="388659" cy="2317260"/>
          </a:xfrm>
          <a:prstGeom prst="roundRect">
            <a:avLst/>
          </a:prstGeom>
          <a:solidFill>
            <a:srgbClr val="FFA7A7"/>
          </a:solidFill>
          <a:ln w="3175" cap="flat" cmpd="sng" algn="ctr">
            <a:noFill/>
            <a:prstDash val="solid"/>
          </a:ln>
          <a:effectLst/>
        </p:spPr>
        <p:txBody>
          <a:bodyPr lIns="0" tIns="84083" rIns="0" bIns="49655"/>
          <a:lstStyle/>
          <a:p>
            <a:pPr algn="ctr" defTabSz="630562">
              <a:defRPr/>
            </a:pPr>
            <a:endParaRPr lang="en-US" sz="1011" b="1" kern="0" dirty="0">
              <a:solidFill>
                <a:srgbClr val="FFFFFF"/>
              </a:solidFill>
              <a:latin typeface="Nokia Pure Text Light" panose="020B0403020202020204" pitchFamily="34" charset="0"/>
              <a:ea typeface="Nokia Pure Text Light" panose="020B0403020202020204" pitchFamily="34" charset="0"/>
            </a:endParaRPr>
          </a:p>
        </p:txBody>
      </p:sp>
      <p:sp>
        <p:nvSpPr>
          <p:cNvPr id="192" name="Rectangle: Rounded Corners 191">
            <a:extLst>
              <a:ext uri="{FF2B5EF4-FFF2-40B4-BE49-F238E27FC236}">
                <a16:creationId xmlns="" xmlns:a16="http://schemas.microsoft.com/office/drawing/2014/main" id="{136B9D76-671A-4114-A5EF-257CB2FA11D3}"/>
              </a:ext>
            </a:extLst>
          </p:cNvPr>
          <p:cNvSpPr/>
          <p:nvPr/>
        </p:nvSpPr>
        <p:spPr>
          <a:xfrm>
            <a:off x="1272076" y="3106933"/>
            <a:ext cx="704687" cy="2452599"/>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C</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V</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62">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P</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O</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D </a:t>
            </a:r>
          </a:p>
        </p:txBody>
      </p:sp>
      <p:sp>
        <p:nvSpPr>
          <p:cNvPr id="138" name="Rectangle 137">
            <a:extLst>
              <a:ext uri="{FF2B5EF4-FFF2-40B4-BE49-F238E27FC236}">
                <a16:creationId xmlns="" xmlns:a16="http://schemas.microsoft.com/office/drawing/2014/main" id="{420DDBC1-9A51-43E7-8195-209AB00E294A}"/>
              </a:ext>
            </a:extLst>
          </p:cNvPr>
          <p:cNvSpPr/>
          <p:nvPr/>
        </p:nvSpPr>
        <p:spPr>
          <a:xfrm>
            <a:off x="182955" y="1531996"/>
            <a:ext cx="691600" cy="557632"/>
          </a:xfrm>
          <a:prstGeom prst="rect">
            <a:avLst/>
          </a:prstGeom>
          <a:solidFill>
            <a:srgbClr val="124191"/>
          </a:solidFill>
          <a:ln>
            <a:noFill/>
          </a:ln>
          <a:effectLst/>
        </p:spPr>
        <p:txBody>
          <a:bodyPr lIns="66207" tIns="66207" rIns="66207" bIns="66207" anchor="ctr"/>
          <a:lstStyle/>
          <a:p>
            <a:pPr algn="ctr" defTabSz="840770">
              <a:defRPr/>
            </a:pPr>
            <a:r>
              <a:rPr lang="en-GB" sz="1103" kern="0" dirty="0">
                <a:solidFill>
                  <a:srgbClr val="FFFFFF"/>
                </a:solidFill>
                <a:latin typeface="Nokia Pure Text Light" panose="020B0403020202020204" pitchFamily="34" charset="0"/>
                <a:ea typeface="Nokia Pure Text Light" panose="020B0403020202020204" pitchFamily="34" charset="0"/>
              </a:rPr>
              <a:t>January</a:t>
            </a:r>
          </a:p>
        </p:txBody>
      </p:sp>
      <p:sp>
        <p:nvSpPr>
          <p:cNvPr id="139" name="Rectangle 138">
            <a:extLst>
              <a:ext uri="{FF2B5EF4-FFF2-40B4-BE49-F238E27FC236}">
                <a16:creationId xmlns="" xmlns:a16="http://schemas.microsoft.com/office/drawing/2014/main" id="{45FF60B4-EDF6-4400-8301-354946DFA94E}"/>
              </a:ext>
            </a:extLst>
          </p:cNvPr>
          <p:cNvSpPr/>
          <p:nvPr/>
        </p:nvSpPr>
        <p:spPr>
          <a:xfrm>
            <a:off x="903360" y="1531996"/>
            <a:ext cx="1442160" cy="557632"/>
          </a:xfrm>
          <a:prstGeom prst="rect">
            <a:avLst/>
          </a:prstGeom>
          <a:solidFill>
            <a:srgbClr val="124191"/>
          </a:solidFill>
          <a:ln>
            <a:noFill/>
          </a:ln>
          <a:effectLst/>
        </p:spPr>
        <p:txBody>
          <a:bodyPr lIns="66207" tIns="66207" rIns="66207" bIns="66207" anchor="ctr"/>
          <a:lstStyle/>
          <a:p>
            <a:pPr algn="ctr" defTabSz="840770">
              <a:defRPr/>
            </a:pPr>
            <a:r>
              <a:rPr lang="en-GB" sz="1103" kern="0" dirty="0">
                <a:solidFill>
                  <a:srgbClr val="FFFFFF"/>
                </a:solidFill>
                <a:latin typeface="Nokia Pure Text Light" panose="020B0403020202020204" pitchFamily="34" charset="0"/>
                <a:ea typeface="Nokia Pure Text Light" panose="020B0403020202020204" pitchFamily="34" charset="0"/>
              </a:rPr>
              <a:t>February</a:t>
            </a:r>
          </a:p>
        </p:txBody>
      </p:sp>
      <p:sp>
        <p:nvSpPr>
          <p:cNvPr id="140" name="Rectangle 139">
            <a:extLst>
              <a:ext uri="{FF2B5EF4-FFF2-40B4-BE49-F238E27FC236}">
                <a16:creationId xmlns="" xmlns:a16="http://schemas.microsoft.com/office/drawing/2014/main" id="{E790F1C2-75B2-44B5-B958-31294EFD3297}"/>
              </a:ext>
            </a:extLst>
          </p:cNvPr>
          <p:cNvSpPr/>
          <p:nvPr/>
        </p:nvSpPr>
        <p:spPr>
          <a:xfrm>
            <a:off x="2377839" y="1531246"/>
            <a:ext cx="1740643" cy="557632"/>
          </a:xfrm>
          <a:prstGeom prst="rect">
            <a:avLst/>
          </a:prstGeom>
          <a:solidFill>
            <a:srgbClr val="124191"/>
          </a:solidFill>
          <a:ln>
            <a:noFill/>
          </a:ln>
          <a:effectLst/>
        </p:spPr>
        <p:txBody>
          <a:bodyPr lIns="66207" tIns="66207" rIns="66207" bIns="66207" anchor="ctr"/>
          <a:lstStyle/>
          <a:p>
            <a:pPr algn="ctr" defTabSz="840770">
              <a:defRPr/>
            </a:pPr>
            <a:r>
              <a:rPr lang="en-GB" sz="1103" kern="0" dirty="0">
                <a:solidFill>
                  <a:srgbClr val="FFFFFF"/>
                </a:solidFill>
                <a:latin typeface="Nokia Pure Text Light" panose="020B0403020202020204" pitchFamily="34" charset="0"/>
                <a:ea typeface="Nokia Pure Text Light" panose="020B0403020202020204" pitchFamily="34" charset="0"/>
              </a:rPr>
              <a:t>March</a:t>
            </a:r>
          </a:p>
        </p:txBody>
      </p:sp>
      <p:cxnSp>
        <p:nvCxnSpPr>
          <p:cNvPr id="161" name="Straight Connector 12">
            <a:extLst>
              <a:ext uri="{FF2B5EF4-FFF2-40B4-BE49-F238E27FC236}">
                <a16:creationId xmlns="" xmlns:a16="http://schemas.microsoft.com/office/drawing/2014/main" id="{386EB7EE-CB9B-408E-AB3C-A67EF993FB4F}"/>
              </a:ext>
            </a:extLst>
          </p:cNvPr>
          <p:cNvCxnSpPr>
            <a:cxnSpLocks/>
          </p:cNvCxnSpPr>
          <p:nvPr/>
        </p:nvCxnSpPr>
        <p:spPr bwMode="auto">
          <a:xfrm flipV="1">
            <a:off x="523531"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 xmlns:a16="http://schemas.microsoft.com/office/drawing/2014/main" id="{DA27CCBE-8E7A-428F-B8A7-9CC9CC0F175D}"/>
              </a:ext>
            </a:extLst>
          </p:cNvPr>
          <p:cNvCxnSpPr>
            <a:cxnSpLocks/>
          </p:cNvCxnSpPr>
          <p:nvPr/>
        </p:nvCxnSpPr>
        <p:spPr bwMode="auto">
          <a:xfrm flipV="1">
            <a:off x="882486"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8" name="Straight Connector 12">
            <a:extLst>
              <a:ext uri="{FF2B5EF4-FFF2-40B4-BE49-F238E27FC236}">
                <a16:creationId xmlns="" xmlns:a16="http://schemas.microsoft.com/office/drawing/2014/main" id="{11589924-E064-48BB-92A3-49797166CB68}"/>
              </a:ext>
            </a:extLst>
          </p:cNvPr>
          <p:cNvCxnSpPr>
            <a:cxnSpLocks/>
          </p:cNvCxnSpPr>
          <p:nvPr/>
        </p:nvCxnSpPr>
        <p:spPr bwMode="auto">
          <a:xfrm flipV="1">
            <a:off x="1261859"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0" name="Straight Connector 12">
            <a:extLst>
              <a:ext uri="{FF2B5EF4-FFF2-40B4-BE49-F238E27FC236}">
                <a16:creationId xmlns="" xmlns:a16="http://schemas.microsoft.com/office/drawing/2014/main" id="{F27F9BCD-F360-4F1F-9507-A56D6496738D}"/>
              </a:ext>
            </a:extLst>
          </p:cNvPr>
          <p:cNvCxnSpPr>
            <a:cxnSpLocks/>
          </p:cNvCxnSpPr>
          <p:nvPr/>
        </p:nvCxnSpPr>
        <p:spPr bwMode="auto">
          <a:xfrm flipV="1">
            <a:off x="1996812"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1" name="Straight Connector 12">
            <a:extLst>
              <a:ext uri="{FF2B5EF4-FFF2-40B4-BE49-F238E27FC236}">
                <a16:creationId xmlns="" xmlns:a16="http://schemas.microsoft.com/office/drawing/2014/main" id="{B1E65376-714D-41D8-B816-3B5EE7C65CAA}"/>
              </a:ext>
            </a:extLst>
          </p:cNvPr>
          <p:cNvCxnSpPr>
            <a:cxnSpLocks/>
          </p:cNvCxnSpPr>
          <p:nvPr/>
        </p:nvCxnSpPr>
        <p:spPr bwMode="auto">
          <a:xfrm flipV="1">
            <a:off x="2371548"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2" name="Straight Connector 12">
            <a:extLst>
              <a:ext uri="{FF2B5EF4-FFF2-40B4-BE49-F238E27FC236}">
                <a16:creationId xmlns="" xmlns:a16="http://schemas.microsoft.com/office/drawing/2014/main" id="{42399DE5-AAE3-4B50-BA93-285DA65C4272}"/>
              </a:ext>
            </a:extLst>
          </p:cNvPr>
          <p:cNvCxnSpPr>
            <a:cxnSpLocks/>
          </p:cNvCxnSpPr>
          <p:nvPr/>
        </p:nvCxnSpPr>
        <p:spPr bwMode="auto">
          <a:xfrm flipV="1">
            <a:off x="2738737"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3" name="Straight Connector 12">
            <a:extLst>
              <a:ext uri="{FF2B5EF4-FFF2-40B4-BE49-F238E27FC236}">
                <a16:creationId xmlns="" xmlns:a16="http://schemas.microsoft.com/office/drawing/2014/main" id="{B817EC41-8A0A-4DCA-BB2D-D4AB3CBC182A}"/>
              </a:ext>
            </a:extLst>
          </p:cNvPr>
          <p:cNvCxnSpPr>
            <a:cxnSpLocks/>
          </p:cNvCxnSpPr>
          <p:nvPr/>
        </p:nvCxnSpPr>
        <p:spPr bwMode="auto">
          <a:xfrm flipV="1">
            <a:off x="3110124"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4" name="Straight Connector 12">
            <a:extLst>
              <a:ext uri="{FF2B5EF4-FFF2-40B4-BE49-F238E27FC236}">
                <a16:creationId xmlns="" xmlns:a16="http://schemas.microsoft.com/office/drawing/2014/main" id="{2FCA279A-EBCD-4480-B7CD-8BF16580E727}"/>
              </a:ext>
            </a:extLst>
          </p:cNvPr>
          <p:cNvCxnSpPr>
            <a:cxnSpLocks/>
          </p:cNvCxnSpPr>
          <p:nvPr/>
        </p:nvCxnSpPr>
        <p:spPr bwMode="auto">
          <a:xfrm flipV="1">
            <a:off x="3475985"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76" name="Rectangle: Rounded Corners 175">
            <a:extLst>
              <a:ext uri="{FF2B5EF4-FFF2-40B4-BE49-F238E27FC236}">
                <a16:creationId xmlns="" xmlns:a16="http://schemas.microsoft.com/office/drawing/2014/main" id="{A22A6F19-86DE-4E8B-B5D4-67CBB8727F08}"/>
              </a:ext>
            </a:extLst>
          </p:cNvPr>
          <p:cNvSpPr/>
          <p:nvPr/>
        </p:nvSpPr>
        <p:spPr>
          <a:xfrm>
            <a:off x="3496033" y="2631767"/>
            <a:ext cx="302150" cy="345662"/>
          </a:xfrm>
          <a:prstGeom prst="roundRect">
            <a:avLst/>
          </a:prstGeom>
          <a:solidFill>
            <a:srgbClr val="FF0000"/>
          </a:solidFill>
          <a:ln w="3175" cap="flat" cmpd="sng" algn="ctr">
            <a:noFill/>
            <a:prstDash val="solid"/>
          </a:ln>
          <a:effectLst/>
        </p:spPr>
        <p:txBody>
          <a:bodyPr lIns="0" tIns="84083" rIns="0" bIns="49655"/>
          <a:lstStyle/>
          <a:p>
            <a:pPr algn="ctr" defTabSz="630562">
              <a:defRPr/>
            </a:pPr>
            <a:r>
              <a:rPr lang="en-US" sz="1011"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83" name="Rectangle: Rounded Corners 182">
            <a:extLst>
              <a:ext uri="{FF2B5EF4-FFF2-40B4-BE49-F238E27FC236}">
                <a16:creationId xmlns="" xmlns:a16="http://schemas.microsoft.com/office/drawing/2014/main" id="{F562715C-349B-4102-95DB-AC1AE5357AEF}"/>
              </a:ext>
            </a:extLst>
          </p:cNvPr>
          <p:cNvSpPr/>
          <p:nvPr/>
        </p:nvSpPr>
        <p:spPr>
          <a:xfrm>
            <a:off x="2395405" y="2628420"/>
            <a:ext cx="333311" cy="386456"/>
          </a:xfrm>
          <a:prstGeom prst="roundRect">
            <a:avLst/>
          </a:prstGeom>
          <a:solidFill>
            <a:srgbClr val="1E9657"/>
          </a:solidFill>
          <a:ln w="3175" cap="flat" cmpd="sng" algn="ctr">
            <a:noFill/>
            <a:prstDash val="solid"/>
          </a:ln>
          <a:effectLst/>
        </p:spPr>
        <p:txBody>
          <a:bodyPr lIns="0" tIns="84083" rIns="0" bIns="49655"/>
          <a:lstStyle/>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84" name="Rectangle: Rounded Corners 183">
            <a:extLst>
              <a:ext uri="{FF2B5EF4-FFF2-40B4-BE49-F238E27FC236}">
                <a16:creationId xmlns="" xmlns:a16="http://schemas.microsoft.com/office/drawing/2014/main" id="{C467D48E-4C19-4A96-B4FD-7E9B4E95210C}"/>
              </a:ext>
            </a:extLst>
          </p:cNvPr>
          <p:cNvSpPr/>
          <p:nvPr/>
        </p:nvSpPr>
        <p:spPr>
          <a:xfrm>
            <a:off x="182954" y="2628420"/>
            <a:ext cx="333311" cy="386456"/>
          </a:xfrm>
          <a:prstGeom prst="roundRect">
            <a:avLst/>
          </a:prstGeom>
          <a:solidFill>
            <a:srgbClr val="53FFA1"/>
          </a:solidFill>
          <a:ln w="3175" cap="flat" cmpd="sng" algn="ctr">
            <a:noFill/>
            <a:prstDash val="solid"/>
          </a:ln>
          <a:effectLst/>
        </p:spPr>
        <p:txBody>
          <a:bodyPr lIns="0" tIns="84083" rIns="0" bIns="49655"/>
          <a:lstStyle/>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93" name="Rectangle: Rounded Corners 192">
            <a:extLst>
              <a:ext uri="{FF2B5EF4-FFF2-40B4-BE49-F238E27FC236}">
                <a16:creationId xmlns="" xmlns:a16="http://schemas.microsoft.com/office/drawing/2014/main" id="{8C04AEE7-EACE-499E-8E62-23437A324FD4}"/>
              </a:ext>
            </a:extLst>
          </p:cNvPr>
          <p:cNvSpPr/>
          <p:nvPr/>
        </p:nvSpPr>
        <p:spPr>
          <a:xfrm>
            <a:off x="3492036" y="3757291"/>
            <a:ext cx="355424" cy="2317261"/>
          </a:xfrm>
          <a:prstGeom prst="roundRect">
            <a:avLst/>
          </a:prstGeom>
          <a:solidFill>
            <a:srgbClr val="FF0000"/>
          </a:solidFill>
          <a:ln w="3175" cap="flat" cmpd="sng" algn="ctr">
            <a:noFill/>
            <a:prstDash val="solid"/>
          </a:ln>
          <a:effectLst/>
        </p:spPr>
        <p:txBody>
          <a:bodyPr lIns="0" tIns="84083" rIns="0" bIns="49655"/>
          <a:lstStyle/>
          <a:p>
            <a:pPr algn="ctr" defTabSz="630562">
              <a:defRPr/>
            </a:pPr>
            <a:endParaRPr lang="en-US" sz="1011"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endParaRPr lang="en-US" sz="1011"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endParaRPr lang="en-US" sz="1011"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r>
              <a:rPr lang="en-US" sz="1011" b="1" kern="0" dirty="0">
                <a:solidFill>
                  <a:srgbClr val="FFFFFF"/>
                </a:solidFill>
                <a:latin typeface="Nokia Pure Text Light" panose="020B0403020202020204" pitchFamily="34" charset="0"/>
                <a:ea typeface="Nokia Pure Text Light" panose="020B0403020202020204" pitchFamily="34" charset="0"/>
              </a:rPr>
              <a:t>T</a:t>
            </a:r>
          </a:p>
          <a:p>
            <a:pPr algn="ctr" defTabSz="630562">
              <a:defRPr/>
            </a:pPr>
            <a:r>
              <a:rPr lang="en-US" sz="1011" b="1" kern="0" dirty="0">
                <a:solidFill>
                  <a:srgbClr val="FFFFFF"/>
                </a:solidFill>
                <a:latin typeface="Nokia Pure Text Light" panose="020B0403020202020204" pitchFamily="34" charset="0"/>
                <a:ea typeface="Nokia Pure Text Light" panose="020B0403020202020204" pitchFamily="34" charset="0"/>
              </a:rPr>
              <a:t>S</a:t>
            </a:r>
          </a:p>
          <a:p>
            <a:pPr algn="ctr" defTabSz="630562">
              <a:defRPr/>
            </a:pPr>
            <a:r>
              <a:rPr lang="en-US" sz="1011" b="1" kern="0" dirty="0">
                <a:solidFill>
                  <a:srgbClr val="FFFFFF"/>
                </a:solidFill>
                <a:latin typeface="Nokia Pure Text Light" panose="020B0403020202020204" pitchFamily="34" charset="0"/>
                <a:ea typeface="Nokia Pure Text Light" panose="020B0403020202020204" pitchFamily="34" charset="0"/>
              </a:rPr>
              <a:t>G</a:t>
            </a:r>
          </a:p>
          <a:p>
            <a:pPr algn="ctr" defTabSz="630562">
              <a:defRPr/>
            </a:pPr>
            <a:endParaRPr lang="en-US" sz="1011"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endParaRPr lang="en-US" sz="1011"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r>
              <a:rPr lang="en-US" sz="1011" b="1" kern="0" dirty="0">
                <a:solidFill>
                  <a:srgbClr val="FFFFFF"/>
                </a:solidFill>
                <a:latin typeface="Nokia Pure Text Light" panose="020B0403020202020204" pitchFamily="34" charset="0"/>
                <a:ea typeface="Nokia Pure Text Light" panose="020B0403020202020204" pitchFamily="34" charset="0"/>
              </a:rPr>
              <a:t>#</a:t>
            </a:r>
          </a:p>
          <a:p>
            <a:pPr algn="ctr" defTabSz="630562">
              <a:defRPr/>
            </a:pPr>
            <a:r>
              <a:rPr lang="en-US" sz="1011" b="1" kern="0" dirty="0">
                <a:solidFill>
                  <a:srgbClr val="FFFFFF"/>
                </a:solidFill>
                <a:latin typeface="Nokia Pure Text Light" panose="020B0403020202020204" pitchFamily="34" charset="0"/>
                <a:ea typeface="Nokia Pure Text Light" panose="020B0403020202020204" pitchFamily="34" charset="0"/>
              </a:rPr>
              <a:t>9</a:t>
            </a:r>
          </a:p>
          <a:p>
            <a:pPr algn="ctr" defTabSz="630562">
              <a:defRPr/>
            </a:pPr>
            <a:r>
              <a:rPr lang="en-US" sz="1011" b="1" kern="0" dirty="0">
                <a:solidFill>
                  <a:srgbClr val="FFFFFF"/>
                </a:solidFill>
                <a:latin typeface="Nokia Pure Text Light" panose="020B0403020202020204" pitchFamily="34" charset="0"/>
                <a:ea typeface="Nokia Pure Text Light" panose="020B0403020202020204" pitchFamily="34" charset="0"/>
              </a:rPr>
              <a:t>1</a:t>
            </a:r>
          </a:p>
        </p:txBody>
      </p:sp>
      <p:sp>
        <p:nvSpPr>
          <p:cNvPr id="6" name="Rectangle 5">
            <a:extLst>
              <a:ext uri="{FF2B5EF4-FFF2-40B4-BE49-F238E27FC236}">
                <a16:creationId xmlns="" xmlns:a16="http://schemas.microsoft.com/office/drawing/2014/main" id="{162D7421-30C8-4AD0-941E-77D215AB376E}"/>
              </a:ext>
            </a:extLst>
          </p:cNvPr>
          <p:cNvSpPr/>
          <p:nvPr/>
        </p:nvSpPr>
        <p:spPr bwMode="auto">
          <a:xfrm>
            <a:off x="182953" y="2526337"/>
            <a:ext cx="8170983" cy="537338"/>
          </a:xfrm>
          <a:prstGeom prst="rect">
            <a:avLst/>
          </a:prstGeom>
          <a:solidFill>
            <a:srgbClr val="D9D9D9">
              <a:alpha val="63922"/>
            </a:srgbClr>
          </a:solidFill>
          <a:ln w="9525" cap="flat" cmpd="sng" algn="ctr">
            <a:noFill/>
            <a:prstDash val="solid"/>
            <a:round/>
            <a:headEnd type="none" w="med" len="med"/>
            <a:tailEnd type="none" w="med" len="med"/>
          </a:ln>
          <a:effectLst/>
        </p:spPr>
        <p:txBody>
          <a:bodyPr vert="horz" wrap="square" lIns="84083" tIns="42041" rIns="84083" bIns="42041" numCol="1" rtlCol="0" anchor="t" anchorCtr="0" compatLnSpc="1">
            <a:prstTxWarp prst="textNoShape">
              <a:avLst/>
            </a:prstTxWarp>
          </a:bodyPr>
          <a:lstStyle/>
          <a:p>
            <a:pPr eaLnBrk="0" fontAlgn="base" hangingPunct="0">
              <a:spcBef>
                <a:spcPct val="0"/>
              </a:spcBef>
              <a:spcAft>
                <a:spcPct val="0"/>
              </a:spcAft>
            </a:pPr>
            <a:endParaRPr lang="en-US" sz="920" dirty="0">
              <a:latin typeface="Arial" charset="0"/>
            </a:endParaRPr>
          </a:p>
        </p:txBody>
      </p:sp>
      <p:sp>
        <p:nvSpPr>
          <p:cNvPr id="165" name="Rectangle 164">
            <a:extLst>
              <a:ext uri="{FF2B5EF4-FFF2-40B4-BE49-F238E27FC236}">
                <a16:creationId xmlns="" xmlns:a16="http://schemas.microsoft.com/office/drawing/2014/main" id="{C4005D3B-A1E8-4A12-8587-FFE678029C62}"/>
              </a:ext>
            </a:extLst>
          </p:cNvPr>
          <p:cNvSpPr/>
          <p:nvPr/>
        </p:nvSpPr>
        <p:spPr>
          <a:xfrm>
            <a:off x="168138"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18-22</a:t>
            </a:r>
          </a:p>
        </p:txBody>
      </p:sp>
      <p:sp>
        <p:nvSpPr>
          <p:cNvPr id="166" name="Rectangle 165">
            <a:extLst>
              <a:ext uri="{FF2B5EF4-FFF2-40B4-BE49-F238E27FC236}">
                <a16:creationId xmlns="" xmlns:a16="http://schemas.microsoft.com/office/drawing/2014/main" id="{93E225A5-56F9-4F74-ADAE-1941E0FFD46B}"/>
              </a:ext>
            </a:extLst>
          </p:cNvPr>
          <p:cNvSpPr/>
          <p:nvPr/>
        </p:nvSpPr>
        <p:spPr>
          <a:xfrm>
            <a:off x="538988"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25-29</a:t>
            </a:r>
          </a:p>
        </p:txBody>
      </p:sp>
      <p:sp>
        <p:nvSpPr>
          <p:cNvPr id="167" name="Rectangle 166">
            <a:extLst>
              <a:ext uri="{FF2B5EF4-FFF2-40B4-BE49-F238E27FC236}">
                <a16:creationId xmlns="" xmlns:a16="http://schemas.microsoft.com/office/drawing/2014/main" id="{C5353C48-DD06-448B-B558-D6A4DF52E1DF}"/>
              </a:ext>
            </a:extLst>
          </p:cNvPr>
          <p:cNvSpPr/>
          <p:nvPr/>
        </p:nvSpPr>
        <p:spPr>
          <a:xfrm>
            <a:off x="906873"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1-5</a:t>
            </a:r>
          </a:p>
        </p:txBody>
      </p:sp>
      <p:sp>
        <p:nvSpPr>
          <p:cNvPr id="175" name="Rectangle 174">
            <a:extLst>
              <a:ext uri="{FF2B5EF4-FFF2-40B4-BE49-F238E27FC236}">
                <a16:creationId xmlns="" xmlns:a16="http://schemas.microsoft.com/office/drawing/2014/main" id="{B67F4BAA-0645-4B55-AFD4-2722EC8C28DE}"/>
              </a:ext>
            </a:extLst>
          </p:cNvPr>
          <p:cNvSpPr/>
          <p:nvPr/>
        </p:nvSpPr>
        <p:spPr>
          <a:xfrm>
            <a:off x="1277723"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8-12</a:t>
            </a:r>
          </a:p>
        </p:txBody>
      </p:sp>
      <p:sp>
        <p:nvSpPr>
          <p:cNvPr id="178" name="Rectangle 177">
            <a:extLst>
              <a:ext uri="{FF2B5EF4-FFF2-40B4-BE49-F238E27FC236}">
                <a16:creationId xmlns="" xmlns:a16="http://schemas.microsoft.com/office/drawing/2014/main" id="{B3EA4A2B-4424-4623-87E0-BC17BDFF5CE7}"/>
              </a:ext>
            </a:extLst>
          </p:cNvPr>
          <p:cNvSpPr/>
          <p:nvPr/>
        </p:nvSpPr>
        <p:spPr>
          <a:xfrm>
            <a:off x="1648572"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15-19</a:t>
            </a:r>
          </a:p>
        </p:txBody>
      </p:sp>
      <p:sp>
        <p:nvSpPr>
          <p:cNvPr id="185" name="Rectangle 184">
            <a:extLst>
              <a:ext uri="{FF2B5EF4-FFF2-40B4-BE49-F238E27FC236}">
                <a16:creationId xmlns="" xmlns:a16="http://schemas.microsoft.com/office/drawing/2014/main" id="{EFBAB2F5-1336-4438-B743-52AF5B79363E}"/>
              </a:ext>
            </a:extLst>
          </p:cNvPr>
          <p:cNvSpPr/>
          <p:nvPr/>
        </p:nvSpPr>
        <p:spPr>
          <a:xfrm>
            <a:off x="2019422"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22-26</a:t>
            </a:r>
          </a:p>
        </p:txBody>
      </p:sp>
      <p:sp>
        <p:nvSpPr>
          <p:cNvPr id="186" name="Rectangle 185">
            <a:extLst>
              <a:ext uri="{FF2B5EF4-FFF2-40B4-BE49-F238E27FC236}">
                <a16:creationId xmlns="" xmlns:a16="http://schemas.microsoft.com/office/drawing/2014/main" id="{5A5FDFCC-7522-46DD-AFE4-EF711BC3CA0B}"/>
              </a:ext>
            </a:extLst>
          </p:cNvPr>
          <p:cNvSpPr/>
          <p:nvPr/>
        </p:nvSpPr>
        <p:spPr>
          <a:xfrm>
            <a:off x="2387307"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1-5</a:t>
            </a:r>
          </a:p>
        </p:txBody>
      </p:sp>
      <p:sp>
        <p:nvSpPr>
          <p:cNvPr id="187" name="Rectangle 186">
            <a:extLst>
              <a:ext uri="{FF2B5EF4-FFF2-40B4-BE49-F238E27FC236}">
                <a16:creationId xmlns="" xmlns:a16="http://schemas.microsoft.com/office/drawing/2014/main" id="{BF74DFD5-401F-4752-9C62-8CDA85E26274}"/>
              </a:ext>
            </a:extLst>
          </p:cNvPr>
          <p:cNvSpPr/>
          <p:nvPr/>
        </p:nvSpPr>
        <p:spPr>
          <a:xfrm>
            <a:off x="2758157"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8-12</a:t>
            </a:r>
          </a:p>
        </p:txBody>
      </p:sp>
      <p:sp>
        <p:nvSpPr>
          <p:cNvPr id="188" name="Rectangle 187">
            <a:extLst>
              <a:ext uri="{FF2B5EF4-FFF2-40B4-BE49-F238E27FC236}">
                <a16:creationId xmlns="" xmlns:a16="http://schemas.microsoft.com/office/drawing/2014/main" id="{378F7058-011D-476E-B565-09136CD886C0}"/>
              </a:ext>
            </a:extLst>
          </p:cNvPr>
          <p:cNvSpPr/>
          <p:nvPr/>
        </p:nvSpPr>
        <p:spPr>
          <a:xfrm>
            <a:off x="3129006"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15-19</a:t>
            </a:r>
          </a:p>
        </p:txBody>
      </p:sp>
      <p:sp>
        <p:nvSpPr>
          <p:cNvPr id="191" name="Rectangle 190">
            <a:extLst>
              <a:ext uri="{FF2B5EF4-FFF2-40B4-BE49-F238E27FC236}">
                <a16:creationId xmlns="" xmlns:a16="http://schemas.microsoft.com/office/drawing/2014/main" id="{7CB1DA99-61DD-4450-B7C9-0F8063B0D22B}"/>
              </a:ext>
            </a:extLst>
          </p:cNvPr>
          <p:cNvSpPr/>
          <p:nvPr/>
        </p:nvSpPr>
        <p:spPr>
          <a:xfrm>
            <a:off x="3499856"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22-26</a:t>
            </a:r>
          </a:p>
        </p:txBody>
      </p:sp>
      <p:sp>
        <p:nvSpPr>
          <p:cNvPr id="122" name="Rectangle: Rounded Corners 121">
            <a:extLst>
              <a:ext uri="{FF2B5EF4-FFF2-40B4-BE49-F238E27FC236}">
                <a16:creationId xmlns="" xmlns:a16="http://schemas.microsoft.com/office/drawing/2014/main" id="{6CB81F5D-31D5-4457-ACCD-E2E02A40DDD2}"/>
              </a:ext>
            </a:extLst>
          </p:cNvPr>
          <p:cNvSpPr/>
          <p:nvPr/>
        </p:nvSpPr>
        <p:spPr>
          <a:xfrm>
            <a:off x="2011158" y="5643984"/>
            <a:ext cx="703709" cy="386456"/>
          </a:xfrm>
          <a:prstGeom prst="roundRect">
            <a:avLst/>
          </a:prstGeom>
          <a:solidFill>
            <a:srgbClr val="0066FF"/>
          </a:solidFill>
          <a:ln w="3175" cap="flat" cmpd="sng" algn="ctr">
            <a:noFill/>
            <a:prstDash val="solid"/>
          </a:ln>
          <a:effectLst/>
        </p:spPr>
        <p:txBody>
          <a:bodyPr lIns="0" tIns="84083" rIns="0" bIns="49655"/>
          <a:lstStyle/>
          <a:p>
            <a:pPr algn="ctr" defTabSz="630562"/>
            <a:r>
              <a:rPr lang="en-US" sz="920" b="1" kern="0" dirty="0">
                <a:solidFill>
                  <a:srgbClr val="FFFFFF"/>
                </a:solidFill>
                <a:latin typeface="Nokia Pure Text Light" panose="020B0403020202020204" pitchFamily="34" charset="0"/>
                <a:ea typeface="Nokia Pure Text Light" panose="020B0403020202020204" pitchFamily="34" charset="0"/>
              </a:rPr>
              <a:t>RAN5</a:t>
            </a:r>
          </a:p>
        </p:txBody>
      </p:sp>
      <p:sp>
        <p:nvSpPr>
          <p:cNvPr id="134" name="Rectangle: Rounded Corners 133">
            <a:extLst>
              <a:ext uri="{FF2B5EF4-FFF2-40B4-BE49-F238E27FC236}">
                <a16:creationId xmlns="" xmlns:a16="http://schemas.microsoft.com/office/drawing/2014/main" id="{BF00A85F-9779-48C5-9E2D-EE5798C0C521}"/>
              </a:ext>
            </a:extLst>
          </p:cNvPr>
          <p:cNvSpPr/>
          <p:nvPr/>
        </p:nvSpPr>
        <p:spPr>
          <a:xfrm>
            <a:off x="542952" y="3710881"/>
            <a:ext cx="692052" cy="386456"/>
          </a:xfrm>
          <a:prstGeom prst="roundRect">
            <a:avLst/>
          </a:prstGeom>
          <a:solidFill>
            <a:srgbClr val="1E9657"/>
          </a:solidFill>
          <a:ln w="3175" cap="flat" cmpd="sng" algn="ctr">
            <a:noFill/>
            <a:prstDash val="solid"/>
          </a:ln>
          <a:effectLst/>
        </p:spPr>
        <p:txBody>
          <a:bodyPr lIns="0" tIns="168166" rIns="0" bIns="336331"/>
          <a:lstStyle/>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RAN1</a:t>
            </a:r>
          </a:p>
        </p:txBody>
      </p:sp>
      <p:sp>
        <p:nvSpPr>
          <p:cNvPr id="196" name="Rectangle: Rounded Corners 195">
            <a:extLst>
              <a:ext uri="{FF2B5EF4-FFF2-40B4-BE49-F238E27FC236}">
                <a16:creationId xmlns="" xmlns:a16="http://schemas.microsoft.com/office/drawing/2014/main" id="{9CF33AC0-8245-41A9-8249-11570E70F309}"/>
              </a:ext>
            </a:extLst>
          </p:cNvPr>
          <p:cNvSpPr/>
          <p:nvPr/>
        </p:nvSpPr>
        <p:spPr>
          <a:xfrm>
            <a:off x="551115" y="5173077"/>
            <a:ext cx="705098" cy="386456"/>
          </a:xfrm>
          <a:prstGeom prst="roundRect">
            <a:avLst/>
          </a:prstGeom>
          <a:solidFill>
            <a:srgbClr val="FA7100"/>
          </a:solidFill>
          <a:ln w="3175" cap="flat" cmpd="sng" algn="ctr">
            <a:noFill/>
            <a:prstDash val="solid"/>
          </a:ln>
          <a:effectLst/>
        </p:spPr>
        <p:txBody>
          <a:bodyPr lIns="49655" tIns="84083" rIns="49655" bIns="336331"/>
          <a:lstStyle/>
          <a:p>
            <a:pPr algn="ctr" defTabSz="630562"/>
            <a:r>
              <a:rPr lang="en-US" sz="920" b="1" kern="0" dirty="0">
                <a:solidFill>
                  <a:srgbClr val="FFFFFF"/>
                </a:solidFill>
                <a:latin typeface="Nokia Pure Text Light" panose="020B0403020202020204" pitchFamily="34" charset="0"/>
                <a:ea typeface="Nokia Pure Text Light" panose="020B0403020202020204" pitchFamily="34" charset="0"/>
              </a:rPr>
              <a:t>RAN4</a:t>
            </a:r>
            <a:br>
              <a:rPr lang="en-US" sz="920" b="1" kern="0" dirty="0">
                <a:solidFill>
                  <a:srgbClr val="FFFFFF"/>
                </a:solidFill>
                <a:latin typeface="Nokia Pure Text Light" panose="020B0403020202020204" pitchFamily="34" charset="0"/>
                <a:ea typeface="Nokia Pure Text Light" panose="020B0403020202020204" pitchFamily="34" charset="0"/>
              </a:rPr>
            </a:b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198" name="Rectangle: Rounded Corners 197">
            <a:extLst>
              <a:ext uri="{FF2B5EF4-FFF2-40B4-BE49-F238E27FC236}">
                <a16:creationId xmlns="" xmlns:a16="http://schemas.microsoft.com/office/drawing/2014/main" id="{34046CC4-907E-4BB2-9D7A-8E83AC184393}"/>
              </a:ext>
            </a:extLst>
          </p:cNvPr>
          <p:cNvSpPr/>
          <p:nvPr/>
        </p:nvSpPr>
        <p:spPr>
          <a:xfrm>
            <a:off x="539905" y="4700841"/>
            <a:ext cx="719572" cy="386456"/>
          </a:xfrm>
          <a:prstGeom prst="roundRect">
            <a:avLst/>
          </a:prstGeom>
          <a:solidFill>
            <a:srgbClr val="663300"/>
          </a:solidFill>
          <a:ln w="3175" cap="flat" cmpd="sng" algn="ctr">
            <a:noFill/>
            <a:prstDash val="solid"/>
          </a:ln>
          <a:effectLst/>
        </p:spPr>
        <p:txBody>
          <a:bodyPr lIns="0" tIns="84083" rIns="0" bIns="49655"/>
          <a:lstStyle/>
          <a:p>
            <a:pPr algn="ctr" defTabSz="630562"/>
            <a:r>
              <a:rPr lang="en-US" sz="920" b="1" kern="0" dirty="0">
                <a:solidFill>
                  <a:srgbClr val="FFFFFF"/>
                </a:solidFill>
                <a:latin typeface="Nokia Pure Text Light" panose="020B0403020202020204" pitchFamily="34" charset="0"/>
                <a:ea typeface="Nokia Pure Text Light" panose="020B0403020202020204" pitchFamily="34" charset="0"/>
              </a:rPr>
              <a:t>RAN3</a:t>
            </a:r>
          </a:p>
        </p:txBody>
      </p:sp>
      <p:sp>
        <p:nvSpPr>
          <p:cNvPr id="199" name="Rectangle: Rounded Corners 198">
            <a:extLst>
              <a:ext uri="{FF2B5EF4-FFF2-40B4-BE49-F238E27FC236}">
                <a16:creationId xmlns="" xmlns:a16="http://schemas.microsoft.com/office/drawing/2014/main" id="{F0C933E5-C77C-4B6D-9CC4-F0228821CF6A}"/>
              </a:ext>
            </a:extLst>
          </p:cNvPr>
          <p:cNvSpPr/>
          <p:nvPr/>
        </p:nvSpPr>
        <p:spPr>
          <a:xfrm>
            <a:off x="548529" y="4199966"/>
            <a:ext cx="699418" cy="386456"/>
          </a:xfrm>
          <a:prstGeom prst="roundRect">
            <a:avLst/>
          </a:prstGeom>
          <a:solidFill>
            <a:srgbClr val="C800BE"/>
          </a:solidFill>
          <a:ln w="3175" cap="flat" cmpd="sng" algn="ctr">
            <a:noFill/>
            <a:prstDash val="solid"/>
          </a:ln>
          <a:effectLst/>
        </p:spPr>
        <p:txBody>
          <a:bodyPr lIns="0" tIns="84083" rIns="0" bIns="49655"/>
          <a:lstStyle/>
          <a:p>
            <a:pPr algn="ctr" defTabSz="630562"/>
            <a:r>
              <a:rPr lang="en-US" sz="920" b="1" kern="0" dirty="0">
                <a:solidFill>
                  <a:srgbClr val="FFFFFF"/>
                </a:solidFill>
                <a:latin typeface="Nokia Pure Text Light" panose="020B0403020202020204" pitchFamily="34" charset="0"/>
                <a:ea typeface="Nokia Pure Text Light" panose="020B0403020202020204" pitchFamily="34" charset="0"/>
              </a:rPr>
              <a:t>RAN2</a:t>
            </a:r>
            <a:br>
              <a:rPr lang="en-US" sz="920" b="1" kern="0" dirty="0">
                <a:solidFill>
                  <a:srgbClr val="FFFFFF"/>
                </a:solidFill>
                <a:latin typeface="Nokia Pure Text Light" panose="020B0403020202020204" pitchFamily="34" charset="0"/>
                <a:ea typeface="Nokia Pure Text Light" panose="020B0403020202020204" pitchFamily="34" charset="0"/>
              </a:rPr>
            </a:b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205" name="Rectangle 204">
            <a:extLst>
              <a:ext uri="{FF2B5EF4-FFF2-40B4-BE49-F238E27FC236}">
                <a16:creationId xmlns="" xmlns:a16="http://schemas.microsoft.com/office/drawing/2014/main" id="{86DDB80F-F721-4DA2-879D-5EFA2831114D}"/>
              </a:ext>
            </a:extLst>
          </p:cNvPr>
          <p:cNvSpPr/>
          <p:nvPr/>
        </p:nvSpPr>
        <p:spPr>
          <a:xfrm>
            <a:off x="4150802" y="1532747"/>
            <a:ext cx="1534576" cy="557632"/>
          </a:xfrm>
          <a:prstGeom prst="rect">
            <a:avLst/>
          </a:prstGeom>
          <a:solidFill>
            <a:srgbClr val="124191"/>
          </a:solidFill>
          <a:ln>
            <a:noFill/>
          </a:ln>
          <a:effectLst/>
        </p:spPr>
        <p:txBody>
          <a:bodyPr lIns="66207" tIns="66207" rIns="66207" bIns="66207" anchor="ctr"/>
          <a:lstStyle/>
          <a:p>
            <a:pPr algn="ctr" defTabSz="840770">
              <a:defRPr/>
            </a:pPr>
            <a:r>
              <a:rPr lang="en-GB" sz="1103" kern="0" dirty="0">
                <a:solidFill>
                  <a:srgbClr val="FFFFFF"/>
                </a:solidFill>
                <a:latin typeface="Nokia Pure Text Light" panose="020B0403020202020204" pitchFamily="34" charset="0"/>
                <a:ea typeface="Nokia Pure Text Light" panose="020B0403020202020204" pitchFamily="34" charset="0"/>
              </a:rPr>
              <a:t>April</a:t>
            </a:r>
          </a:p>
        </p:txBody>
      </p:sp>
      <p:sp>
        <p:nvSpPr>
          <p:cNvPr id="206" name="Rectangle 205">
            <a:extLst>
              <a:ext uri="{FF2B5EF4-FFF2-40B4-BE49-F238E27FC236}">
                <a16:creationId xmlns="" xmlns:a16="http://schemas.microsoft.com/office/drawing/2014/main" id="{87505F28-0473-45DA-9F4F-ADC5BD2D3484}"/>
              </a:ext>
            </a:extLst>
          </p:cNvPr>
          <p:cNvSpPr/>
          <p:nvPr/>
        </p:nvSpPr>
        <p:spPr>
          <a:xfrm>
            <a:off x="7291338" y="1531996"/>
            <a:ext cx="989553" cy="557632"/>
          </a:xfrm>
          <a:prstGeom prst="rect">
            <a:avLst/>
          </a:prstGeom>
          <a:solidFill>
            <a:srgbClr val="124191"/>
          </a:solidFill>
          <a:ln>
            <a:noFill/>
          </a:ln>
          <a:effectLst/>
        </p:spPr>
        <p:txBody>
          <a:bodyPr lIns="66207" tIns="66207" rIns="66207" bIns="66207" anchor="ctr"/>
          <a:lstStyle/>
          <a:p>
            <a:pPr algn="ctr" defTabSz="840770">
              <a:defRPr/>
            </a:pPr>
            <a:r>
              <a:rPr lang="en-GB" sz="1103" kern="0" dirty="0">
                <a:solidFill>
                  <a:srgbClr val="FFFFFF"/>
                </a:solidFill>
                <a:latin typeface="Nokia Pure Text Light" panose="020B0403020202020204" pitchFamily="34" charset="0"/>
                <a:ea typeface="Nokia Pure Text Light" panose="020B0403020202020204" pitchFamily="34" charset="0"/>
              </a:rPr>
              <a:t>June</a:t>
            </a:r>
          </a:p>
        </p:txBody>
      </p:sp>
      <p:sp>
        <p:nvSpPr>
          <p:cNvPr id="207" name="Rectangle 206">
            <a:extLst>
              <a:ext uri="{FF2B5EF4-FFF2-40B4-BE49-F238E27FC236}">
                <a16:creationId xmlns="" xmlns:a16="http://schemas.microsoft.com/office/drawing/2014/main" id="{52404E96-7C2D-42BC-81A6-79E36A32DD4A}"/>
              </a:ext>
            </a:extLst>
          </p:cNvPr>
          <p:cNvSpPr/>
          <p:nvPr/>
        </p:nvSpPr>
        <p:spPr>
          <a:xfrm>
            <a:off x="5717697" y="1532747"/>
            <a:ext cx="1534568" cy="557632"/>
          </a:xfrm>
          <a:prstGeom prst="rect">
            <a:avLst/>
          </a:prstGeom>
          <a:solidFill>
            <a:srgbClr val="124191"/>
          </a:solidFill>
          <a:ln>
            <a:noFill/>
          </a:ln>
          <a:effectLst/>
        </p:spPr>
        <p:txBody>
          <a:bodyPr lIns="66207" tIns="66207" rIns="66207" bIns="66207" anchor="ctr"/>
          <a:lstStyle/>
          <a:p>
            <a:pPr algn="ctr" defTabSz="840770">
              <a:defRPr/>
            </a:pPr>
            <a:r>
              <a:rPr lang="en-GB" sz="1103" kern="0" dirty="0">
                <a:solidFill>
                  <a:srgbClr val="FFFFFF"/>
                </a:solidFill>
                <a:latin typeface="Nokia Pure Text Light" panose="020B0403020202020204" pitchFamily="34" charset="0"/>
                <a:ea typeface="Nokia Pure Text Light" panose="020B0403020202020204" pitchFamily="34" charset="0"/>
              </a:rPr>
              <a:t>May</a:t>
            </a:r>
          </a:p>
        </p:txBody>
      </p:sp>
      <p:cxnSp>
        <p:nvCxnSpPr>
          <p:cNvPr id="208" name="Straight Connector 12">
            <a:extLst>
              <a:ext uri="{FF2B5EF4-FFF2-40B4-BE49-F238E27FC236}">
                <a16:creationId xmlns="" xmlns:a16="http://schemas.microsoft.com/office/drawing/2014/main" id="{BDFEE0A1-B015-4598-BE15-4A593CFEE925}"/>
              </a:ext>
            </a:extLst>
          </p:cNvPr>
          <p:cNvCxnSpPr>
            <a:cxnSpLocks/>
          </p:cNvCxnSpPr>
          <p:nvPr/>
        </p:nvCxnSpPr>
        <p:spPr bwMode="auto">
          <a:xfrm flipV="1">
            <a:off x="4221398"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09" name="Straight Connector 12">
            <a:extLst>
              <a:ext uri="{FF2B5EF4-FFF2-40B4-BE49-F238E27FC236}">
                <a16:creationId xmlns="" xmlns:a16="http://schemas.microsoft.com/office/drawing/2014/main" id="{69876911-EF47-4D62-B4CA-CF3A54EC70E1}"/>
              </a:ext>
            </a:extLst>
          </p:cNvPr>
          <p:cNvCxnSpPr>
            <a:cxnSpLocks/>
          </p:cNvCxnSpPr>
          <p:nvPr/>
        </p:nvCxnSpPr>
        <p:spPr bwMode="auto">
          <a:xfrm flipV="1">
            <a:off x="4585043"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0" name="Straight Connector 12">
            <a:extLst>
              <a:ext uri="{FF2B5EF4-FFF2-40B4-BE49-F238E27FC236}">
                <a16:creationId xmlns="" xmlns:a16="http://schemas.microsoft.com/office/drawing/2014/main" id="{FB60591E-80C7-4BD2-A65E-D2796AA463BE}"/>
              </a:ext>
            </a:extLst>
          </p:cNvPr>
          <p:cNvCxnSpPr>
            <a:cxnSpLocks/>
          </p:cNvCxnSpPr>
          <p:nvPr/>
        </p:nvCxnSpPr>
        <p:spPr bwMode="auto">
          <a:xfrm flipV="1">
            <a:off x="4955858"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1" name="Straight Connector 12">
            <a:extLst>
              <a:ext uri="{FF2B5EF4-FFF2-40B4-BE49-F238E27FC236}">
                <a16:creationId xmlns="" xmlns:a16="http://schemas.microsoft.com/office/drawing/2014/main" id="{2E26C3A1-A9BA-4E68-9C85-8B926BC86D3D}"/>
              </a:ext>
            </a:extLst>
          </p:cNvPr>
          <p:cNvCxnSpPr>
            <a:cxnSpLocks/>
          </p:cNvCxnSpPr>
          <p:nvPr/>
        </p:nvCxnSpPr>
        <p:spPr bwMode="auto">
          <a:xfrm flipV="1">
            <a:off x="5327873"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3" name="Straight Connector 12">
            <a:extLst>
              <a:ext uri="{FF2B5EF4-FFF2-40B4-BE49-F238E27FC236}">
                <a16:creationId xmlns="" xmlns:a16="http://schemas.microsoft.com/office/drawing/2014/main" id="{7E5ADBE7-97B3-49BC-A4B4-62EAF24732C5}"/>
              </a:ext>
            </a:extLst>
          </p:cNvPr>
          <p:cNvCxnSpPr>
            <a:cxnSpLocks/>
          </p:cNvCxnSpPr>
          <p:nvPr/>
        </p:nvCxnSpPr>
        <p:spPr bwMode="auto">
          <a:xfrm flipV="1">
            <a:off x="6069126"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4" name="Straight Connector 12">
            <a:extLst>
              <a:ext uri="{FF2B5EF4-FFF2-40B4-BE49-F238E27FC236}">
                <a16:creationId xmlns="" xmlns:a16="http://schemas.microsoft.com/office/drawing/2014/main" id="{D4268930-4F85-4609-8B22-7FA90C451E77}"/>
              </a:ext>
            </a:extLst>
          </p:cNvPr>
          <p:cNvCxnSpPr>
            <a:cxnSpLocks/>
          </p:cNvCxnSpPr>
          <p:nvPr/>
        </p:nvCxnSpPr>
        <p:spPr bwMode="auto">
          <a:xfrm flipV="1">
            <a:off x="6445319"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5" name="Straight Connector 12">
            <a:extLst>
              <a:ext uri="{FF2B5EF4-FFF2-40B4-BE49-F238E27FC236}">
                <a16:creationId xmlns="" xmlns:a16="http://schemas.microsoft.com/office/drawing/2014/main" id="{22598D18-66ED-4DDB-BBFC-86E0951B7B13}"/>
              </a:ext>
            </a:extLst>
          </p:cNvPr>
          <p:cNvCxnSpPr>
            <a:cxnSpLocks/>
          </p:cNvCxnSpPr>
          <p:nvPr/>
        </p:nvCxnSpPr>
        <p:spPr bwMode="auto">
          <a:xfrm flipV="1">
            <a:off x="6815541"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6" name="Straight Connector 12">
            <a:extLst>
              <a:ext uri="{FF2B5EF4-FFF2-40B4-BE49-F238E27FC236}">
                <a16:creationId xmlns="" xmlns:a16="http://schemas.microsoft.com/office/drawing/2014/main" id="{3579E115-AA48-406F-9B8D-C582BFC1991D}"/>
              </a:ext>
            </a:extLst>
          </p:cNvPr>
          <p:cNvCxnSpPr>
            <a:cxnSpLocks/>
          </p:cNvCxnSpPr>
          <p:nvPr/>
        </p:nvCxnSpPr>
        <p:spPr bwMode="auto">
          <a:xfrm flipV="1">
            <a:off x="7180828"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7" name="Straight Connector 12">
            <a:extLst>
              <a:ext uri="{FF2B5EF4-FFF2-40B4-BE49-F238E27FC236}">
                <a16:creationId xmlns="" xmlns:a16="http://schemas.microsoft.com/office/drawing/2014/main" id="{D9221150-9F5A-4605-8316-1347138E0C7E}"/>
              </a:ext>
            </a:extLst>
          </p:cNvPr>
          <p:cNvCxnSpPr>
            <a:cxnSpLocks/>
          </p:cNvCxnSpPr>
          <p:nvPr/>
        </p:nvCxnSpPr>
        <p:spPr bwMode="auto">
          <a:xfrm flipV="1">
            <a:off x="7550682"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28" name="Rectangle 227">
            <a:extLst>
              <a:ext uri="{FF2B5EF4-FFF2-40B4-BE49-F238E27FC236}">
                <a16:creationId xmlns="" xmlns:a16="http://schemas.microsoft.com/office/drawing/2014/main" id="{250364A0-CDAE-48FF-BB19-9B314B5DDC03}"/>
              </a:ext>
            </a:extLst>
          </p:cNvPr>
          <p:cNvSpPr/>
          <p:nvPr/>
        </p:nvSpPr>
        <p:spPr>
          <a:xfrm>
            <a:off x="3869377"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29-2</a:t>
            </a:r>
          </a:p>
        </p:txBody>
      </p:sp>
      <p:sp>
        <p:nvSpPr>
          <p:cNvPr id="229" name="Rectangle 228">
            <a:extLst>
              <a:ext uri="{FF2B5EF4-FFF2-40B4-BE49-F238E27FC236}">
                <a16:creationId xmlns="" xmlns:a16="http://schemas.microsoft.com/office/drawing/2014/main" id="{867F42D9-B6BA-4431-965F-E0664ABE8C8A}"/>
              </a:ext>
            </a:extLst>
          </p:cNvPr>
          <p:cNvSpPr/>
          <p:nvPr/>
        </p:nvSpPr>
        <p:spPr>
          <a:xfrm>
            <a:off x="4237262"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5-9</a:t>
            </a:r>
          </a:p>
        </p:txBody>
      </p:sp>
      <p:sp>
        <p:nvSpPr>
          <p:cNvPr id="230" name="Rectangle 229">
            <a:extLst>
              <a:ext uri="{FF2B5EF4-FFF2-40B4-BE49-F238E27FC236}">
                <a16:creationId xmlns="" xmlns:a16="http://schemas.microsoft.com/office/drawing/2014/main" id="{8A4608A6-DE57-488D-A514-011C60A6D2B0}"/>
              </a:ext>
            </a:extLst>
          </p:cNvPr>
          <p:cNvSpPr/>
          <p:nvPr/>
        </p:nvSpPr>
        <p:spPr>
          <a:xfrm>
            <a:off x="4608112"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12-16</a:t>
            </a:r>
          </a:p>
        </p:txBody>
      </p:sp>
      <p:sp>
        <p:nvSpPr>
          <p:cNvPr id="231" name="Rectangle 230">
            <a:extLst>
              <a:ext uri="{FF2B5EF4-FFF2-40B4-BE49-F238E27FC236}">
                <a16:creationId xmlns="" xmlns:a16="http://schemas.microsoft.com/office/drawing/2014/main" id="{C7006262-193F-4F2F-8633-CB707AAE3C0A}"/>
              </a:ext>
            </a:extLst>
          </p:cNvPr>
          <p:cNvSpPr/>
          <p:nvPr/>
        </p:nvSpPr>
        <p:spPr>
          <a:xfrm>
            <a:off x="4978961"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19-23</a:t>
            </a:r>
          </a:p>
        </p:txBody>
      </p:sp>
      <p:sp>
        <p:nvSpPr>
          <p:cNvPr id="232" name="Rectangle 231">
            <a:extLst>
              <a:ext uri="{FF2B5EF4-FFF2-40B4-BE49-F238E27FC236}">
                <a16:creationId xmlns="" xmlns:a16="http://schemas.microsoft.com/office/drawing/2014/main" id="{DC6B7F64-D230-42A6-B493-9CDC9626C99B}"/>
              </a:ext>
            </a:extLst>
          </p:cNvPr>
          <p:cNvSpPr/>
          <p:nvPr/>
        </p:nvSpPr>
        <p:spPr>
          <a:xfrm>
            <a:off x="5349811"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26-30</a:t>
            </a:r>
          </a:p>
        </p:txBody>
      </p:sp>
      <p:sp>
        <p:nvSpPr>
          <p:cNvPr id="233" name="Rectangle 232">
            <a:extLst>
              <a:ext uri="{FF2B5EF4-FFF2-40B4-BE49-F238E27FC236}">
                <a16:creationId xmlns="" xmlns:a16="http://schemas.microsoft.com/office/drawing/2014/main" id="{9249E00D-672E-430F-A1C2-D9BB2FD9C715}"/>
              </a:ext>
            </a:extLst>
          </p:cNvPr>
          <p:cNvSpPr/>
          <p:nvPr/>
        </p:nvSpPr>
        <p:spPr>
          <a:xfrm>
            <a:off x="5717696"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3-7</a:t>
            </a:r>
          </a:p>
        </p:txBody>
      </p:sp>
      <p:sp>
        <p:nvSpPr>
          <p:cNvPr id="234" name="Rectangle 233">
            <a:extLst>
              <a:ext uri="{FF2B5EF4-FFF2-40B4-BE49-F238E27FC236}">
                <a16:creationId xmlns="" xmlns:a16="http://schemas.microsoft.com/office/drawing/2014/main" id="{6FDA40E5-EA65-4980-963A-95813F2C4C88}"/>
              </a:ext>
            </a:extLst>
          </p:cNvPr>
          <p:cNvSpPr/>
          <p:nvPr/>
        </p:nvSpPr>
        <p:spPr>
          <a:xfrm>
            <a:off x="6088546"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10-14</a:t>
            </a:r>
          </a:p>
        </p:txBody>
      </p:sp>
      <p:sp>
        <p:nvSpPr>
          <p:cNvPr id="235" name="Rectangle 234">
            <a:extLst>
              <a:ext uri="{FF2B5EF4-FFF2-40B4-BE49-F238E27FC236}">
                <a16:creationId xmlns="" xmlns:a16="http://schemas.microsoft.com/office/drawing/2014/main" id="{9CB3E36D-FAD2-458A-A1C5-F97D5BAEE3D1}"/>
              </a:ext>
            </a:extLst>
          </p:cNvPr>
          <p:cNvSpPr/>
          <p:nvPr/>
        </p:nvSpPr>
        <p:spPr>
          <a:xfrm>
            <a:off x="6464893"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17-21</a:t>
            </a:r>
          </a:p>
        </p:txBody>
      </p:sp>
      <p:sp>
        <p:nvSpPr>
          <p:cNvPr id="236" name="Rectangle 235">
            <a:extLst>
              <a:ext uri="{FF2B5EF4-FFF2-40B4-BE49-F238E27FC236}">
                <a16:creationId xmlns="" xmlns:a16="http://schemas.microsoft.com/office/drawing/2014/main" id="{5CE0A1C6-D937-48AE-B2C6-A79483C94E07}"/>
              </a:ext>
            </a:extLst>
          </p:cNvPr>
          <p:cNvSpPr/>
          <p:nvPr/>
        </p:nvSpPr>
        <p:spPr>
          <a:xfrm>
            <a:off x="6835743"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24-28</a:t>
            </a:r>
          </a:p>
        </p:txBody>
      </p:sp>
      <p:sp>
        <p:nvSpPr>
          <p:cNvPr id="237" name="Rectangle 236">
            <a:extLst>
              <a:ext uri="{FF2B5EF4-FFF2-40B4-BE49-F238E27FC236}">
                <a16:creationId xmlns="" xmlns:a16="http://schemas.microsoft.com/office/drawing/2014/main" id="{21864778-86C8-4D2A-A8D6-0CF4FA1F29B2}"/>
              </a:ext>
            </a:extLst>
          </p:cNvPr>
          <p:cNvSpPr/>
          <p:nvPr/>
        </p:nvSpPr>
        <p:spPr>
          <a:xfrm>
            <a:off x="7203628"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31-4</a:t>
            </a:r>
          </a:p>
        </p:txBody>
      </p:sp>
      <p:sp>
        <p:nvSpPr>
          <p:cNvPr id="238" name="Rectangle 237">
            <a:extLst>
              <a:ext uri="{FF2B5EF4-FFF2-40B4-BE49-F238E27FC236}">
                <a16:creationId xmlns="" xmlns:a16="http://schemas.microsoft.com/office/drawing/2014/main" id="{A7CC5620-AA47-4838-9D6E-303ABAC0445C}"/>
              </a:ext>
            </a:extLst>
          </p:cNvPr>
          <p:cNvSpPr/>
          <p:nvPr/>
        </p:nvSpPr>
        <p:spPr>
          <a:xfrm>
            <a:off x="7574478" y="2138909"/>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7-11</a:t>
            </a:r>
          </a:p>
        </p:txBody>
      </p:sp>
      <p:cxnSp>
        <p:nvCxnSpPr>
          <p:cNvPr id="240" name="Straight Connector 12">
            <a:extLst>
              <a:ext uri="{FF2B5EF4-FFF2-40B4-BE49-F238E27FC236}">
                <a16:creationId xmlns="" xmlns:a16="http://schemas.microsoft.com/office/drawing/2014/main" id="{7FEDAD98-4FC4-4FAC-9D53-C47B9D4B7614}"/>
              </a:ext>
            </a:extLst>
          </p:cNvPr>
          <p:cNvCxnSpPr>
            <a:cxnSpLocks/>
          </p:cNvCxnSpPr>
          <p:nvPr/>
        </p:nvCxnSpPr>
        <p:spPr bwMode="auto">
          <a:xfrm flipV="1">
            <a:off x="3847460"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41" name="Rectangle 240">
            <a:extLst>
              <a:ext uri="{FF2B5EF4-FFF2-40B4-BE49-F238E27FC236}">
                <a16:creationId xmlns="" xmlns:a16="http://schemas.microsoft.com/office/drawing/2014/main" id="{09217085-EC32-486B-8907-37BB83A9F0F8}"/>
              </a:ext>
            </a:extLst>
          </p:cNvPr>
          <p:cNvSpPr/>
          <p:nvPr/>
        </p:nvSpPr>
        <p:spPr>
          <a:xfrm>
            <a:off x="7945327" y="2138908"/>
            <a:ext cx="335566" cy="219144"/>
          </a:xfrm>
          <a:prstGeom prst="rect">
            <a:avLst/>
          </a:prstGeom>
          <a:solidFill>
            <a:srgbClr val="4D5766">
              <a:lumMod val="75000"/>
            </a:srgbClr>
          </a:solidFill>
          <a:ln>
            <a:noFill/>
          </a:ln>
          <a:effectLst/>
        </p:spPr>
        <p:txBody>
          <a:bodyPr lIns="0" tIns="66207" rIns="0" bIns="66207" anchor="ctr"/>
          <a:lstStyle/>
          <a:p>
            <a:pPr algn="ctr" defTabSz="840770">
              <a:defRPr/>
            </a:pPr>
            <a:r>
              <a:rPr lang="en-GB" sz="920" kern="0" dirty="0">
                <a:solidFill>
                  <a:srgbClr val="FFFFFF"/>
                </a:solidFill>
                <a:latin typeface="Nokia Pure Text Light" panose="020B0403020202020204" pitchFamily="34" charset="0"/>
                <a:ea typeface="Nokia Pure Text Light" panose="020B0403020202020204" pitchFamily="34" charset="0"/>
              </a:rPr>
              <a:t>14-18</a:t>
            </a:r>
          </a:p>
        </p:txBody>
      </p:sp>
      <p:cxnSp>
        <p:nvCxnSpPr>
          <p:cNvPr id="251" name="Straight Connector 12">
            <a:extLst>
              <a:ext uri="{FF2B5EF4-FFF2-40B4-BE49-F238E27FC236}">
                <a16:creationId xmlns="" xmlns:a16="http://schemas.microsoft.com/office/drawing/2014/main" id="{568FB49D-9FF4-4DD4-BD37-EDB818147300}"/>
              </a:ext>
            </a:extLst>
          </p:cNvPr>
          <p:cNvCxnSpPr>
            <a:cxnSpLocks/>
          </p:cNvCxnSpPr>
          <p:nvPr/>
        </p:nvCxnSpPr>
        <p:spPr bwMode="auto">
          <a:xfrm flipV="1">
            <a:off x="7926842"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52" name="Straight Connector 12">
            <a:extLst>
              <a:ext uri="{FF2B5EF4-FFF2-40B4-BE49-F238E27FC236}">
                <a16:creationId xmlns="" xmlns:a16="http://schemas.microsoft.com/office/drawing/2014/main" id="{C25D509E-C181-456A-8C16-5CD222FDD17E}"/>
              </a:ext>
            </a:extLst>
          </p:cNvPr>
          <p:cNvCxnSpPr>
            <a:cxnSpLocks/>
          </p:cNvCxnSpPr>
          <p:nvPr/>
        </p:nvCxnSpPr>
        <p:spPr bwMode="auto">
          <a:xfrm flipV="1">
            <a:off x="8291725"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57" name="Rectangle: Rounded Corners 256">
            <a:extLst>
              <a:ext uri="{FF2B5EF4-FFF2-40B4-BE49-F238E27FC236}">
                <a16:creationId xmlns="" xmlns:a16="http://schemas.microsoft.com/office/drawing/2014/main" id="{7B854F67-0DAB-4103-AB4C-9362D7596BFA}"/>
              </a:ext>
            </a:extLst>
          </p:cNvPr>
          <p:cNvSpPr/>
          <p:nvPr/>
        </p:nvSpPr>
        <p:spPr>
          <a:xfrm>
            <a:off x="7933724" y="3757291"/>
            <a:ext cx="355424" cy="2317261"/>
          </a:xfrm>
          <a:prstGeom prst="roundRect">
            <a:avLst/>
          </a:prstGeom>
          <a:solidFill>
            <a:srgbClr val="FF0000"/>
          </a:solidFill>
          <a:ln w="3175" cap="flat" cmpd="sng" algn="ctr">
            <a:noFill/>
            <a:prstDash val="solid"/>
          </a:ln>
          <a:effectLst/>
        </p:spPr>
        <p:txBody>
          <a:bodyPr lIns="0" tIns="84083" rIns="0" bIns="49655"/>
          <a:lstStyle/>
          <a:p>
            <a:pPr algn="ctr" defTabSz="630562">
              <a:defRPr/>
            </a:pPr>
            <a:endParaRPr lang="en-US" sz="1011"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endParaRPr lang="en-US" sz="1011"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endParaRPr lang="en-US" sz="1011"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r>
              <a:rPr lang="en-US" sz="1011" b="1" kern="0" dirty="0">
                <a:solidFill>
                  <a:srgbClr val="FFFFFF"/>
                </a:solidFill>
                <a:latin typeface="Nokia Pure Text Light" panose="020B0403020202020204" pitchFamily="34" charset="0"/>
                <a:ea typeface="Nokia Pure Text Light" panose="020B0403020202020204" pitchFamily="34" charset="0"/>
              </a:rPr>
              <a:t>T</a:t>
            </a:r>
          </a:p>
          <a:p>
            <a:pPr algn="ctr" defTabSz="630562">
              <a:defRPr/>
            </a:pPr>
            <a:r>
              <a:rPr lang="en-US" sz="1011" b="1" kern="0" dirty="0">
                <a:solidFill>
                  <a:srgbClr val="FFFFFF"/>
                </a:solidFill>
                <a:latin typeface="Nokia Pure Text Light" panose="020B0403020202020204" pitchFamily="34" charset="0"/>
                <a:ea typeface="Nokia Pure Text Light" panose="020B0403020202020204" pitchFamily="34" charset="0"/>
              </a:rPr>
              <a:t>S</a:t>
            </a:r>
          </a:p>
          <a:p>
            <a:pPr algn="ctr" defTabSz="630562">
              <a:defRPr/>
            </a:pPr>
            <a:r>
              <a:rPr lang="en-US" sz="1011" b="1" kern="0" dirty="0">
                <a:solidFill>
                  <a:srgbClr val="FFFFFF"/>
                </a:solidFill>
                <a:latin typeface="Nokia Pure Text Light" panose="020B0403020202020204" pitchFamily="34" charset="0"/>
                <a:ea typeface="Nokia Pure Text Light" panose="020B0403020202020204" pitchFamily="34" charset="0"/>
              </a:rPr>
              <a:t>G</a:t>
            </a:r>
          </a:p>
          <a:p>
            <a:pPr algn="ctr" defTabSz="630562">
              <a:defRPr/>
            </a:pPr>
            <a:endParaRPr lang="en-US" sz="1011"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endParaRPr lang="en-US" sz="1011"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r>
              <a:rPr lang="en-US" sz="1011" b="1" kern="0" dirty="0">
                <a:solidFill>
                  <a:srgbClr val="FFFFFF"/>
                </a:solidFill>
                <a:latin typeface="Nokia Pure Text Light" panose="020B0403020202020204" pitchFamily="34" charset="0"/>
                <a:ea typeface="Nokia Pure Text Light" panose="020B0403020202020204" pitchFamily="34" charset="0"/>
              </a:rPr>
              <a:t>#</a:t>
            </a:r>
          </a:p>
          <a:p>
            <a:pPr algn="ctr" defTabSz="630562">
              <a:defRPr/>
            </a:pPr>
            <a:r>
              <a:rPr lang="en-US" sz="1011" b="1" kern="0" dirty="0">
                <a:solidFill>
                  <a:srgbClr val="FFFFFF"/>
                </a:solidFill>
                <a:latin typeface="Nokia Pure Text Light" panose="020B0403020202020204" pitchFamily="34" charset="0"/>
                <a:ea typeface="Nokia Pure Text Light" panose="020B0403020202020204" pitchFamily="34" charset="0"/>
              </a:rPr>
              <a:t>9</a:t>
            </a:r>
          </a:p>
          <a:p>
            <a:pPr algn="ctr" defTabSz="630562">
              <a:defRPr/>
            </a:pPr>
            <a:r>
              <a:rPr lang="en-US" sz="1011" b="1" kern="0" dirty="0">
                <a:solidFill>
                  <a:srgbClr val="FFFFFF"/>
                </a:solidFill>
                <a:latin typeface="Nokia Pure Text Light" panose="020B0403020202020204" pitchFamily="34" charset="0"/>
                <a:ea typeface="Nokia Pure Text Light" panose="020B0403020202020204" pitchFamily="34" charset="0"/>
              </a:rPr>
              <a:t>2</a:t>
            </a:r>
          </a:p>
        </p:txBody>
      </p:sp>
      <p:sp>
        <p:nvSpPr>
          <p:cNvPr id="260" name="Rectangle: Rounded Corners 259">
            <a:extLst>
              <a:ext uri="{FF2B5EF4-FFF2-40B4-BE49-F238E27FC236}">
                <a16:creationId xmlns="" xmlns:a16="http://schemas.microsoft.com/office/drawing/2014/main" id="{F1D681A8-1083-4670-9BC3-3C2EEB2AB53D}"/>
              </a:ext>
            </a:extLst>
          </p:cNvPr>
          <p:cNvSpPr/>
          <p:nvPr/>
        </p:nvSpPr>
        <p:spPr>
          <a:xfrm>
            <a:off x="6453324" y="5643984"/>
            <a:ext cx="703709" cy="386456"/>
          </a:xfrm>
          <a:prstGeom prst="roundRect">
            <a:avLst/>
          </a:prstGeom>
          <a:solidFill>
            <a:srgbClr val="0066FF"/>
          </a:solidFill>
          <a:ln w="3175" cap="flat" cmpd="sng" algn="ctr">
            <a:noFill/>
            <a:prstDash val="solid"/>
          </a:ln>
          <a:effectLst/>
        </p:spPr>
        <p:txBody>
          <a:bodyPr lIns="0" tIns="84083" rIns="0" bIns="49655"/>
          <a:lstStyle/>
          <a:p>
            <a:pPr algn="ctr" defTabSz="630562"/>
            <a:r>
              <a:rPr lang="en-US" sz="920" b="1" kern="0" dirty="0">
                <a:solidFill>
                  <a:srgbClr val="FFFFFF"/>
                </a:solidFill>
                <a:latin typeface="Nokia Pure Text Light" panose="020B0403020202020204" pitchFamily="34" charset="0"/>
                <a:ea typeface="Nokia Pure Text Light" panose="020B0403020202020204" pitchFamily="34" charset="0"/>
              </a:rPr>
              <a:t>RAN5</a:t>
            </a:r>
          </a:p>
        </p:txBody>
      </p:sp>
      <p:sp>
        <p:nvSpPr>
          <p:cNvPr id="123" name="Rectangle: Rounded Corners 122">
            <a:extLst>
              <a:ext uri="{FF2B5EF4-FFF2-40B4-BE49-F238E27FC236}">
                <a16:creationId xmlns="" xmlns:a16="http://schemas.microsoft.com/office/drawing/2014/main" id="{0F15EE4C-7157-40B0-8D44-14FA0CD44962}"/>
              </a:ext>
            </a:extLst>
          </p:cNvPr>
          <p:cNvSpPr/>
          <p:nvPr/>
        </p:nvSpPr>
        <p:spPr>
          <a:xfrm>
            <a:off x="6587720" y="5173077"/>
            <a:ext cx="505853" cy="386456"/>
          </a:xfrm>
          <a:prstGeom prst="roundRect">
            <a:avLst/>
          </a:prstGeom>
          <a:solidFill>
            <a:srgbClr val="FA7100"/>
          </a:solidFill>
          <a:ln w="3175" cap="flat" cmpd="sng" algn="ctr">
            <a:noFill/>
            <a:prstDash val="solid"/>
          </a:ln>
          <a:effectLst/>
        </p:spPr>
        <p:txBody>
          <a:bodyPr lIns="49655" tIns="84083" rIns="49655" bIns="49655"/>
          <a:lstStyle/>
          <a:p>
            <a:pPr algn="ctr" defTabSz="630562"/>
            <a:r>
              <a:rPr lang="en-US" sz="920" b="1" kern="0" dirty="0">
                <a:solidFill>
                  <a:srgbClr val="FFFFFF"/>
                </a:solidFill>
                <a:latin typeface="Nokia Pure Text Light" panose="020B0403020202020204" pitchFamily="34" charset="0"/>
                <a:ea typeface="Nokia Pure Text Light" panose="020B0403020202020204" pitchFamily="34" charset="0"/>
              </a:rPr>
              <a:t>RAN4</a:t>
            </a:r>
            <a:br>
              <a:rPr lang="en-US" sz="920" b="1" kern="0" dirty="0">
                <a:solidFill>
                  <a:srgbClr val="FFFFFF"/>
                </a:solidFill>
                <a:latin typeface="Nokia Pure Text Light" panose="020B0403020202020204" pitchFamily="34" charset="0"/>
                <a:ea typeface="Nokia Pure Text Light" panose="020B0403020202020204" pitchFamily="34" charset="0"/>
              </a:rPr>
            </a:br>
            <a:r>
              <a:rPr lang="en-US" sz="920" b="1" kern="0" dirty="0">
                <a:solidFill>
                  <a:srgbClr val="FFFFFF"/>
                </a:solidFill>
                <a:latin typeface="Nokia Pure Text Light" panose="020B0403020202020204" pitchFamily="34" charset="0"/>
                <a:ea typeface="Nokia Pure Text Light" panose="020B0403020202020204" pitchFamily="34" charset="0"/>
              </a:rPr>
              <a:t>(3+4)</a:t>
            </a:r>
          </a:p>
        </p:txBody>
      </p:sp>
      <p:sp>
        <p:nvSpPr>
          <p:cNvPr id="126" name="Rectangle: Rounded Corners 125">
            <a:extLst>
              <a:ext uri="{FF2B5EF4-FFF2-40B4-BE49-F238E27FC236}">
                <a16:creationId xmlns="" xmlns:a16="http://schemas.microsoft.com/office/drawing/2014/main" id="{2CE0ABCB-D23E-4105-820B-48D05D76B4CF}"/>
              </a:ext>
            </a:extLst>
          </p:cNvPr>
          <p:cNvSpPr/>
          <p:nvPr/>
        </p:nvSpPr>
        <p:spPr>
          <a:xfrm>
            <a:off x="6465678" y="4686977"/>
            <a:ext cx="713322" cy="386456"/>
          </a:xfrm>
          <a:prstGeom prst="roundRect">
            <a:avLst/>
          </a:prstGeom>
          <a:solidFill>
            <a:srgbClr val="663300"/>
          </a:solidFill>
          <a:ln w="3175" cap="flat" cmpd="sng" algn="ctr">
            <a:noFill/>
            <a:prstDash val="solid"/>
          </a:ln>
          <a:effectLst/>
        </p:spPr>
        <p:txBody>
          <a:bodyPr lIns="0" tIns="84083" rIns="0" bIns="49655"/>
          <a:lstStyle/>
          <a:p>
            <a:pPr algn="ctr" defTabSz="630562"/>
            <a:r>
              <a:rPr lang="en-US" sz="920" b="1" kern="0" dirty="0">
                <a:solidFill>
                  <a:srgbClr val="FFFFFF"/>
                </a:solidFill>
                <a:latin typeface="Nokia Pure Text Light" panose="020B0403020202020204" pitchFamily="34" charset="0"/>
                <a:ea typeface="Nokia Pure Text Light" panose="020B0403020202020204" pitchFamily="34" charset="0"/>
              </a:rPr>
              <a:t>RAN3</a:t>
            </a:r>
          </a:p>
        </p:txBody>
      </p:sp>
      <p:sp>
        <p:nvSpPr>
          <p:cNvPr id="133" name="Rectangle: Rounded Corners 132">
            <a:extLst>
              <a:ext uri="{FF2B5EF4-FFF2-40B4-BE49-F238E27FC236}">
                <a16:creationId xmlns="" xmlns:a16="http://schemas.microsoft.com/office/drawing/2014/main" id="{F5172F87-3A95-4682-9C2C-113B893200BC}"/>
              </a:ext>
            </a:extLst>
          </p:cNvPr>
          <p:cNvSpPr/>
          <p:nvPr/>
        </p:nvSpPr>
        <p:spPr>
          <a:xfrm>
            <a:off x="4606012" y="4199966"/>
            <a:ext cx="527730" cy="386456"/>
          </a:xfrm>
          <a:prstGeom prst="roundRect">
            <a:avLst/>
          </a:prstGeom>
          <a:solidFill>
            <a:srgbClr val="C800BE"/>
          </a:solidFill>
          <a:ln w="3175" cap="flat" cmpd="sng" algn="ctr">
            <a:noFill/>
            <a:prstDash val="solid"/>
          </a:ln>
          <a:effectLst/>
        </p:spPr>
        <p:txBody>
          <a:bodyPr lIns="0" tIns="84083" rIns="0" bIns="49655"/>
          <a:lstStyle/>
          <a:p>
            <a:pPr algn="ctr" defTabSz="630562"/>
            <a:r>
              <a:rPr lang="en-US" sz="920" b="1" kern="0" dirty="0">
                <a:solidFill>
                  <a:srgbClr val="FFFFFF"/>
                </a:solidFill>
                <a:latin typeface="Nokia Pure Text Light" panose="020B0403020202020204" pitchFamily="34" charset="0"/>
                <a:ea typeface="Nokia Pure Text Light" panose="020B0403020202020204" pitchFamily="34" charset="0"/>
              </a:rPr>
              <a:t>RAN2</a:t>
            </a:r>
            <a:br>
              <a:rPr lang="en-US" sz="920" b="1" kern="0" dirty="0">
                <a:solidFill>
                  <a:srgbClr val="FFFFFF"/>
                </a:solidFill>
                <a:latin typeface="Nokia Pure Text Light" panose="020B0403020202020204" pitchFamily="34" charset="0"/>
                <a:ea typeface="Nokia Pure Text Light" panose="020B0403020202020204" pitchFamily="34" charset="0"/>
              </a:rPr>
            </a:br>
            <a:r>
              <a:rPr lang="en-US" sz="92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116" name="Rectangle: Rounded Corners 115">
            <a:extLst>
              <a:ext uri="{FF2B5EF4-FFF2-40B4-BE49-F238E27FC236}">
                <a16:creationId xmlns="" xmlns:a16="http://schemas.microsoft.com/office/drawing/2014/main" id="{9E1A2E68-E9FB-42FB-8C54-8303C3EAA29A}"/>
              </a:ext>
            </a:extLst>
          </p:cNvPr>
          <p:cNvSpPr/>
          <p:nvPr/>
        </p:nvSpPr>
        <p:spPr>
          <a:xfrm>
            <a:off x="4606108" y="3710881"/>
            <a:ext cx="527631" cy="386456"/>
          </a:xfrm>
          <a:prstGeom prst="roundRect">
            <a:avLst/>
          </a:prstGeom>
          <a:solidFill>
            <a:srgbClr val="1E9657"/>
          </a:solidFill>
          <a:ln w="3175" cap="flat" cmpd="sng" algn="ctr">
            <a:noFill/>
            <a:prstDash val="solid"/>
          </a:ln>
          <a:effectLst/>
        </p:spPr>
        <p:txBody>
          <a:bodyPr lIns="0" tIns="84083" rIns="0" bIns="336331"/>
          <a:lstStyle/>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RAN1</a:t>
            </a:r>
            <a:br>
              <a:rPr lang="en-US" sz="920" b="1" kern="0" dirty="0">
                <a:solidFill>
                  <a:srgbClr val="FFFFFF"/>
                </a:solidFill>
                <a:latin typeface="Nokia Pure Text Light" panose="020B0403020202020204" pitchFamily="34" charset="0"/>
                <a:ea typeface="Nokia Pure Text Light" panose="020B0403020202020204" pitchFamily="34" charset="0"/>
              </a:rPr>
            </a:br>
            <a:r>
              <a:rPr lang="en-US" sz="92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117" name="Rectangle: Rounded Corners 116">
            <a:extLst>
              <a:ext uri="{FF2B5EF4-FFF2-40B4-BE49-F238E27FC236}">
                <a16:creationId xmlns="" xmlns:a16="http://schemas.microsoft.com/office/drawing/2014/main" id="{AE15AB87-CFDD-42C5-92C8-B460A1B0D7B1}"/>
              </a:ext>
            </a:extLst>
          </p:cNvPr>
          <p:cNvSpPr/>
          <p:nvPr/>
        </p:nvSpPr>
        <p:spPr>
          <a:xfrm>
            <a:off x="6587720" y="3710881"/>
            <a:ext cx="520791" cy="386456"/>
          </a:xfrm>
          <a:prstGeom prst="roundRect">
            <a:avLst/>
          </a:prstGeom>
          <a:solidFill>
            <a:srgbClr val="1E9657"/>
          </a:solidFill>
          <a:ln w="3175" cap="flat" cmpd="sng" algn="ctr">
            <a:noFill/>
            <a:prstDash val="solid"/>
          </a:ln>
          <a:effectLst/>
        </p:spPr>
        <p:txBody>
          <a:bodyPr lIns="0" tIns="84083" rIns="0" bIns="336331"/>
          <a:lstStyle/>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RAN1</a:t>
            </a:r>
            <a:br>
              <a:rPr lang="en-US" sz="920" b="1" kern="0" dirty="0">
                <a:solidFill>
                  <a:srgbClr val="FFFFFF"/>
                </a:solidFill>
                <a:latin typeface="Nokia Pure Text Light" panose="020B0403020202020204" pitchFamily="34" charset="0"/>
                <a:ea typeface="Nokia Pure Text Light" panose="020B0403020202020204" pitchFamily="34" charset="0"/>
              </a:rPr>
            </a:br>
            <a:r>
              <a:rPr lang="en-US" sz="920" b="1" kern="0" dirty="0">
                <a:solidFill>
                  <a:srgbClr val="FFFFFF"/>
                </a:solidFill>
                <a:latin typeface="Nokia Pure Text Light" panose="020B0403020202020204" pitchFamily="34" charset="0"/>
                <a:ea typeface="Nokia Pure Text Light" panose="020B0403020202020204" pitchFamily="34" charset="0"/>
              </a:rPr>
              <a:t>(3+4)</a:t>
            </a:r>
          </a:p>
        </p:txBody>
      </p:sp>
      <p:sp>
        <p:nvSpPr>
          <p:cNvPr id="120" name="Title 1">
            <a:extLst>
              <a:ext uri="{FF2B5EF4-FFF2-40B4-BE49-F238E27FC236}">
                <a16:creationId xmlns="" xmlns:a16="http://schemas.microsoft.com/office/drawing/2014/main" id="{1AEACCB4-2C82-45FB-A3B6-CEC35C299C6A}"/>
              </a:ext>
            </a:extLst>
          </p:cNvPr>
          <p:cNvSpPr>
            <a:spLocks noGrp="1"/>
          </p:cNvSpPr>
          <p:nvPr>
            <p:ph type="title"/>
          </p:nvPr>
        </p:nvSpPr>
        <p:spPr>
          <a:xfrm>
            <a:off x="2722873" y="359192"/>
            <a:ext cx="5956783" cy="661749"/>
          </a:xfrm>
        </p:spPr>
        <p:txBody>
          <a:bodyPr/>
          <a:lstStyle/>
          <a:p>
            <a:r>
              <a:rPr lang="en-US" dirty="0" smtClean="0"/>
              <a:t>Planning Updates </a:t>
            </a:r>
            <a:endParaRPr lang="en-US" dirty="0"/>
          </a:p>
        </p:txBody>
      </p:sp>
      <p:sp>
        <p:nvSpPr>
          <p:cNvPr id="121" name="Rectangle: Rounded Corners 120">
            <a:extLst>
              <a:ext uri="{FF2B5EF4-FFF2-40B4-BE49-F238E27FC236}">
                <a16:creationId xmlns="" xmlns:a16="http://schemas.microsoft.com/office/drawing/2014/main" id="{D55FE1EE-2FE6-480D-845C-55898C42EBA8}"/>
              </a:ext>
            </a:extLst>
          </p:cNvPr>
          <p:cNvSpPr/>
          <p:nvPr/>
        </p:nvSpPr>
        <p:spPr>
          <a:xfrm>
            <a:off x="3872457" y="3106933"/>
            <a:ext cx="452184" cy="2967619"/>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62">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N</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A</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C</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V</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62">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P</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O</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D</a:t>
            </a:r>
          </a:p>
          <a:p>
            <a:pPr algn="ctr" defTabSz="630562">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p:txBody>
      </p:sp>
      <p:sp>
        <p:nvSpPr>
          <p:cNvPr id="141" name="Rectangle: Rounded Corners 140">
            <a:extLst>
              <a:ext uri="{FF2B5EF4-FFF2-40B4-BE49-F238E27FC236}">
                <a16:creationId xmlns="" xmlns:a16="http://schemas.microsoft.com/office/drawing/2014/main" id="{56562301-9430-4FA9-BF5C-8597C2908F53}"/>
              </a:ext>
            </a:extLst>
          </p:cNvPr>
          <p:cNvSpPr/>
          <p:nvPr/>
        </p:nvSpPr>
        <p:spPr>
          <a:xfrm>
            <a:off x="6581866" y="4199966"/>
            <a:ext cx="527730" cy="386456"/>
          </a:xfrm>
          <a:prstGeom prst="roundRect">
            <a:avLst/>
          </a:prstGeom>
          <a:solidFill>
            <a:srgbClr val="C800BE"/>
          </a:solidFill>
          <a:ln w="3175" cap="flat" cmpd="sng" algn="ctr">
            <a:noFill/>
            <a:prstDash val="solid"/>
          </a:ln>
          <a:effectLst/>
        </p:spPr>
        <p:txBody>
          <a:bodyPr lIns="0" tIns="84083" rIns="0" bIns="49655"/>
          <a:lstStyle/>
          <a:p>
            <a:pPr algn="ctr" defTabSz="630562"/>
            <a:r>
              <a:rPr lang="en-US" sz="920" b="1" kern="0" dirty="0">
                <a:solidFill>
                  <a:srgbClr val="FFFFFF"/>
                </a:solidFill>
                <a:latin typeface="Nokia Pure Text Light" panose="020B0403020202020204" pitchFamily="34" charset="0"/>
                <a:ea typeface="Nokia Pure Text Light" panose="020B0403020202020204" pitchFamily="34" charset="0"/>
              </a:rPr>
              <a:t>RAN2</a:t>
            </a:r>
            <a:br>
              <a:rPr lang="en-US" sz="920" b="1" kern="0" dirty="0">
                <a:solidFill>
                  <a:srgbClr val="FFFFFF"/>
                </a:solidFill>
                <a:latin typeface="Nokia Pure Text Light" panose="020B0403020202020204" pitchFamily="34" charset="0"/>
                <a:ea typeface="Nokia Pure Text Light" panose="020B0403020202020204" pitchFamily="34" charset="0"/>
              </a:rPr>
            </a:br>
            <a:r>
              <a:rPr lang="en-US" sz="920" b="1" kern="0" dirty="0">
                <a:solidFill>
                  <a:srgbClr val="FFFFFF"/>
                </a:solidFill>
                <a:latin typeface="Nokia Pure Text Light" panose="020B0403020202020204" pitchFamily="34" charset="0"/>
                <a:ea typeface="Nokia Pure Text Light" panose="020B0403020202020204" pitchFamily="34" charset="0"/>
              </a:rPr>
              <a:t>(3+4)</a:t>
            </a:r>
          </a:p>
        </p:txBody>
      </p:sp>
      <p:sp>
        <p:nvSpPr>
          <p:cNvPr id="142" name="Rectangle: Rounded Corners 141">
            <a:extLst>
              <a:ext uri="{FF2B5EF4-FFF2-40B4-BE49-F238E27FC236}">
                <a16:creationId xmlns="" xmlns:a16="http://schemas.microsoft.com/office/drawing/2014/main" id="{A1D9218E-CDF1-469C-90D7-12FAB1D2E2E2}"/>
              </a:ext>
            </a:extLst>
          </p:cNvPr>
          <p:cNvSpPr/>
          <p:nvPr/>
        </p:nvSpPr>
        <p:spPr>
          <a:xfrm>
            <a:off x="5332018" y="4199966"/>
            <a:ext cx="724208" cy="386456"/>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INACTIVE</a:t>
            </a:r>
          </a:p>
          <a:p>
            <a:pPr algn="ctr" defTabSz="630562">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RAN1</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RAN2</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RAN3</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RAN4</a:t>
            </a:r>
          </a:p>
          <a:p>
            <a:pPr algn="ctr" defTabSz="630562">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Q</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U</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62">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P</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O</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D </a:t>
            </a:r>
          </a:p>
        </p:txBody>
      </p:sp>
      <p:sp>
        <p:nvSpPr>
          <p:cNvPr id="143" name="Rectangle: Rounded Corners 142">
            <a:extLst>
              <a:ext uri="{FF2B5EF4-FFF2-40B4-BE49-F238E27FC236}">
                <a16:creationId xmlns="" xmlns:a16="http://schemas.microsoft.com/office/drawing/2014/main" id="{8253A6DA-E5E2-4B32-BC0F-7A6BBB84A519}"/>
              </a:ext>
            </a:extLst>
          </p:cNvPr>
          <p:cNvSpPr/>
          <p:nvPr/>
        </p:nvSpPr>
        <p:spPr>
          <a:xfrm>
            <a:off x="4611898" y="5173077"/>
            <a:ext cx="527728" cy="386456"/>
          </a:xfrm>
          <a:prstGeom prst="roundRect">
            <a:avLst/>
          </a:prstGeom>
          <a:solidFill>
            <a:srgbClr val="FA7100"/>
          </a:solidFill>
          <a:ln w="3175" cap="flat" cmpd="sng" algn="ctr">
            <a:noFill/>
            <a:prstDash val="solid"/>
          </a:ln>
          <a:effectLst/>
        </p:spPr>
        <p:txBody>
          <a:bodyPr lIns="49655" tIns="84083" rIns="49655" bIns="49655"/>
          <a:lstStyle/>
          <a:p>
            <a:pPr algn="ctr" defTabSz="630562"/>
            <a:r>
              <a:rPr lang="en-US" sz="920" b="1" kern="0" dirty="0">
                <a:solidFill>
                  <a:srgbClr val="FFFFFF"/>
                </a:solidFill>
                <a:latin typeface="Nokia Pure Text Light" panose="020B0403020202020204" pitchFamily="34" charset="0"/>
                <a:ea typeface="Nokia Pure Text Light" panose="020B0403020202020204" pitchFamily="34" charset="0"/>
              </a:rPr>
              <a:t>RAN4</a:t>
            </a:r>
            <a:br>
              <a:rPr lang="en-US" sz="920" b="1" kern="0" dirty="0">
                <a:solidFill>
                  <a:srgbClr val="FFFFFF"/>
                </a:solidFill>
                <a:latin typeface="Nokia Pure Text Light" panose="020B0403020202020204" pitchFamily="34" charset="0"/>
                <a:ea typeface="Nokia Pure Text Light" panose="020B0403020202020204" pitchFamily="34" charset="0"/>
              </a:rPr>
            </a:br>
            <a:r>
              <a:rPr lang="en-US" sz="92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144" name="Rectangle: Rounded Corners 143">
            <a:extLst>
              <a:ext uri="{FF2B5EF4-FFF2-40B4-BE49-F238E27FC236}">
                <a16:creationId xmlns="" xmlns:a16="http://schemas.microsoft.com/office/drawing/2014/main" id="{386BD343-4AFE-481F-90B1-A3DA61B468D9}"/>
              </a:ext>
            </a:extLst>
          </p:cNvPr>
          <p:cNvSpPr/>
          <p:nvPr/>
        </p:nvSpPr>
        <p:spPr>
          <a:xfrm>
            <a:off x="5332018" y="5173076"/>
            <a:ext cx="724208" cy="386456"/>
          </a:xfrm>
          <a:prstGeom prst="roundRect">
            <a:avLst/>
          </a:prstGeom>
          <a:solidFill>
            <a:schemeClr val="bg1">
              <a:lumMod val="75000"/>
            </a:schemeClr>
          </a:solidFill>
          <a:ln w="3175" cap="flat" cmpd="sng" algn="ctr">
            <a:noFill/>
            <a:prstDash val="solid"/>
          </a:ln>
          <a:effectLst/>
        </p:spPr>
        <p:txBody>
          <a:bodyPr lIns="0" tIns="84083" rIns="0" bIns="49655"/>
          <a:lstStyle/>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INACTIVE</a:t>
            </a:r>
          </a:p>
          <a:p>
            <a:pPr algn="ctr" defTabSz="630562">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RAN1</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RAN2</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RAN3</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RAN4</a:t>
            </a:r>
          </a:p>
          <a:p>
            <a:pPr algn="ctr" defTabSz="630562">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Q</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U</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T</a:t>
            </a:r>
          </a:p>
          <a:p>
            <a:pPr algn="ctr" defTabSz="630562">
              <a:defRPr/>
            </a:pPr>
            <a:endParaRPr lang="en-US" sz="920" b="1" kern="0" dirty="0">
              <a:solidFill>
                <a:srgbClr val="FFFFFF"/>
              </a:solidFill>
              <a:latin typeface="Nokia Pure Text Light" panose="020B0403020202020204" pitchFamily="34" charset="0"/>
              <a:ea typeface="Nokia Pure Text Light" panose="020B0403020202020204" pitchFamily="34" charset="0"/>
            </a:endParaRP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P</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E</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R</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I</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O</a:t>
            </a:r>
          </a:p>
          <a:p>
            <a:pPr algn="ctr" defTabSz="630562">
              <a:defRPr/>
            </a:pPr>
            <a:r>
              <a:rPr lang="en-US" sz="920" b="1" kern="0" dirty="0">
                <a:solidFill>
                  <a:srgbClr val="FFFFFF"/>
                </a:solidFill>
                <a:latin typeface="Nokia Pure Text Light" panose="020B0403020202020204" pitchFamily="34" charset="0"/>
                <a:ea typeface="Nokia Pure Text Light" panose="020B0403020202020204" pitchFamily="34" charset="0"/>
              </a:rPr>
              <a:t>D </a:t>
            </a:r>
          </a:p>
        </p:txBody>
      </p:sp>
      <p:cxnSp>
        <p:nvCxnSpPr>
          <p:cNvPr id="145" name="Straight Connector 12">
            <a:extLst>
              <a:ext uri="{FF2B5EF4-FFF2-40B4-BE49-F238E27FC236}">
                <a16:creationId xmlns="" xmlns:a16="http://schemas.microsoft.com/office/drawing/2014/main" id="{DBAC9659-8D22-434D-ABA1-5CD9D92E6DAC}"/>
              </a:ext>
            </a:extLst>
          </p:cNvPr>
          <p:cNvCxnSpPr>
            <a:cxnSpLocks/>
          </p:cNvCxnSpPr>
          <p:nvPr/>
        </p:nvCxnSpPr>
        <p:spPr bwMode="auto">
          <a:xfrm flipV="1">
            <a:off x="5693268" y="2290577"/>
            <a:ext cx="0" cy="4025169"/>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 name="TextBox 1"/>
          <p:cNvSpPr txBox="1"/>
          <p:nvPr/>
        </p:nvSpPr>
        <p:spPr>
          <a:xfrm>
            <a:off x="8543925" y="2200275"/>
            <a:ext cx="3685624" cy="3693319"/>
          </a:xfrm>
          <a:prstGeom prst="rect">
            <a:avLst/>
          </a:prstGeom>
          <a:noFill/>
        </p:spPr>
        <p:txBody>
          <a:bodyPr wrap="none" rtlCol="0">
            <a:spAutoFit/>
          </a:bodyPr>
          <a:lstStyle/>
          <a:p>
            <a:r>
              <a:rPr lang="en-US" b="1" u="sng" dirty="0" smtClean="0"/>
              <a:t>Proposed Updates for RAN2</a:t>
            </a:r>
          </a:p>
          <a:p>
            <a:r>
              <a:rPr lang="en-US" b="1" dirty="0" smtClean="0"/>
              <a:t>113bis</a:t>
            </a:r>
            <a:r>
              <a:rPr lang="en-US" dirty="0" smtClean="0"/>
              <a:t> Submission deadline: </a:t>
            </a:r>
          </a:p>
          <a:p>
            <a:r>
              <a:rPr lang="en-US" b="1" dirty="0" smtClean="0"/>
              <a:t>Thu April 1 23.59 PST</a:t>
            </a:r>
          </a:p>
          <a:p>
            <a:endParaRPr lang="en-US" dirty="0" smtClean="0"/>
          </a:p>
          <a:p>
            <a:r>
              <a:rPr lang="en-US" b="1" dirty="0" smtClean="0"/>
              <a:t>114</a:t>
            </a:r>
            <a:r>
              <a:rPr lang="en-US" dirty="0" smtClean="0"/>
              <a:t> Submission deadline: </a:t>
            </a:r>
          </a:p>
          <a:p>
            <a:r>
              <a:rPr lang="en-US" b="1" dirty="0" smtClean="0"/>
              <a:t>Mon May 10 23.59 PST</a:t>
            </a:r>
          </a:p>
          <a:p>
            <a:endParaRPr lang="en-US" dirty="0" smtClean="0"/>
          </a:p>
          <a:p>
            <a:r>
              <a:rPr lang="en-US" dirty="0" smtClean="0"/>
              <a:t>Inactive Period Mar 29 – Apr 5: </a:t>
            </a:r>
          </a:p>
          <a:p>
            <a:r>
              <a:rPr lang="en-US" b="1" dirty="0" smtClean="0"/>
              <a:t>TS review is done anyway</a:t>
            </a:r>
          </a:p>
          <a:p>
            <a:endParaRPr lang="en-US" dirty="0"/>
          </a:p>
          <a:p>
            <a:r>
              <a:rPr lang="en-US" dirty="0" smtClean="0"/>
              <a:t>Inactive </a:t>
            </a:r>
            <a:r>
              <a:rPr lang="en-US" dirty="0"/>
              <a:t>Period </a:t>
            </a:r>
            <a:r>
              <a:rPr lang="en-US" dirty="0" smtClean="0"/>
              <a:t>Apr 26 </a:t>
            </a:r>
            <a:r>
              <a:rPr lang="en-US" dirty="0"/>
              <a:t>– </a:t>
            </a:r>
            <a:r>
              <a:rPr lang="en-US" dirty="0" smtClean="0"/>
              <a:t>May 7:</a:t>
            </a:r>
          </a:p>
          <a:p>
            <a:r>
              <a:rPr lang="en-US" b="1" dirty="0" smtClean="0"/>
              <a:t>Limited no of email discussions</a:t>
            </a:r>
          </a:p>
          <a:p>
            <a:r>
              <a:rPr lang="en-US" b="1" dirty="0"/>
              <a:t>w</a:t>
            </a:r>
            <a:r>
              <a:rPr lang="en-US" b="1" dirty="0" smtClean="0"/>
              <a:t>ill be allowed.</a:t>
            </a:r>
            <a:endParaRPr lang="en-US" b="1" dirty="0"/>
          </a:p>
        </p:txBody>
      </p:sp>
    </p:spTree>
    <p:extLst>
      <p:ext uri="{BB962C8B-B14F-4D97-AF65-F5344CB8AC3E}">
        <p14:creationId xmlns:p14="http://schemas.microsoft.com/office/powerpoint/2010/main" val="92606850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principles RAN2 short meetings</a:t>
            </a:r>
            <a:endParaRPr lang="en-US" dirty="0"/>
          </a:p>
        </p:txBody>
      </p:sp>
      <p:sp>
        <p:nvSpPr>
          <p:cNvPr id="3" name="Content Placeholder 2"/>
          <p:cNvSpPr>
            <a:spLocks noGrp="1"/>
          </p:cNvSpPr>
          <p:nvPr>
            <p:ph idx="1"/>
          </p:nvPr>
        </p:nvSpPr>
        <p:spPr/>
        <p:txBody>
          <a:bodyPr/>
          <a:lstStyle/>
          <a:p>
            <a:pPr marL="0" indent="0">
              <a:buNone/>
            </a:pPr>
            <a:r>
              <a:rPr lang="en-US" dirty="0" smtClean="0"/>
              <a:t>Maintenance</a:t>
            </a:r>
          </a:p>
          <a:p>
            <a:pPr>
              <a:buFontTx/>
              <a:buChar char="-"/>
            </a:pPr>
            <a:r>
              <a:rPr lang="en-US" dirty="0" smtClean="0"/>
              <a:t>Invite for 100% but expect to postpone parts after submission to next meeting.</a:t>
            </a:r>
          </a:p>
          <a:p>
            <a:pPr marL="0" indent="0">
              <a:buNone/>
            </a:pPr>
            <a:r>
              <a:rPr lang="en-US" dirty="0" smtClean="0"/>
              <a:t>Rel17</a:t>
            </a:r>
            <a:endParaRPr lang="en-US" dirty="0"/>
          </a:p>
          <a:p>
            <a:pPr>
              <a:buFontTx/>
              <a:buChar char="-"/>
            </a:pPr>
            <a:r>
              <a:rPr lang="en-US" dirty="0" smtClean="0"/>
              <a:t>Phasing shall be visible in the agenda, and items marked to not be treated at current meeting will be treated at next meeting.  </a:t>
            </a:r>
          </a:p>
          <a:p>
            <a:pPr>
              <a:buFontTx/>
              <a:buChar char="-"/>
            </a:pPr>
            <a:r>
              <a:rPr lang="en-US" dirty="0" smtClean="0"/>
              <a:t>Allowed </a:t>
            </a:r>
            <a:r>
              <a:rPr lang="en-US" dirty="0" err="1" smtClean="0"/>
              <a:t>tdoc</a:t>
            </a:r>
            <a:r>
              <a:rPr lang="en-US" dirty="0" smtClean="0"/>
              <a:t> budget/AIs/expected email disc </a:t>
            </a:r>
            <a:r>
              <a:rPr lang="en-US" dirty="0" err="1" smtClean="0"/>
              <a:t>etc</a:t>
            </a:r>
            <a:r>
              <a:rPr lang="en-US" dirty="0" smtClean="0"/>
              <a:t> is scaled down with TU allocation. Also offline AT-meeting treatment is scaled down with TU allocation, e.g. 0 means no GTW time and no AT meeting email discussions.</a:t>
            </a:r>
          </a:p>
          <a:p>
            <a:pPr>
              <a:buFontTx/>
              <a:buChar char="-"/>
            </a:pPr>
            <a:endParaRPr lang="en-US" dirty="0" smtClean="0"/>
          </a:p>
          <a:p>
            <a:pPr>
              <a:buFontTx/>
              <a:buChar char="-"/>
            </a:pPr>
            <a:endParaRPr lang="en-US" dirty="0" smtClean="0"/>
          </a:p>
          <a:p>
            <a:pPr marL="0" indent="0">
              <a:buNone/>
            </a:pPr>
            <a:endParaRPr lang="en-US" dirty="0"/>
          </a:p>
        </p:txBody>
      </p:sp>
    </p:spTree>
    <p:extLst>
      <p:ext uri="{BB962C8B-B14F-4D97-AF65-F5344CB8AC3E}">
        <p14:creationId xmlns:p14="http://schemas.microsoft.com/office/powerpoint/2010/main" val="223626977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Maintenance NR and NR/EUTRA WIs</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147452541"/>
              </p:ext>
            </p:extLst>
          </p:nvPr>
        </p:nvGraphicFramePr>
        <p:xfrm>
          <a:off x="3538537" y="2443161"/>
          <a:ext cx="8005763" cy="391477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a:graphicFrameLocks/>
          </p:cNvGraphicFramePr>
          <p:nvPr>
            <p:extLst>
              <p:ext uri="{D42A27DB-BD31-4B8C-83A1-F6EECF244321}">
                <p14:modId xmlns:p14="http://schemas.microsoft.com/office/powerpoint/2010/main" val="1218495422"/>
              </p:ext>
            </p:extLst>
          </p:nvPr>
        </p:nvGraphicFramePr>
        <p:xfrm>
          <a:off x="838200" y="2078831"/>
          <a:ext cx="2472928" cy="4021932"/>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9854973" y="2078831"/>
            <a:ext cx="2044149" cy="1061829"/>
          </a:xfrm>
          <a:prstGeom prst="rect">
            <a:avLst/>
          </a:prstGeom>
          <a:noFill/>
        </p:spPr>
        <p:txBody>
          <a:bodyPr wrap="none" rtlCol="0">
            <a:spAutoFit/>
          </a:bodyPr>
          <a:lstStyle/>
          <a:p>
            <a:r>
              <a:rPr lang="en-US" sz="1050" dirty="0" smtClean="0"/>
              <a:t>Agreed CRs Does not include </a:t>
            </a:r>
          </a:p>
          <a:p>
            <a:r>
              <a:rPr lang="en-US" sz="1050" dirty="0" smtClean="0"/>
              <a:t>Cat A CRs</a:t>
            </a:r>
          </a:p>
          <a:p>
            <a:r>
              <a:rPr lang="en-US" sz="1050" dirty="0" smtClean="0"/>
              <a:t>Drafts include offline drafts </a:t>
            </a:r>
          </a:p>
          <a:p>
            <a:r>
              <a:rPr lang="en-US" sz="1050" dirty="0"/>
              <a:t>o</a:t>
            </a:r>
            <a:r>
              <a:rPr lang="en-US" sz="1050" dirty="0" smtClean="0"/>
              <a:t>n the meeting server </a:t>
            </a:r>
          </a:p>
          <a:p>
            <a:r>
              <a:rPr lang="en-US" sz="1050" dirty="0" err="1" smtClean="0"/>
              <a:t>Tdocs</a:t>
            </a:r>
            <a:r>
              <a:rPr lang="en-US" sz="1050" dirty="0" smtClean="0"/>
              <a:t> include both input </a:t>
            </a:r>
            <a:r>
              <a:rPr lang="en-US" sz="1050" dirty="0" err="1" smtClean="0"/>
              <a:t>tdocs</a:t>
            </a:r>
            <a:r>
              <a:rPr lang="en-US" sz="1050" dirty="0" smtClean="0"/>
              <a:t> </a:t>
            </a:r>
          </a:p>
          <a:p>
            <a:r>
              <a:rPr lang="en-US" sz="1050" dirty="0"/>
              <a:t>a</a:t>
            </a:r>
            <a:r>
              <a:rPr lang="en-US" sz="1050" dirty="0" smtClean="0"/>
              <a:t>nd revisions. </a:t>
            </a:r>
          </a:p>
        </p:txBody>
      </p:sp>
    </p:spTree>
    <p:extLst>
      <p:ext uri="{BB962C8B-B14F-4D97-AF65-F5344CB8AC3E}">
        <p14:creationId xmlns:p14="http://schemas.microsoft.com/office/powerpoint/2010/main" val="4207714236"/>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a:xfrm>
            <a:off x="701468" y="1952389"/>
            <a:ext cx="4981486" cy="4351338"/>
          </a:xfrm>
        </p:spPr>
        <p:txBody>
          <a:bodyPr/>
          <a:lstStyle/>
          <a:p>
            <a:pPr marL="0" indent="0">
              <a:buNone/>
            </a:pPr>
            <a:r>
              <a:rPr lang="en-GB" altLang="en-US" sz="2000" b="1" dirty="0" smtClean="0"/>
              <a:t>Special Thanks</a:t>
            </a:r>
            <a:r>
              <a:rPr lang="en-GB" altLang="en-US" sz="2000" dirty="0" smtClean="0"/>
              <a:t> to the R2 leadership</a:t>
            </a:r>
          </a:p>
          <a:p>
            <a:r>
              <a:rPr lang="en-GB" altLang="en-US" sz="2000" dirty="0" smtClean="0"/>
              <a:t>Juha Korhonen (MCC)</a:t>
            </a:r>
          </a:p>
          <a:p>
            <a:r>
              <a:rPr lang="en-GB" altLang="en-US" sz="2000" dirty="0" smtClean="0"/>
              <a:t>Tero Henttonen (RAN2 Vice Chair)</a:t>
            </a:r>
          </a:p>
          <a:p>
            <a:r>
              <a:rPr lang="en-GB" altLang="en-US" sz="2000" dirty="0" smtClean="0"/>
              <a:t>Sergio Parolari (RAN2 Vice Chair)</a:t>
            </a:r>
          </a:p>
          <a:p>
            <a:r>
              <a:rPr lang="en-GB" altLang="en-US" sz="2000" dirty="0" smtClean="0"/>
              <a:t>Kyeongin Jeong (session chair)</a:t>
            </a:r>
          </a:p>
          <a:p>
            <a:r>
              <a:rPr lang="en-GB" altLang="en-US" sz="2000" dirty="0" smtClean="0"/>
              <a:t>Brian Martin (session chair)</a:t>
            </a:r>
          </a:p>
          <a:p>
            <a:r>
              <a:rPr lang="en-GB" altLang="en-US" sz="2000" dirty="0" smtClean="0"/>
              <a:t>Emre Yavuz (session chair)</a:t>
            </a:r>
          </a:p>
          <a:p>
            <a:r>
              <a:rPr lang="en-GB" altLang="en-US" sz="2000" dirty="0" smtClean="0"/>
              <a:t>Nathan Tenny (session chair)</a:t>
            </a:r>
          </a:p>
          <a:p>
            <a:r>
              <a:rPr lang="en-GB" altLang="en-US" sz="2000" dirty="0" smtClean="0"/>
              <a:t>Diana Pani (session chair)</a:t>
            </a:r>
          </a:p>
          <a:p>
            <a:r>
              <a:rPr lang="en-GB" altLang="en-US" sz="2000" dirty="0" smtClean="0"/>
              <a:t>Hu Nan (session chair)</a:t>
            </a:r>
          </a:p>
        </p:txBody>
      </p:sp>
      <p:sp>
        <p:nvSpPr>
          <p:cNvPr id="5" name="Title 1"/>
          <p:cNvSpPr txBox="1">
            <a:spLocks/>
          </p:cNvSpPr>
          <p:nvPr/>
        </p:nvSpPr>
        <p:spPr bwMode="auto">
          <a:xfrm>
            <a:off x="838200" y="279668"/>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altLang="en-US" b="1" dirty="0" smtClean="0"/>
              <a:t>Thank you </a:t>
            </a:r>
            <a:r>
              <a:rPr lang="en-GB" altLang="en-US" dirty="0" smtClean="0"/>
              <a:t>for your support last quarter</a:t>
            </a:r>
          </a:p>
        </p:txBody>
      </p:sp>
      <p:sp>
        <p:nvSpPr>
          <p:cNvPr id="4" name="Content Placeholder 2"/>
          <p:cNvSpPr txBox="1">
            <a:spLocks/>
          </p:cNvSpPr>
          <p:nvPr/>
        </p:nvSpPr>
        <p:spPr bwMode="auto">
          <a:xfrm>
            <a:off x="6285947" y="1952389"/>
            <a:ext cx="4981486" cy="248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altLang="en-US" sz="2000" b="1" dirty="0" smtClean="0"/>
              <a:t>Special Thanks</a:t>
            </a:r>
            <a:r>
              <a:rPr lang="en-GB" altLang="en-US" sz="2000" dirty="0" smtClean="0"/>
              <a:t> to the R2 Rapporteurs and volunteer organizers of </a:t>
            </a:r>
            <a:r>
              <a:rPr lang="en-GB" altLang="en-US" sz="2000" dirty="0" err="1" smtClean="0"/>
              <a:t>offlines</a:t>
            </a:r>
            <a:r>
              <a:rPr lang="en-GB" altLang="en-US" sz="2000" dirty="0" smtClean="0"/>
              <a:t>. </a:t>
            </a:r>
          </a:p>
          <a:p>
            <a:pPr marL="0" indent="0">
              <a:buFontTx/>
              <a:buNone/>
            </a:pPr>
            <a:endParaRPr lang="en-GB" altLang="en-US" sz="2000" dirty="0"/>
          </a:p>
        </p:txBody>
      </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APPENDIX: R16 Agreed CRs NBC/essential for protocol operation</a:t>
            </a:r>
            <a:endParaRPr lang="en-US" sz="2800" dirty="0"/>
          </a:p>
        </p:txBody>
      </p:sp>
      <p:sp>
        <p:nvSpPr>
          <p:cNvPr id="3" name="Content Placeholder 2"/>
          <p:cNvSpPr>
            <a:spLocks noGrp="1"/>
          </p:cNvSpPr>
          <p:nvPr>
            <p:ph idx="1"/>
          </p:nvPr>
        </p:nvSpPr>
        <p:spPr>
          <a:xfrm>
            <a:off x="838200" y="1825625"/>
            <a:ext cx="10463213" cy="4351338"/>
          </a:xfrm>
        </p:spPr>
        <p:txBody>
          <a:bodyPr/>
          <a:lstStyle/>
          <a:p>
            <a:pPr marL="0" indent="0">
              <a:buNone/>
            </a:pPr>
            <a:r>
              <a:rPr lang="en-US" sz="1600" dirty="0" smtClean="0"/>
              <a:t>Non-Backwards Compatible: </a:t>
            </a:r>
          </a:p>
          <a:p>
            <a:pPr marL="457200" lvl="1" indent="0">
              <a:buNone/>
            </a:pPr>
            <a:r>
              <a:rPr lang="en-US" sz="1600" dirty="0"/>
              <a:t>R2-2102172   Correction on value range of </a:t>
            </a:r>
            <a:r>
              <a:rPr lang="en-US" sz="1600" i="1" dirty="0" err="1"/>
              <a:t>sl-ConfigIndexCG</a:t>
            </a:r>
            <a:r>
              <a:rPr lang="en-US" sz="1600" dirty="0"/>
              <a:t> and </a:t>
            </a:r>
            <a:r>
              <a:rPr lang="en-US" sz="1600" i="1" dirty="0" err="1"/>
              <a:t>sl</a:t>
            </a:r>
            <a:r>
              <a:rPr lang="en-US" sz="1600" i="1" dirty="0"/>
              <a:t>-HARQ-</a:t>
            </a:r>
            <a:r>
              <a:rPr lang="en-US" sz="1600" i="1" dirty="0" err="1"/>
              <a:t>ProcID</a:t>
            </a:r>
            <a:r>
              <a:rPr lang="en-US" sz="1600" i="1" dirty="0"/>
              <a:t>-offset</a:t>
            </a:r>
            <a:r>
              <a:rPr lang="en-US" sz="1600" dirty="0"/>
              <a:t>    Huawei, </a:t>
            </a:r>
            <a:r>
              <a:rPr lang="en-US" sz="1600" dirty="0" err="1"/>
              <a:t>Hisilcon</a:t>
            </a:r>
            <a:r>
              <a:rPr lang="en-US" sz="1600" dirty="0"/>
              <a:t>, OPPO            CR       Rel-16  38.331  16.3.1   2315     1   F          5G_V2X_NRSL-Core</a:t>
            </a:r>
          </a:p>
          <a:p>
            <a:pPr marL="457200" lvl="1" indent="0">
              <a:buNone/>
            </a:pPr>
            <a:r>
              <a:rPr lang="en-US" sz="1600" dirty="0"/>
              <a:t>R2-2102464    </a:t>
            </a:r>
            <a:r>
              <a:rPr lang="en-GB" sz="1600" dirty="0"/>
              <a:t>RA report and Logged MDT Info extendibility</a:t>
            </a:r>
            <a:r>
              <a:rPr lang="en-US" sz="1600" dirty="0"/>
              <a:t>          </a:t>
            </a:r>
            <a:r>
              <a:rPr lang="en-GB" sz="1600" dirty="0"/>
              <a:t>Nokia, Nokia Shanghai Bell, Ericsson</a:t>
            </a:r>
            <a:r>
              <a:rPr lang="en-US" sz="1600" dirty="0"/>
              <a:t> CR     Rel-16 38.331 16.3.1  2341    1   F          </a:t>
            </a:r>
            <a:r>
              <a:rPr lang="en-US" sz="1600" dirty="0" smtClean="0"/>
              <a:t>NR_SON_MDT-Core</a:t>
            </a:r>
          </a:p>
          <a:p>
            <a:pPr marL="457200" lvl="1" indent="0">
              <a:buNone/>
            </a:pPr>
            <a:r>
              <a:rPr lang="en-US" sz="1600" dirty="0" smtClean="0"/>
              <a:t>R2-2102129    </a:t>
            </a:r>
            <a:r>
              <a:rPr lang="en-GB" sz="1600" dirty="0"/>
              <a:t>Release-16 UE capabilities based on updated RAN1 and RAN4 feature </a:t>
            </a:r>
            <a:r>
              <a:rPr lang="en-GB" sz="1600" dirty="0" smtClean="0"/>
              <a:t>lists  	Intel 	</a:t>
            </a:r>
            <a:r>
              <a:rPr lang="en-US" sz="1600" dirty="0" smtClean="0"/>
              <a:t>Rel-16 </a:t>
            </a:r>
            <a:r>
              <a:rPr lang="en-US" sz="1600" dirty="0"/>
              <a:t>38.331 16.3.1  </a:t>
            </a:r>
            <a:r>
              <a:rPr lang="en-US" sz="1600" dirty="0" smtClean="0"/>
              <a:t>2470</a:t>
            </a:r>
            <a:r>
              <a:rPr lang="en-US" sz="1600" dirty="0"/>
              <a:t>    </a:t>
            </a:r>
            <a:r>
              <a:rPr lang="en-US" sz="1600" dirty="0" smtClean="0"/>
              <a:t>-</a:t>
            </a:r>
            <a:r>
              <a:rPr lang="en-US" sz="1600" dirty="0"/>
              <a:t>   </a:t>
            </a:r>
            <a:r>
              <a:rPr lang="en-US" sz="1600" dirty="0" smtClean="0"/>
              <a:t>F	</a:t>
            </a:r>
            <a:r>
              <a:rPr lang="en-GB" sz="1600" dirty="0"/>
              <a:t> </a:t>
            </a:r>
            <a:r>
              <a:rPr lang="en-GB" sz="1600" dirty="0" err="1"/>
              <a:t>NR_eMIMO</a:t>
            </a:r>
            <a:r>
              <a:rPr lang="en-GB" sz="1600" dirty="0"/>
              <a:t>-Core, NR_IIOT-Core, </a:t>
            </a:r>
            <a:r>
              <a:rPr lang="en-GB" sz="1600" dirty="0" err="1"/>
              <a:t>NR_Mob_enh</a:t>
            </a:r>
            <a:r>
              <a:rPr lang="en-GB" sz="1600" dirty="0"/>
              <a:t>-Core, </a:t>
            </a:r>
            <a:r>
              <a:rPr lang="en-GB" sz="1600" dirty="0" err="1"/>
              <a:t>NR_pos</a:t>
            </a:r>
            <a:r>
              <a:rPr lang="en-GB" sz="1600" dirty="0"/>
              <a:t>-Core, </a:t>
            </a:r>
            <a:r>
              <a:rPr lang="en-GB" sz="1600" dirty="0" err="1"/>
              <a:t>NR_unlic</a:t>
            </a:r>
            <a:r>
              <a:rPr lang="en-GB" sz="1600" dirty="0"/>
              <a:t>-Core, </a:t>
            </a:r>
            <a:r>
              <a:rPr lang="en-GB" sz="1600" dirty="0" smtClean="0"/>
              <a:t>NR_L1enh_URLLC-Core</a:t>
            </a:r>
          </a:p>
          <a:p>
            <a:pPr marL="457200" lvl="1" indent="0">
              <a:buNone/>
            </a:pPr>
            <a:endParaRPr lang="en-US" sz="1600" dirty="0" smtClean="0"/>
          </a:p>
          <a:p>
            <a:pPr marL="0" indent="0">
              <a:buNone/>
            </a:pPr>
            <a:r>
              <a:rPr lang="en-US" sz="1600" dirty="0" smtClean="0"/>
              <a:t>The following agreed CRs are in principle Non-Backwards Compatible as Information Elements (IEs) are </a:t>
            </a:r>
            <a:r>
              <a:rPr lang="en-US" sz="1600" dirty="0" err="1" smtClean="0"/>
              <a:t>dummified</a:t>
            </a:r>
            <a:r>
              <a:rPr lang="en-US" sz="1600" dirty="0" smtClean="0"/>
              <a:t>. However it is expected that the </a:t>
            </a:r>
            <a:r>
              <a:rPr lang="en-US" sz="1600" dirty="0" err="1" smtClean="0"/>
              <a:t>dummified</a:t>
            </a:r>
            <a:r>
              <a:rPr lang="en-US" sz="1600" dirty="0" smtClean="0"/>
              <a:t> IEs have not been used (they are not needed) so no interoperability issues are expected: </a:t>
            </a:r>
          </a:p>
          <a:p>
            <a:pPr marL="457200" lvl="1" indent="0">
              <a:buNone/>
            </a:pPr>
            <a:r>
              <a:rPr lang="en-US" sz="1600" dirty="0"/>
              <a:t>R2-2101025, R2-2101026, R2-2102361, </a:t>
            </a:r>
            <a:r>
              <a:rPr lang="en-US" sz="1600" dirty="0" smtClean="0"/>
              <a:t>R2-2101028</a:t>
            </a:r>
          </a:p>
          <a:p>
            <a:pPr marL="457200" lvl="1" indent="0">
              <a:buNone/>
            </a:pPr>
            <a:endParaRPr lang="en-US" sz="1600" dirty="0" smtClean="0"/>
          </a:p>
          <a:p>
            <a:pPr marL="0" indent="0">
              <a:buNone/>
            </a:pPr>
            <a:r>
              <a:rPr lang="en-US" sz="1600" dirty="0" smtClean="0"/>
              <a:t>The </a:t>
            </a:r>
            <a:r>
              <a:rPr lang="en-US" sz="1600" dirty="0"/>
              <a:t>following agreed </a:t>
            </a:r>
            <a:r>
              <a:rPr lang="en-US" sz="1600" dirty="0" smtClean="0"/>
              <a:t>CR is indicated mandatory (for UE and </a:t>
            </a:r>
            <a:r>
              <a:rPr lang="en-US" sz="1600" dirty="0" err="1" smtClean="0"/>
              <a:t>eNB</a:t>
            </a:r>
            <a:r>
              <a:rPr lang="en-US" sz="1600" dirty="0" smtClean="0"/>
              <a:t>) for the impacted functionality, and is otherwise backwards compatible: </a:t>
            </a:r>
          </a:p>
          <a:p>
            <a:pPr marL="457200" lvl="1" indent="0">
              <a:buNone/>
            </a:pPr>
            <a:r>
              <a:rPr lang="en-GB" sz="1600" dirty="0" smtClean="0"/>
              <a:t>R2-2102069</a:t>
            </a:r>
            <a:r>
              <a:rPr lang="en-GB" sz="1600" dirty="0"/>
              <a:t>   </a:t>
            </a:r>
            <a:r>
              <a:rPr lang="en-GB" sz="1600" dirty="0" smtClean="0"/>
              <a:t>PDCCH-based </a:t>
            </a:r>
            <a:r>
              <a:rPr lang="en-GB" sz="1600" dirty="0"/>
              <a:t>HARQ-ACK for a specific HARQ process with multi-TB scheduling        Qualcomm Incorporated             CR          Rel-16              36.321  16.3.0   1517      1            F            LTE_eMTC5-Core</a:t>
            </a:r>
            <a:endParaRPr lang="en-US" sz="1600" dirty="0"/>
          </a:p>
          <a:p>
            <a:pPr marL="0" indent="0">
              <a:buNone/>
            </a:pPr>
            <a:endParaRPr lang="en-US" sz="1600" dirty="0"/>
          </a:p>
          <a:p>
            <a:pPr marL="0" indent="0">
              <a:buNone/>
            </a:pPr>
            <a:endParaRPr lang="en-GB" sz="1600" dirty="0"/>
          </a:p>
        </p:txBody>
      </p:sp>
    </p:spTree>
    <p:extLst>
      <p:ext uri="{BB962C8B-B14F-4D97-AF65-F5344CB8AC3E}">
        <p14:creationId xmlns:p14="http://schemas.microsoft.com/office/powerpoint/2010/main" val="187717056"/>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Maintenance EUTRA</a:t>
            </a:r>
            <a:endParaRPr lang="en-US" dirty="0"/>
          </a:p>
        </p:txBody>
      </p:sp>
      <p:graphicFrame>
        <p:nvGraphicFramePr>
          <p:cNvPr id="6" name="Chart 5"/>
          <p:cNvGraphicFramePr>
            <a:graphicFrameLocks/>
          </p:cNvGraphicFramePr>
          <p:nvPr>
            <p:extLst>
              <p:ext uri="{D42A27DB-BD31-4B8C-83A1-F6EECF244321}">
                <p14:modId xmlns:p14="http://schemas.microsoft.com/office/powerpoint/2010/main" val="1019792885"/>
              </p:ext>
            </p:extLst>
          </p:nvPr>
        </p:nvGraphicFramePr>
        <p:xfrm>
          <a:off x="1871663" y="2057400"/>
          <a:ext cx="8179594" cy="42576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51556246"/>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602346"/>
            <a:ext cx="10515600" cy="903288"/>
          </a:xfrm>
        </p:spPr>
        <p:txBody>
          <a:bodyPr/>
          <a:lstStyle/>
          <a:p>
            <a:r>
              <a:rPr lang="en-GB" altLang="en-US" dirty="0" err="1" smtClean="0"/>
              <a:t>Rel</a:t>
            </a:r>
            <a:r>
              <a:rPr lang="en-GB" altLang="en-US" dirty="0" smtClean="0"/>
              <a:t> 15 and earlier</a:t>
            </a:r>
          </a:p>
        </p:txBody>
      </p:sp>
      <p:sp>
        <p:nvSpPr>
          <p:cNvPr id="3" name="Content Placeholder 2"/>
          <p:cNvSpPr>
            <a:spLocks noGrp="1"/>
          </p:cNvSpPr>
          <p:nvPr>
            <p:ph idx="1"/>
          </p:nvPr>
        </p:nvSpPr>
        <p:spPr>
          <a:xfrm>
            <a:off x="838200" y="1926771"/>
            <a:ext cx="10515600" cy="4250192"/>
          </a:xfrm>
        </p:spPr>
        <p:txBody>
          <a:bodyPr/>
          <a:lstStyle/>
          <a:p>
            <a:pPr>
              <a:buFontTx/>
              <a:buChar char="-"/>
              <a:defRPr/>
            </a:pPr>
            <a:r>
              <a:rPr lang="en-GB" sz="2400" dirty="0" smtClean="0"/>
              <a:t>NR R15 WI: NR SA, MR-DC All arch</a:t>
            </a:r>
          </a:p>
          <a:p>
            <a:pPr lvl="1">
              <a:defRPr/>
            </a:pPr>
            <a:r>
              <a:rPr lang="en-GB" sz="2000" b="1" dirty="0" smtClean="0">
                <a:solidFill>
                  <a:srgbClr val="0070C0"/>
                </a:solidFill>
              </a:rPr>
              <a:t>30</a:t>
            </a:r>
            <a:r>
              <a:rPr lang="en-GB" sz="2000" b="1" dirty="0" smtClean="0"/>
              <a:t> </a:t>
            </a:r>
            <a:r>
              <a:rPr lang="en-GB" sz="2000" dirty="0" smtClean="0"/>
              <a:t>CRs agreed (not </a:t>
            </a:r>
            <a:r>
              <a:rPr lang="en-GB" sz="2000" dirty="0" err="1" smtClean="0"/>
              <a:t>incl</a:t>
            </a:r>
            <a:r>
              <a:rPr lang="en-GB" sz="2000" dirty="0" smtClean="0"/>
              <a:t> Cat A CRs)</a:t>
            </a:r>
          </a:p>
          <a:p>
            <a:pPr lvl="1">
              <a:defRPr/>
            </a:pPr>
            <a:r>
              <a:rPr lang="en-GB" sz="2000" dirty="0" smtClean="0"/>
              <a:t>Trend: </a:t>
            </a:r>
            <a:r>
              <a:rPr lang="en-GB" sz="2000" dirty="0" smtClean="0">
                <a:solidFill>
                  <a:srgbClr val="0070C0"/>
                </a:solidFill>
              </a:rPr>
              <a:t>30</a:t>
            </a:r>
            <a:r>
              <a:rPr lang="en-GB" sz="2000" dirty="0" smtClean="0"/>
              <a:t> </a:t>
            </a:r>
            <a:r>
              <a:rPr lang="en-GB" sz="2000" dirty="0" smtClean="0"/>
              <a:t>(21Q1), 29 (20Q4), 23 (20Q3), 69 (20Q2</a:t>
            </a:r>
            <a:r>
              <a:rPr lang="en-GB" sz="2000" dirty="0"/>
              <a:t>) – </a:t>
            </a:r>
            <a:r>
              <a:rPr lang="en-GB" sz="2000" dirty="0" smtClean="0"/>
              <a:t>Somewhat Even trend</a:t>
            </a:r>
          </a:p>
          <a:p>
            <a:pPr lvl="1">
              <a:defRPr/>
            </a:pPr>
            <a:r>
              <a:rPr lang="en-GB" sz="2000" dirty="0"/>
              <a:t>No Non Backwards Compatible (NBC) </a:t>
            </a:r>
            <a:r>
              <a:rPr lang="en-GB" sz="2000" dirty="0" smtClean="0"/>
              <a:t>changes.</a:t>
            </a:r>
          </a:p>
          <a:p>
            <a:pPr lvl="1">
              <a:defRPr/>
            </a:pPr>
            <a:r>
              <a:rPr lang="en-GB" sz="2000" dirty="0" smtClean="0"/>
              <a:t>Control Plane: UE capabilities is the most dominant correction topic, Inter-node messages corrections is increasing.</a:t>
            </a:r>
            <a:endParaRPr lang="en-GB" sz="2800" dirty="0" smtClean="0"/>
          </a:p>
          <a:p>
            <a:pPr>
              <a:buFontTx/>
              <a:buChar char="-"/>
              <a:defRPr/>
            </a:pPr>
            <a:r>
              <a:rPr lang="en-GB" sz="2400" dirty="0" smtClean="0"/>
              <a:t>EUTRA </a:t>
            </a:r>
            <a:r>
              <a:rPr lang="en-GB" sz="2400" dirty="0"/>
              <a:t>R15 and </a:t>
            </a:r>
            <a:r>
              <a:rPr lang="en-GB" sz="2400" dirty="0" smtClean="0"/>
              <a:t>earlier WIs: NB-</a:t>
            </a:r>
            <a:r>
              <a:rPr lang="en-GB" sz="2400" dirty="0" err="1" smtClean="0"/>
              <a:t>IoT</a:t>
            </a:r>
            <a:r>
              <a:rPr lang="en-GB" sz="2400" dirty="0" smtClean="0"/>
              <a:t>, </a:t>
            </a:r>
            <a:r>
              <a:rPr lang="en-GB" sz="2400" dirty="0" err="1" smtClean="0"/>
              <a:t>eMTC</a:t>
            </a:r>
            <a:r>
              <a:rPr lang="en-GB" sz="2400" dirty="0" smtClean="0"/>
              <a:t>, LTE</a:t>
            </a:r>
            <a:endParaRPr lang="en-GB" sz="2400" dirty="0"/>
          </a:p>
          <a:p>
            <a:pPr lvl="1">
              <a:defRPr/>
            </a:pPr>
            <a:r>
              <a:rPr lang="en-GB" sz="2000" b="1" dirty="0" smtClean="0"/>
              <a:t>6</a:t>
            </a:r>
            <a:r>
              <a:rPr lang="en-GB" sz="2000" dirty="0" smtClean="0"/>
              <a:t> </a:t>
            </a:r>
            <a:r>
              <a:rPr lang="en-GB" sz="2000" dirty="0"/>
              <a:t>CRs </a:t>
            </a:r>
            <a:r>
              <a:rPr lang="en-GB" sz="2000" dirty="0" smtClean="0"/>
              <a:t>agreed (not </a:t>
            </a:r>
            <a:r>
              <a:rPr lang="en-GB" sz="2000" dirty="0" err="1"/>
              <a:t>incl</a:t>
            </a:r>
            <a:r>
              <a:rPr lang="en-GB" sz="2000" dirty="0"/>
              <a:t> Cat A CRs</a:t>
            </a:r>
            <a:r>
              <a:rPr lang="en-GB" sz="2000" dirty="0" smtClean="0"/>
              <a:t>)</a:t>
            </a:r>
            <a:endParaRPr lang="en-GB" sz="2000" dirty="0"/>
          </a:p>
          <a:p>
            <a:pPr lvl="1">
              <a:defRPr/>
            </a:pPr>
            <a:r>
              <a:rPr lang="en-GB" sz="2000" dirty="0" smtClean="0"/>
              <a:t>Trend: 6 (21Q1), 11 (20Q4), 6 (20Q3), 10 (20Q2) – Even trend</a:t>
            </a:r>
          </a:p>
          <a:p>
            <a:pPr lvl="1">
              <a:defRPr/>
            </a:pPr>
            <a:r>
              <a:rPr lang="en-US" sz="2000" dirty="0"/>
              <a:t>No Non Backwards Compatible (NBC) </a:t>
            </a:r>
            <a:r>
              <a:rPr lang="en-US" sz="2000" dirty="0" smtClean="0"/>
              <a:t>changes. </a:t>
            </a:r>
            <a:endParaRPr lang="en-US" sz="2000" dirty="0"/>
          </a:p>
          <a:p>
            <a:pPr lvl="1">
              <a:defRPr/>
            </a:pPr>
            <a:endParaRPr lang="en-GB" sz="2800" dirty="0" smtClean="0"/>
          </a:p>
          <a:p>
            <a:pPr marL="0" indent="0">
              <a:buNone/>
              <a:defRPr/>
            </a:pPr>
            <a:endParaRPr lang="en-GB" dirty="0" smtClean="0"/>
          </a:p>
          <a:p>
            <a:pPr marL="0" indent="0">
              <a:buNone/>
              <a:defRPr/>
            </a:pPr>
            <a:endParaRPr lang="en-GB" dirty="0">
              <a:solidFill>
                <a:srgbClr val="FF0000"/>
              </a:solidFill>
            </a:endParaRP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Rel-15 </a:t>
            </a:r>
            <a:r>
              <a:rPr lang="en-US" dirty="0"/>
              <a:t>Report on Specific APs</a:t>
            </a:r>
          </a:p>
        </p:txBody>
      </p:sp>
      <p:sp>
        <p:nvSpPr>
          <p:cNvPr id="3" name="Content Placeholder 2"/>
          <p:cNvSpPr>
            <a:spLocks noGrp="1"/>
          </p:cNvSpPr>
          <p:nvPr>
            <p:ph idx="1"/>
          </p:nvPr>
        </p:nvSpPr>
        <p:spPr/>
        <p:txBody>
          <a:bodyPr/>
          <a:lstStyle/>
          <a:p>
            <a:r>
              <a:rPr lang="en-GB" sz="2400" dirty="0" smtClean="0"/>
              <a:t>Single </a:t>
            </a:r>
            <a:r>
              <a:rPr lang="en-GB" sz="2400" dirty="0"/>
              <a:t>uplink operation for intra-band </a:t>
            </a:r>
            <a:r>
              <a:rPr lang="en-GB" sz="2400" dirty="0" smtClean="0"/>
              <a:t>EN-DC </a:t>
            </a:r>
            <a:br>
              <a:rPr lang="en-GB" sz="2400" dirty="0" smtClean="0"/>
            </a:br>
            <a:r>
              <a:rPr lang="en-GB" sz="2400" dirty="0" smtClean="0"/>
              <a:t>RAN#90e RP-202622 (email disc) RP-202932 (LS out)</a:t>
            </a:r>
          </a:p>
          <a:p>
            <a:pPr lvl="1"/>
            <a:r>
              <a:rPr lang="en-GB" sz="2000" dirty="0" smtClean="0"/>
              <a:t>Report: RAN2 agreed CRs with clarifications are submitted to this meeting RAN#91e for approval.</a:t>
            </a:r>
            <a:endParaRPr lang="en-US" sz="2000" dirty="0" smtClean="0"/>
          </a:p>
          <a:p>
            <a:r>
              <a:rPr lang="en-GB" sz="2400" dirty="0" smtClean="0"/>
              <a:t>BCS reporting and support for intra-band EN-DC band combinations RAN#90e RP-202865 (email disc) RP-202935 (LS out)</a:t>
            </a:r>
          </a:p>
          <a:p>
            <a:pPr lvl="1"/>
            <a:r>
              <a:rPr lang="en-GB" sz="2000" dirty="0" smtClean="0"/>
              <a:t>Report: Based on RAN4 decisions, RAN2 agreed CRs </a:t>
            </a:r>
            <a:r>
              <a:rPr lang="en-GB" sz="2000" dirty="0"/>
              <a:t>are submitted to this meeting RAN#91e for approval</a:t>
            </a:r>
            <a:r>
              <a:rPr lang="en-GB" sz="2000" dirty="0" smtClean="0"/>
              <a:t>. Contiguous / non-contiguous aspects not addressed yet.</a:t>
            </a:r>
            <a:endParaRPr lang="en-US" sz="2000" dirty="0"/>
          </a:p>
          <a:p>
            <a:pPr lvl="1"/>
            <a:endParaRPr lang="en-US" sz="2000" dirty="0" smtClean="0"/>
          </a:p>
          <a:p>
            <a:endParaRPr lang="en-US" sz="2400" dirty="0"/>
          </a:p>
        </p:txBody>
      </p:sp>
    </p:spTree>
    <p:extLst>
      <p:ext uri="{BB962C8B-B14F-4D97-AF65-F5344CB8AC3E}">
        <p14:creationId xmlns:p14="http://schemas.microsoft.com/office/powerpoint/2010/main" val="279870829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err="1" smtClean="0"/>
              <a:t>Rel</a:t>
            </a:r>
            <a:r>
              <a:rPr lang="en-GB" altLang="en-US" dirty="0"/>
              <a:t> </a:t>
            </a:r>
            <a:r>
              <a:rPr lang="en-GB" altLang="en-US" dirty="0" smtClean="0"/>
              <a:t>16 General</a:t>
            </a:r>
          </a:p>
        </p:txBody>
      </p:sp>
      <p:sp>
        <p:nvSpPr>
          <p:cNvPr id="3" name="Content Placeholder 2"/>
          <p:cNvSpPr>
            <a:spLocks noGrp="1"/>
          </p:cNvSpPr>
          <p:nvPr>
            <p:ph idx="1"/>
          </p:nvPr>
        </p:nvSpPr>
        <p:spPr>
          <a:xfrm>
            <a:off x="838200" y="1939927"/>
            <a:ext cx="10515600" cy="4047215"/>
          </a:xfrm>
        </p:spPr>
        <p:txBody>
          <a:bodyPr/>
          <a:lstStyle/>
          <a:p>
            <a:pPr>
              <a:buFontTx/>
              <a:buChar char="-"/>
              <a:defRPr/>
            </a:pPr>
            <a:r>
              <a:rPr lang="en-GB" sz="2400" dirty="0" smtClean="0"/>
              <a:t>NR and Joint WIs: </a:t>
            </a:r>
            <a:r>
              <a:rPr lang="en-GB" sz="2400" b="1" dirty="0" smtClean="0">
                <a:solidFill>
                  <a:srgbClr val="0070C0"/>
                </a:solidFill>
              </a:rPr>
              <a:t>117</a:t>
            </a:r>
            <a:r>
              <a:rPr lang="en-GB" sz="2400" dirty="0" smtClean="0"/>
              <a:t> </a:t>
            </a:r>
            <a:r>
              <a:rPr lang="en-GB" sz="2400" dirty="0" smtClean="0"/>
              <a:t>CRs Agreed</a:t>
            </a:r>
          </a:p>
          <a:p>
            <a:pPr lvl="1">
              <a:buFontTx/>
              <a:buChar char="-"/>
              <a:defRPr/>
            </a:pPr>
            <a:r>
              <a:rPr lang="en-GB" sz="2000" dirty="0" smtClean="0"/>
              <a:t>Trend: </a:t>
            </a:r>
            <a:r>
              <a:rPr lang="en-GB" sz="2000" dirty="0" smtClean="0">
                <a:solidFill>
                  <a:srgbClr val="0070C0"/>
                </a:solidFill>
              </a:rPr>
              <a:t>117 </a:t>
            </a:r>
            <a:r>
              <a:rPr lang="en-GB" sz="2000" dirty="0" smtClean="0"/>
              <a:t>(21Q1), 115 (20Q4), 180 (20Q3), </a:t>
            </a:r>
            <a:r>
              <a:rPr lang="en-GB" sz="2000" dirty="0"/>
              <a:t>S</a:t>
            </a:r>
            <a:r>
              <a:rPr lang="en-GB" sz="2000" dirty="0" smtClean="0"/>
              <a:t>omewhat </a:t>
            </a:r>
            <a:r>
              <a:rPr lang="en-GB" sz="2000" dirty="0" smtClean="0">
                <a:solidFill>
                  <a:srgbClr val="0070C0"/>
                </a:solidFill>
              </a:rPr>
              <a:t>Even</a:t>
            </a:r>
            <a:r>
              <a:rPr lang="en-GB" sz="2000" dirty="0" smtClean="0"/>
              <a:t> / Decreasing </a:t>
            </a:r>
            <a:r>
              <a:rPr lang="en-GB" sz="2000" dirty="0" smtClean="0"/>
              <a:t>trend</a:t>
            </a:r>
          </a:p>
          <a:p>
            <a:pPr>
              <a:buFontTx/>
              <a:buChar char="-"/>
              <a:defRPr/>
            </a:pPr>
            <a:r>
              <a:rPr lang="en-GB" sz="2400" dirty="0" smtClean="0"/>
              <a:t>EUTRA Only WIs: </a:t>
            </a:r>
            <a:r>
              <a:rPr lang="en-GB" sz="2400" b="1" dirty="0" smtClean="0"/>
              <a:t>16</a:t>
            </a:r>
            <a:r>
              <a:rPr lang="en-GB" sz="2400" dirty="0" smtClean="0"/>
              <a:t> </a:t>
            </a:r>
            <a:r>
              <a:rPr lang="en-GB" sz="2400" dirty="0"/>
              <a:t>CRs </a:t>
            </a:r>
            <a:r>
              <a:rPr lang="en-GB" sz="2400" dirty="0" smtClean="0"/>
              <a:t>Agreed </a:t>
            </a:r>
          </a:p>
          <a:p>
            <a:pPr>
              <a:buFontTx/>
              <a:buChar char="-"/>
              <a:defRPr/>
            </a:pPr>
            <a:r>
              <a:rPr lang="en-GB" sz="2400" dirty="0"/>
              <a:t>3</a:t>
            </a:r>
            <a:r>
              <a:rPr lang="en-GB" sz="2400" dirty="0" smtClean="0"/>
              <a:t> Non-backwards Compatible CRs were agreed, see APPENDIX</a:t>
            </a:r>
          </a:p>
          <a:p>
            <a:pPr>
              <a:buFontTx/>
              <a:buChar char="-"/>
              <a:defRPr/>
            </a:pPr>
            <a:r>
              <a:rPr lang="en-GB" sz="2400" dirty="0" smtClean="0"/>
              <a:t>TEI16</a:t>
            </a:r>
          </a:p>
          <a:p>
            <a:pPr lvl="1">
              <a:buFontTx/>
              <a:buChar char="-"/>
              <a:defRPr/>
            </a:pPr>
            <a:r>
              <a:rPr lang="en-GB" sz="2000" dirty="0" smtClean="0"/>
              <a:t>No new TEI16 functional enhancements opened, one continuation item was agreed.</a:t>
            </a:r>
          </a:p>
          <a:p>
            <a:pPr lvl="1">
              <a:buFontTx/>
              <a:buChar char="-"/>
              <a:defRPr/>
            </a:pPr>
            <a:r>
              <a:rPr lang="en-GB" sz="2000" dirty="0" smtClean="0"/>
              <a:t>TEI16 label has been used for a) corrections to earlier features introduced as TEI16, b) corrections to functionality introduced in earlier release, where the correction is agreed only for Rel-16 and not for the earlier release.  </a:t>
            </a:r>
          </a:p>
          <a:p>
            <a:pPr>
              <a:buFontTx/>
              <a:buChar char="-"/>
              <a:defRPr/>
            </a:pPr>
            <a:endParaRPr lang="en-GB" sz="1600" dirty="0" smtClean="0"/>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err="1" smtClean="0"/>
              <a:t>Rel</a:t>
            </a:r>
            <a:r>
              <a:rPr lang="en-GB" altLang="en-US" dirty="0" smtClean="0"/>
              <a:t> 16 NR related UE capabilities</a:t>
            </a:r>
          </a:p>
        </p:txBody>
      </p:sp>
      <p:sp>
        <p:nvSpPr>
          <p:cNvPr id="3" name="Content Placeholder 2"/>
          <p:cNvSpPr>
            <a:spLocks noGrp="1"/>
          </p:cNvSpPr>
          <p:nvPr>
            <p:ph idx="1"/>
          </p:nvPr>
        </p:nvSpPr>
        <p:spPr>
          <a:xfrm>
            <a:off x="838200" y="1939928"/>
            <a:ext cx="10515600" cy="4351338"/>
          </a:xfrm>
        </p:spPr>
        <p:txBody>
          <a:bodyPr/>
          <a:lstStyle/>
          <a:p>
            <a:pPr>
              <a:buFontTx/>
              <a:buChar char="-"/>
              <a:defRPr/>
            </a:pPr>
            <a:r>
              <a:rPr lang="en-US" sz="2400" dirty="0" smtClean="0"/>
              <a:t>RAN2 </a:t>
            </a:r>
            <a:r>
              <a:rPr lang="en-US" sz="2400" dirty="0"/>
              <a:t>has implemented the latest features </a:t>
            </a:r>
            <a:r>
              <a:rPr lang="en-US" sz="2400" dirty="0" smtClean="0"/>
              <a:t>from R1 and R4 </a:t>
            </a:r>
          </a:p>
          <a:p>
            <a:pPr lvl="1">
              <a:buFontTx/>
              <a:buChar char="-"/>
              <a:defRPr/>
            </a:pPr>
            <a:r>
              <a:rPr lang="en-GB" sz="2000" dirty="0" smtClean="0"/>
              <a:t>Concluded parts of RAN1 </a:t>
            </a:r>
            <a:r>
              <a:rPr lang="en-GB" sz="2000" dirty="0"/>
              <a:t>UE feature list (R1-2102006</a:t>
            </a:r>
            <a:r>
              <a:rPr lang="en-GB" sz="2000" dirty="0" smtClean="0"/>
              <a:t>) and </a:t>
            </a:r>
            <a:r>
              <a:rPr lang="en-GB" sz="2000" dirty="0"/>
              <a:t>RAN4 UE feature list </a:t>
            </a:r>
            <a:r>
              <a:rPr lang="en-GB" sz="2000" dirty="0" smtClean="0"/>
              <a:t>(</a:t>
            </a:r>
            <a:r>
              <a:rPr lang="en-GB" sz="2000" dirty="0"/>
              <a:t>R4-2103367</a:t>
            </a:r>
            <a:r>
              <a:rPr lang="en-GB" sz="2000" dirty="0" smtClean="0"/>
              <a:t>) has been included. </a:t>
            </a:r>
            <a:endParaRPr lang="en-US" sz="2000" dirty="0"/>
          </a:p>
          <a:p>
            <a:pPr>
              <a:buFontTx/>
              <a:buChar char="-"/>
              <a:defRPr/>
            </a:pPr>
            <a:r>
              <a:rPr lang="en-US" sz="2400" dirty="0" smtClean="0"/>
              <a:t>RAN2 </a:t>
            </a:r>
            <a:r>
              <a:rPr lang="en-US" sz="2400" dirty="0"/>
              <a:t>has agreed to generate RAN2 feature list and to capture RAN1/RAN2/RAN4 feature table in a </a:t>
            </a:r>
            <a:r>
              <a:rPr lang="en-US" sz="2400" dirty="0" smtClean="0"/>
              <a:t>TR. The plan is to update </a:t>
            </a:r>
            <a:r>
              <a:rPr lang="en-US" sz="2400" dirty="0"/>
              <a:t>existing TR </a:t>
            </a:r>
            <a:r>
              <a:rPr lang="en-US" sz="2400" dirty="0" smtClean="0"/>
              <a:t>38.822. </a:t>
            </a:r>
          </a:p>
          <a:p>
            <a:pPr lvl="1">
              <a:buFontTx/>
              <a:buChar char="-"/>
              <a:defRPr/>
            </a:pPr>
            <a:r>
              <a:rPr lang="en-US" sz="2000" dirty="0" smtClean="0"/>
              <a:t>The update to be presented at RP for Approval in June 2021 (delay 1Q </a:t>
            </a:r>
            <a:r>
              <a:rPr lang="en-US" sz="2000" dirty="0" err="1" smtClean="0"/>
              <a:t>cmp</a:t>
            </a:r>
            <a:r>
              <a:rPr lang="en-US" sz="2000" dirty="0" smtClean="0"/>
              <a:t> to last RP). </a:t>
            </a:r>
          </a:p>
          <a:p>
            <a:pPr lvl="1">
              <a:buFontTx/>
              <a:buChar char="-"/>
              <a:defRPr/>
            </a:pPr>
            <a:endParaRPr lang="en-US" sz="2000" dirty="0"/>
          </a:p>
          <a:p>
            <a:pPr>
              <a:buFontTx/>
              <a:buChar char="-"/>
              <a:defRPr/>
            </a:pPr>
            <a:r>
              <a:rPr lang="en-US" sz="2400" dirty="0" smtClean="0"/>
              <a:t>Observation: The feature lists from R1 and R4 continue growing. </a:t>
            </a:r>
          </a:p>
          <a:p>
            <a:pPr lvl="1">
              <a:buFontTx/>
              <a:buChar char="-"/>
              <a:defRPr/>
            </a:pPr>
            <a:r>
              <a:rPr lang="en-US" sz="2000" dirty="0" smtClean="0">
                <a:solidFill>
                  <a:srgbClr val="FF0000"/>
                </a:solidFill>
              </a:rPr>
              <a:t>Possible Action: For R17, a new mile stone could be considered “Feature List Completion”.   </a:t>
            </a:r>
            <a:endParaRPr lang="en-US" sz="2000" dirty="0">
              <a:solidFill>
                <a:srgbClr val="FF0000"/>
              </a:solidFill>
            </a:endParaRPr>
          </a:p>
          <a:p>
            <a:pPr>
              <a:buFontTx/>
              <a:buChar char="-"/>
              <a:defRPr/>
            </a:pPr>
            <a:endParaRPr lang="en-US" sz="2400" dirty="0" smtClean="0"/>
          </a:p>
        </p:txBody>
      </p:sp>
    </p:spTree>
    <p:extLst>
      <p:ext uri="{BB962C8B-B14F-4D97-AF65-F5344CB8AC3E}">
        <p14:creationId xmlns:p14="http://schemas.microsoft.com/office/powerpoint/2010/main" val="2449239717"/>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Rel-16 Report on Specific APs</a:t>
            </a:r>
            <a:endParaRPr lang="en-US" dirty="0"/>
          </a:p>
        </p:txBody>
      </p:sp>
      <p:sp>
        <p:nvSpPr>
          <p:cNvPr id="3" name="Content Placeholder 2"/>
          <p:cNvSpPr>
            <a:spLocks noGrp="1"/>
          </p:cNvSpPr>
          <p:nvPr>
            <p:ph idx="1"/>
          </p:nvPr>
        </p:nvSpPr>
        <p:spPr/>
        <p:txBody>
          <a:bodyPr/>
          <a:lstStyle/>
          <a:p>
            <a:r>
              <a:rPr lang="en-US" sz="2400" dirty="0" smtClean="0"/>
              <a:t>NR DC Location Reporting </a:t>
            </a:r>
            <a:br>
              <a:rPr lang="en-US" sz="2400" dirty="0" smtClean="0"/>
            </a:br>
            <a:r>
              <a:rPr lang="en-US" sz="2400" dirty="0" smtClean="0"/>
              <a:t>RAN#90e RP-202893</a:t>
            </a:r>
          </a:p>
          <a:p>
            <a:pPr lvl="1"/>
            <a:r>
              <a:rPr lang="en-US" sz="2000" dirty="0" smtClean="0"/>
              <a:t>Report: RAN2 agreed CRs are provided to current meeting RAN#91e for approval. LS sent to RAN4 with additional questions. Whether further change is required depend on RAN4 reply.  </a:t>
            </a:r>
            <a:endParaRPr lang="en-US" sz="2000" dirty="0"/>
          </a:p>
          <a:p>
            <a:r>
              <a:rPr lang="en-GB" sz="2400" dirty="0" err="1" smtClean="0"/>
              <a:t>xDD</a:t>
            </a:r>
            <a:r>
              <a:rPr lang="en-GB" sz="2400" dirty="0" smtClean="0"/>
              <a:t> differentiation SUL </a:t>
            </a:r>
            <a:br>
              <a:rPr lang="en-GB" sz="2400" dirty="0" smtClean="0"/>
            </a:br>
            <a:r>
              <a:rPr lang="en-US" sz="2400" dirty="0"/>
              <a:t>RAN#90e </a:t>
            </a:r>
            <a:r>
              <a:rPr lang="en-GB" sz="2400" dirty="0" smtClean="0"/>
              <a:t>RP-202911</a:t>
            </a:r>
          </a:p>
          <a:p>
            <a:pPr lvl="1"/>
            <a:r>
              <a:rPr lang="en-GB" sz="2000" dirty="0"/>
              <a:t>Report: </a:t>
            </a:r>
            <a:r>
              <a:rPr lang="en-US" sz="2000" dirty="0"/>
              <a:t>RAN2 agreed </a:t>
            </a:r>
            <a:r>
              <a:rPr lang="en-US" sz="2000" dirty="0" smtClean="0"/>
              <a:t>CRs capturing agreements at RAN#90e are </a:t>
            </a:r>
            <a:r>
              <a:rPr lang="en-US" sz="2000" dirty="0"/>
              <a:t>provided to current meeting RAN#91e for approval.</a:t>
            </a:r>
          </a:p>
          <a:p>
            <a:pPr lvl="1"/>
            <a:endParaRPr lang="en-US" sz="1600" dirty="0"/>
          </a:p>
          <a:p>
            <a:pPr lvl="1"/>
            <a:endParaRPr lang="en-US" sz="1600" dirty="0"/>
          </a:p>
        </p:txBody>
      </p:sp>
    </p:spTree>
    <p:extLst>
      <p:ext uri="{BB962C8B-B14F-4D97-AF65-F5344CB8AC3E}">
        <p14:creationId xmlns:p14="http://schemas.microsoft.com/office/powerpoint/2010/main" val="346207184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Rel-17</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773254848"/>
              </p:ext>
            </p:extLst>
          </p:nvPr>
        </p:nvGraphicFramePr>
        <p:xfrm>
          <a:off x="614362" y="1943100"/>
          <a:ext cx="10558463" cy="44862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37309483"/>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35483</TotalTime>
  <Words>1840</Words>
  <Application>Microsoft Office PowerPoint</Application>
  <PresentationFormat>Widescreen</PresentationFormat>
  <Paragraphs>618</Paragraphs>
  <Slides>21</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Arial </vt:lpstr>
      <vt:lpstr>Nokia Pure Text Light</vt:lpstr>
      <vt:lpstr>新細明體</vt:lpstr>
      <vt:lpstr>Arial</vt:lpstr>
      <vt:lpstr>Calibri</vt:lpstr>
      <vt:lpstr>Calibri Light</vt:lpstr>
      <vt:lpstr>Times New Roman</vt:lpstr>
      <vt:lpstr>Office Theme</vt:lpstr>
      <vt:lpstr>Status Report  RAN WG2  to TSG-RAN #91-e</vt:lpstr>
      <vt:lpstr>Maintenance NR and NR/EUTRA WIs</vt:lpstr>
      <vt:lpstr>Maintenance EUTRA</vt:lpstr>
      <vt:lpstr>Rel 15 and earlier</vt:lpstr>
      <vt:lpstr>Rel-15 Report on Specific APs</vt:lpstr>
      <vt:lpstr>Rel 16 General</vt:lpstr>
      <vt:lpstr>Rel 16 NR related UE capabilities</vt:lpstr>
      <vt:lpstr>Rel-16 Report on Specific APs</vt:lpstr>
      <vt:lpstr>Rel-17</vt:lpstr>
      <vt:lpstr>Rel-17 Study Items 1(2)</vt:lpstr>
      <vt:lpstr>Rel-17 Study Items 2(2)</vt:lpstr>
      <vt:lpstr>R17 CRs, LSes, TEI17</vt:lpstr>
      <vt:lpstr>R17 Report on Specific APs</vt:lpstr>
      <vt:lpstr>R17 report on specific items</vt:lpstr>
      <vt:lpstr>RAN2 Load</vt:lpstr>
      <vt:lpstr>GTW</vt:lpstr>
      <vt:lpstr>RAN2 TU Budget Proposal</vt:lpstr>
      <vt:lpstr>Planning Updates </vt:lpstr>
      <vt:lpstr>Proposed principles RAN2 short meetings</vt:lpstr>
      <vt:lpstr>PowerPoint Presentation</vt:lpstr>
      <vt:lpstr>APPENDIX: R16 Agreed CRs NBC/essential for protocol operation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Johan Johansson</dc:creator>
  <dc:description>© 3GPP 2018</dc:description>
  <cp:lastModifiedBy>Johan Johansson</cp:lastModifiedBy>
  <cp:revision>840</cp:revision>
  <dcterms:created xsi:type="dcterms:W3CDTF">2010-02-05T13:52:04Z</dcterms:created>
  <dcterms:modified xsi:type="dcterms:W3CDTF">2021-03-21T11:22:32Z</dcterms:modified>
  <cp:contentStatus>Template 2017</cp:contentStatus>
</cp:coreProperties>
</file>