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autoCompressPictures="0">
  <p:sldMasterIdLst>
    <p:sldMasterId id="2147483648" r:id="rId4"/>
  </p:sldMasterIdLst>
  <p:notesMasterIdLst>
    <p:notesMasterId r:id="rId11"/>
  </p:notesMasterIdLst>
  <p:handoutMasterIdLst>
    <p:handoutMasterId r:id="rId12"/>
  </p:handoutMasterIdLst>
  <p:sldIdLst>
    <p:sldId id="297" r:id="rId5"/>
    <p:sldId id="339" r:id="rId6"/>
    <p:sldId id="344" r:id="rId7"/>
    <p:sldId id="346" r:id="rId8"/>
    <p:sldId id="340" r:id="rId9"/>
    <p:sldId id="345" r:id="rId10"/>
  </p:sldIdLst>
  <p:sldSz cx="9144000" cy="5143500" type="screen16x9"/>
  <p:notesSz cx="6858000" cy="9144000"/>
  <p:embeddedFontLst>
    <p:embeddedFont>
      <p:font typeface="Intel Clear" panose="020B0604020203020204" pitchFamily="34" charset="0"/>
      <p:regular r:id="rId13"/>
      <p:bold r:id="rId14"/>
      <p:italic r:id="rId15"/>
      <p:boldItalic r:id="rId1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1">
          <p15:clr>
            <a:srgbClr val="A4A3A4"/>
          </p15:clr>
        </p15:guide>
        <p15:guide id="2" orient="horz" pos="3004">
          <p15:clr>
            <a:srgbClr val="A4A3A4"/>
          </p15:clr>
        </p15:guide>
        <p15:guide id="3" orient="horz" pos="422">
          <p15:clr>
            <a:srgbClr val="A4A3A4"/>
          </p15:clr>
        </p15:guide>
        <p15:guide id="4" orient="horz" pos="824">
          <p15:clr>
            <a:srgbClr val="A4A3A4"/>
          </p15:clr>
        </p15:guide>
        <p15:guide id="5" orient="horz" pos="2916">
          <p15:clr>
            <a:srgbClr val="A4A3A4"/>
          </p15:clr>
        </p15:guide>
        <p15:guide id="6" orient="horz" pos="1643">
          <p15:clr>
            <a:srgbClr val="A4A3A4"/>
          </p15:clr>
        </p15:guide>
        <p15:guide id="7" pos="5470">
          <p15:clr>
            <a:srgbClr val="A4A3A4"/>
          </p15:clr>
        </p15:guide>
        <p15:guide id="8" pos="287">
          <p15:clr>
            <a:srgbClr val="A4A3A4"/>
          </p15:clr>
        </p15:guide>
        <p15:guide id="9" pos="2909">
          <p15:clr>
            <a:srgbClr val="A4A3A4"/>
          </p15:clr>
        </p15:guide>
        <p15:guide id="10" pos="2811">
          <p15:clr>
            <a:srgbClr val="A4A3A4"/>
          </p15:clr>
        </p15:guide>
        <p15:guide id="11" pos="2852">
          <p15:clr>
            <a:srgbClr val="A4A3A4"/>
          </p15:clr>
        </p15:guide>
        <p15:guide id="12" orient="horz" pos="1576">
          <p15:clr>
            <a:srgbClr val="A4A3A4"/>
          </p15:clr>
        </p15:guide>
        <p15:guide id="13" orient="horz" pos="2059">
          <p15:clr>
            <a:srgbClr val="A4A3A4"/>
          </p15:clr>
        </p15:guide>
        <p15:guide id="14" orient="horz" pos="1164" userDrawn="1">
          <p15:clr>
            <a:srgbClr val="A4A3A4"/>
          </p15:clr>
        </p15:guide>
        <p15:guide id="15" pos="2182">
          <p15:clr>
            <a:srgbClr val="A4A3A4"/>
          </p15:clr>
        </p15:guide>
        <p15:guide id="16" pos="35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8B88E6-B4F6-400D-A5E2-AD5DBEBCF0FC}" v="1096" dt="2020-09-07T16:53:50.2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3" autoAdjust="0"/>
    <p:restoredTop sz="86427" autoAdjust="0"/>
  </p:normalViewPr>
  <p:slideViewPr>
    <p:cSldViewPr snapToGrid="0">
      <p:cViewPr varScale="1">
        <p:scale>
          <a:sx n="127" d="100"/>
          <a:sy n="127" d="100"/>
        </p:scale>
        <p:origin x="762" y="114"/>
      </p:cViewPr>
      <p:guideLst>
        <p:guide orient="horz" pos="1581"/>
        <p:guide orient="horz" pos="3004"/>
        <p:guide orient="horz" pos="422"/>
        <p:guide orient="horz" pos="824"/>
        <p:guide orient="horz" pos="2916"/>
        <p:guide orient="horz" pos="1643"/>
        <p:guide pos="5470"/>
        <p:guide pos="287"/>
        <p:guide pos="2909"/>
        <p:guide pos="2811"/>
        <p:guide pos="2852"/>
        <p:guide orient="horz" pos="1576"/>
        <p:guide orient="horz" pos="2059"/>
        <p:guide orient="horz" pos="1164"/>
        <p:guide pos="2182"/>
        <p:guide pos="3517"/>
      </p:guideLst>
    </p:cSldViewPr>
  </p:slideViewPr>
  <p:outlineViewPr>
    <p:cViewPr>
      <p:scale>
        <a:sx n="33" d="100"/>
        <a:sy n="33" d="100"/>
      </p:scale>
      <p:origin x="0" y="-1428"/>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Arial" panose="020B0604020202020204" pitchFamily="34" charset="0"/>
              </a:rPr>
              <a:pPr/>
              <a:t>9/7/2020</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ED7FC5FE-6F0D-D34A-8EE6-C95B4F5F4DC8}" type="datetimeFigureOut">
              <a:rPr lang="en-US" smtClean="0"/>
              <a:pPr/>
              <a:t>9/7/2020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D61C8689-8455-3546-ADF9-3B7273760F66}" type="slidenum">
              <a:rPr lang="en-US" smtClean="0"/>
              <a:pPr/>
              <a:t>1</a:t>
            </a:fld>
            <a:endParaRPr lang="en-US" dirty="0"/>
          </a:p>
        </p:txBody>
      </p:sp>
    </p:spTree>
    <p:extLst>
      <p:ext uri="{BB962C8B-B14F-4D97-AF65-F5344CB8AC3E}">
        <p14:creationId xmlns:p14="http://schemas.microsoft.com/office/powerpoint/2010/main" val="3326860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61C8689-8455-3546-ADF9-3B7273760F66}" type="slidenum">
              <a:rPr lang="en-US" smtClean="0"/>
              <a:pPr/>
              <a:t>5</a:t>
            </a:fld>
            <a:endParaRPr lang="en-US" dirty="0"/>
          </a:p>
        </p:txBody>
      </p:sp>
    </p:spTree>
    <p:extLst>
      <p:ext uri="{BB962C8B-B14F-4D97-AF65-F5344CB8AC3E}">
        <p14:creationId xmlns:p14="http://schemas.microsoft.com/office/powerpoint/2010/main" val="31129409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a:t>50pt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1_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6" name="Picture 5" descr="int_experience_hrz_wht_rgb_30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68150" y="1874822"/>
            <a:ext cx="3646443" cy="1514490"/>
          </a:xfrm>
          <a:prstGeom prst="rect">
            <a:avLst/>
          </a:prstGeom>
        </p:spPr>
      </p:pic>
    </p:spTree>
    <p:extLst>
      <p:ext uri="{BB962C8B-B14F-4D97-AF65-F5344CB8AC3E}">
        <p14:creationId xmlns:p14="http://schemas.microsoft.com/office/powerpoint/2010/main" val="147483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a:t>50pt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5" name="Picture 4" descr="int_experience_hrz_wht_rgb_1500.png"/>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60693" y="389228"/>
            <a:ext cx="2121766" cy="887284"/>
          </a:xfrm>
          <a:prstGeom prst="rect">
            <a:avLst/>
          </a:prstGeom>
        </p:spPr>
      </p:pic>
    </p:spTree>
    <p:extLst>
      <p:ext uri="{BB962C8B-B14F-4D97-AF65-F5344CB8AC3E}">
        <p14:creationId xmlns:p14="http://schemas.microsoft.com/office/powerpoint/2010/main" val="24040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13"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a:t>50pt Intel Clear pro Title</a:t>
            </a:r>
            <a:br>
              <a:rPr lang="en-US" dirty="0"/>
            </a:br>
            <a:r>
              <a:rPr lang="en-US" dirty="0"/>
              <a:t>with image</a:t>
            </a:r>
          </a:p>
        </p:txBody>
      </p:sp>
      <p:sp>
        <p:nvSpPr>
          <p:cNvPr id="14"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8" name="Picture 2">
            <a:extLst>
              <a:ext uri="{FF2B5EF4-FFF2-40B4-BE49-F238E27FC236}">
                <a16:creationId xmlns:a16="http://schemas.microsoft.com/office/drawing/2014/main" id="{0E31252B-B70E-4D1C-80E9-23080A8FA4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4C29988-90B7-4FE6-87E6-88421BB57360}"/>
              </a:ext>
            </a:extLst>
          </p:cNvPr>
          <p:cNvSpPr>
            <a:spLocks noGrp="1"/>
          </p:cNvSpPr>
          <p:nvPr>
            <p:ph type="sldNum" sz="quarter" idx="10"/>
          </p:nvPr>
        </p:nvSpPr>
        <p:spPr/>
        <p:txBody>
          <a:bodyPr/>
          <a:lstStyle/>
          <a:p>
            <a:fld id="{EE2556C5-CE8C-6547-B838-EA80C61A4AF7}" type="slidenum">
              <a:rPr lang="en-US" smtClean="0"/>
              <a:pPr/>
              <a:t>‹#›</a:t>
            </a:fld>
            <a:endParaRPr lang="en-US" dirty="0"/>
          </a:p>
        </p:txBody>
      </p:sp>
      <p:sp>
        <p:nvSpPr>
          <p:cNvPr id="4" name="Title 3">
            <a:extLst>
              <a:ext uri="{FF2B5EF4-FFF2-40B4-BE49-F238E27FC236}">
                <a16:creationId xmlns:a16="http://schemas.microsoft.com/office/drawing/2014/main" id="{87E75BF5-5FD5-444A-9A23-AB908167BE6F}"/>
              </a:ext>
            </a:extLst>
          </p:cNvPr>
          <p:cNvSpPr>
            <a:spLocks noGrp="1"/>
          </p:cNvSpPr>
          <p:nvPr>
            <p:ph type="title"/>
          </p:nvPr>
        </p:nvSpPr>
        <p:spPr/>
        <p:txBody>
          <a:bodyPr/>
          <a:lstStyle/>
          <a:p>
            <a:r>
              <a:rPr lang="en-US" dirty="0"/>
              <a:t>Click to edit Master title style</a:t>
            </a:r>
            <a:endParaRPr lang="en-GB" dirty="0"/>
          </a:p>
        </p:txBody>
      </p:sp>
      <p:sp>
        <p:nvSpPr>
          <p:cNvPr id="6" name="Content Placeholder 5">
            <a:extLst>
              <a:ext uri="{FF2B5EF4-FFF2-40B4-BE49-F238E27FC236}">
                <a16:creationId xmlns:a16="http://schemas.microsoft.com/office/drawing/2014/main" id="{FCAF1ED2-6773-4D0B-BA33-C91A123872BD}"/>
              </a:ext>
            </a:extLst>
          </p:cNvPr>
          <p:cNvSpPr>
            <a:spLocks noGrp="1"/>
          </p:cNvSpPr>
          <p:nvPr>
            <p:ph sz="quarter" idx="11"/>
          </p:nvPr>
        </p:nvSpPr>
        <p:spPr>
          <a:xfrm>
            <a:off x="455613" y="998538"/>
            <a:ext cx="8229600" cy="37099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9182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4C29988-90B7-4FE6-87E6-88421BB57360}"/>
              </a:ext>
            </a:extLst>
          </p:cNvPr>
          <p:cNvSpPr>
            <a:spLocks noGrp="1"/>
          </p:cNvSpPr>
          <p:nvPr>
            <p:ph type="sldNum" sz="quarter" idx="10"/>
          </p:nvPr>
        </p:nvSpPr>
        <p:spPr/>
        <p:txBody>
          <a:bodyPr/>
          <a:lstStyle/>
          <a:p>
            <a:fld id="{EE2556C5-CE8C-6547-B838-EA80C61A4AF7}" type="slidenum">
              <a:rPr lang="en-US" smtClean="0"/>
              <a:pPr/>
              <a:t>‹#›</a:t>
            </a:fld>
            <a:endParaRPr lang="en-US" dirty="0"/>
          </a:p>
        </p:txBody>
      </p:sp>
      <p:sp>
        <p:nvSpPr>
          <p:cNvPr id="4" name="Title 3">
            <a:extLst>
              <a:ext uri="{FF2B5EF4-FFF2-40B4-BE49-F238E27FC236}">
                <a16:creationId xmlns:a16="http://schemas.microsoft.com/office/drawing/2014/main" id="{87E75BF5-5FD5-444A-9A23-AB908167BE6F}"/>
              </a:ext>
            </a:extLst>
          </p:cNvPr>
          <p:cNvSpPr>
            <a:spLocks noGrp="1"/>
          </p:cNvSpPr>
          <p:nvPr>
            <p:ph type="title"/>
          </p:nvPr>
        </p:nvSpPr>
        <p:spPr/>
        <p:txBody>
          <a:bodyPr/>
          <a:lstStyle/>
          <a:p>
            <a:r>
              <a:rPr lang="en-US" dirty="0"/>
              <a:t>Click to edit Master title style</a:t>
            </a:r>
            <a:endParaRPr lang="en-GB" dirty="0"/>
          </a:p>
        </p:txBody>
      </p:sp>
      <p:sp>
        <p:nvSpPr>
          <p:cNvPr id="6" name="Content Placeholder 5">
            <a:extLst>
              <a:ext uri="{FF2B5EF4-FFF2-40B4-BE49-F238E27FC236}">
                <a16:creationId xmlns:a16="http://schemas.microsoft.com/office/drawing/2014/main" id="{FCAF1ED2-6773-4D0B-BA33-C91A123872BD}"/>
              </a:ext>
            </a:extLst>
          </p:cNvPr>
          <p:cNvSpPr>
            <a:spLocks noGrp="1"/>
          </p:cNvSpPr>
          <p:nvPr>
            <p:ph sz="quarter" idx="11"/>
          </p:nvPr>
        </p:nvSpPr>
        <p:spPr>
          <a:xfrm>
            <a:off x="455613" y="998538"/>
            <a:ext cx="4116387" cy="37099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Content Placeholder 5">
            <a:extLst>
              <a:ext uri="{FF2B5EF4-FFF2-40B4-BE49-F238E27FC236}">
                <a16:creationId xmlns:a16="http://schemas.microsoft.com/office/drawing/2014/main" id="{5D1CF9F4-E3EB-48EB-B1B2-F1D185B9E9AB}"/>
              </a:ext>
            </a:extLst>
          </p:cNvPr>
          <p:cNvSpPr>
            <a:spLocks noGrp="1"/>
          </p:cNvSpPr>
          <p:nvPr>
            <p:ph sz="quarter" idx="12"/>
          </p:nvPr>
        </p:nvSpPr>
        <p:spPr>
          <a:xfrm>
            <a:off x="4570413" y="998113"/>
            <a:ext cx="4116387" cy="37099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32789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atin typeface="+mj-lt"/>
              </a:defRPr>
            </a:lvl1pPr>
          </a:lstStyle>
          <a:p>
            <a:r>
              <a:rPr lang="en-US" dirty="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a:t>28pt Intel Clear Headline</a:t>
            </a:r>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108062"/>
            <a:ext cx="7772400" cy="1021556"/>
          </a:xfrm>
        </p:spPr>
        <p:txBody>
          <a:bodyPr anchor="b" anchorCtr="0">
            <a:noAutofit/>
          </a:bodyPr>
          <a:lstStyle>
            <a:lvl1pPr algn="l">
              <a:lnSpc>
                <a:spcPct val="80000"/>
              </a:lnSpc>
              <a:defRPr sz="4000" b="0" cap="none" spc="0" baseline="0">
                <a:solidFill>
                  <a:schemeClr val="tx2">
                    <a:alpha val="90000"/>
                  </a:schemeClr>
                </a:solidFill>
                <a:latin typeface="+mj-lt"/>
                <a:cs typeface="Arial" panose="020B0604020202020204" pitchFamily="34" charset="0"/>
              </a:defRPr>
            </a:lvl1pPr>
          </a:lstStyle>
          <a:p>
            <a:r>
              <a:rPr lang="en-US" dirty="0"/>
              <a:t>40pt Intel Clear Pro</a:t>
            </a:r>
            <a:br>
              <a:rPr lang="en-US" dirty="0"/>
            </a:br>
            <a:r>
              <a:rPr lang="en-US" dirty="0"/>
              <a:t>white section break</a:t>
            </a:r>
          </a:p>
        </p:txBody>
      </p:sp>
      <p:sp>
        <p:nvSpPr>
          <p:cNvPr id="3" name="Text Placeholder 2"/>
          <p:cNvSpPr>
            <a:spLocks noGrp="1"/>
          </p:cNvSpPr>
          <p:nvPr>
            <p:ph type="body" idx="1" hasCustomPrompt="1"/>
          </p:nvPr>
        </p:nvSpPr>
        <p:spPr>
          <a:xfrm>
            <a:off x="455613" y="3241150"/>
            <a:ext cx="7772400" cy="1125140"/>
          </a:xfrm>
        </p:spPr>
        <p:txBody>
          <a:bodyPr anchor="t" anchorCtr="0">
            <a:noAutofit/>
          </a:bodyPr>
          <a:lstStyle>
            <a:lvl1pPr marL="0" indent="0">
              <a:buNone/>
              <a:defRPr sz="1600" b="0" baseline="0">
                <a:solidFill>
                  <a:schemeClr val="accent2"/>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108062"/>
            <a:ext cx="7772400" cy="1021556"/>
          </a:xfrm>
        </p:spPr>
        <p:txBody>
          <a:bodyPr anchor="b" anchorCtr="0">
            <a:noAutofit/>
          </a:bodyPr>
          <a:lstStyle>
            <a:lvl1pPr algn="l">
              <a:lnSpc>
                <a:spcPct val="80000"/>
              </a:lnSpc>
              <a:defRPr sz="4000" b="0" cap="none" spc="0" baseline="0">
                <a:solidFill>
                  <a:schemeClr val="bg1">
                    <a:alpha val="90000"/>
                  </a:schemeClr>
                </a:solidFill>
                <a:latin typeface="+mj-lt"/>
                <a:cs typeface="Arial" panose="020B0604020202020204" pitchFamily="34" charset="0"/>
              </a:defRPr>
            </a:lvl1pPr>
          </a:lstStyle>
          <a:p>
            <a:r>
              <a:rPr lang="en-US" dirty="0"/>
              <a:t>40pt Intel Clear Pro</a:t>
            </a:r>
            <a:br>
              <a:rPr lang="en-US" dirty="0"/>
            </a:br>
            <a:r>
              <a:rPr lang="en-US" dirty="0"/>
              <a:t>blue section break</a:t>
            </a:r>
          </a:p>
        </p:txBody>
      </p:sp>
      <p:sp>
        <p:nvSpPr>
          <p:cNvPr id="3" name="Text Placeholder 2"/>
          <p:cNvSpPr>
            <a:spLocks noGrp="1"/>
          </p:cNvSpPr>
          <p:nvPr userDrawn="1">
            <p:ph type="body" idx="1" hasCustomPrompt="1"/>
          </p:nvPr>
        </p:nvSpPr>
        <p:spPr>
          <a:xfrm>
            <a:off x="455613" y="3241150"/>
            <a:ext cx="7772400" cy="1125140"/>
          </a:xfrm>
        </p:spPr>
        <p:txBody>
          <a:bodyPr anchor="t" anchorCtr="0">
            <a:noAutofit/>
          </a:bodyPr>
          <a:lstStyle>
            <a:lvl1pPr marL="0" indent="0">
              <a:buNone/>
              <a:defRPr sz="1600" b="0" i="0" baseline="0">
                <a:solidFill>
                  <a:srgbClr val="F3D54E"/>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7432" y="1875130"/>
            <a:ext cx="2108795" cy="1389888"/>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userDrawn="1"/>
        </p:nvSpPr>
        <p:spPr>
          <a:xfrm>
            <a:off x="1381327" y="3748391"/>
            <a:ext cx="6478621" cy="700392"/>
          </a:xfrm>
          <a:prstGeom prst="rect">
            <a:avLst/>
          </a:prstGeom>
          <a:noFill/>
        </p:spPr>
        <p:txBody>
          <a:bodyPr vert="horz" wrap="square" lIns="0" tIns="0" rIns="0" bIns="0" rtlCol="0">
            <a:noAutofit/>
          </a:bodyPr>
          <a:lstStyle/>
          <a:p>
            <a:pPr algn="ctr"/>
            <a:r>
              <a:rPr lang="en-US" sz="2400" dirty="0">
                <a:solidFill>
                  <a:schemeClr val="bg1"/>
                </a:solidFill>
              </a:rPr>
              <a:t>Intel Communication and Devices Group</a:t>
            </a:r>
          </a:p>
          <a:p>
            <a:pPr algn="ctr"/>
            <a:endParaRPr lang="en-GB" sz="2400" dirty="0">
              <a:solidFill>
                <a:schemeClr val="bg1"/>
              </a:solidFill>
            </a:endParaRPr>
          </a:p>
        </p:txBody>
      </p:sp>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47594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psf\Home\Desktop\Intel.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39915" y="4830589"/>
            <a:ext cx="364336" cy="240131"/>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2" name="Straight Connector 11"/>
          <p:cNvCxnSpPr/>
          <p:nvPr/>
        </p:nvCxnSpPr>
        <p:spPr>
          <a:xfrm>
            <a:off x="8718551" y="4824510"/>
            <a:ext cx="2381" cy="237744"/>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a:xfrm>
            <a:off x="455613" y="310130"/>
            <a:ext cx="8229600" cy="687983"/>
          </a:xfrm>
          <a:prstGeom prst="rect">
            <a:avLst/>
          </a:prstGeom>
        </p:spPr>
        <p:txBody>
          <a:bodyPr vert="horz" lIns="0" tIns="0" rIns="0" bIns="0" rtlCol="0" anchor="t" anchorCtr="0">
            <a:noAutofit/>
          </a:bodyPr>
          <a:lstStyle/>
          <a:p>
            <a:r>
              <a:rPr lang="en-US" dirty="0"/>
              <a:t>24pt Intel Clear Headline</a:t>
            </a:r>
          </a:p>
        </p:txBody>
      </p:sp>
      <p:sp>
        <p:nvSpPr>
          <p:cNvPr id="3" name="Text Placeholder 2"/>
          <p:cNvSpPr>
            <a:spLocks noGrp="1"/>
          </p:cNvSpPr>
          <p:nvPr>
            <p:ph type="body" idx="1"/>
          </p:nvPr>
        </p:nvSpPr>
        <p:spPr>
          <a:xfrm>
            <a:off x="455613" y="998113"/>
            <a:ext cx="8228012" cy="3631037"/>
          </a:xfrm>
          <a:prstGeom prst="rect">
            <a:avLst/>
          </a:prstGeom>
        </p:spPr>
        <p:txBody>
          <a:bodyPr vert="horz" lIns="0" tIns="0" rIns="0" bIns="0" rtlCol="0">
            <a:noAutofit/>
          </a:bodyPr>
          <a:lstStyle/>
          <a:p>
            <a:pPr lvl="0"/>
            <a:r>
              <a:rPr lang="en-US" dirty="0"/>
              <a:t>16pt Intel Clear body text</a:t>
            </a:r>
          </a:p>
          <a:p>
            <a:pPr lvl="1"/>
            <a:r>
              <a:rPr lang="en-US" dirty="0"/>
              <a:t>14pt Intel Clear bullet one</a:t>
            </a:r>
          </a:p>
          <a:p>
            <a:pPr lvl="2"/>
            <a:r>
              <a:rPr lang="en-US" dirty="0"/>
              <a:t>12pt Intel Clear sub-bullet</a:t>
            </a:r>
          </a:p>
          <a:p>
            <a:pPr lvl="3"/>
            <a:r>
              <a:rPr lang="en-US" dirty="0"/>
              <a:t>10pt Intel Clear fourth level</a:t>
            </a:r>
          </a:p>
          <a:p>
            <a:pPr lvl="4"/>
            <a:r>
              <a:rPr lang="en-US" dirty="0"/>
              <a:t>10pt Intel Clear fifth level</a:t>
            </a:r>
          </a:p>
        </p:txBody>
      </p:sp>
      <p:sp>
        <p:nvSpPr>
          <p:cNvPr id="6" name="Slide Number Placeholder 5"/>
          <p:cNvSpPr>
            <a:spLocks noGrp="1"/>
          </p:cNvSpPr>
          <p:nvPr>
            <p:ph type="sldNum" sz="quarter" idx="4"/>
          </p:nvPr>
        </p:nvSpPr>
        <p:spPr>
          <a:xfrm>
            <a:off x="6872352" y="4824387"/>
            <a:ext cx="2133600" cy="273844"/>
          </a:xfrm>
          <a:prstGeom prst="rect">
            <a:avLst/>
          </a:prstGeom>
        </p:spPr>
        <p:txBody>
          <a:bodyPr vert="horz" lIns="0" tIns="0" rIns="0" bIns="0" rtlCol="0" anchor="ctr"/>
          <a:lstStyle>
            <a:lvl1pPr algn="r">
              <a:defRPr sz="800">
                <a:solidFill>
                  <a:schemeClr val="bg1"/>
                </a:solidFill>
                <a:latin typeface="+mn-lt"/>
                <a:cs typeface="Arial" panose="020B0604020202020204"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74" r:id="rId3"/>
    <p:sldLayoutId id="2147483688" r:id="rId4"/>
    <p:sldLayoutId id="2147483689" r:id="rId5"/>
    <p:sldLayoutId id="2147483668" r:id="rId6"/>
    <p:sldLayoutId id="2147483672" r:id="rId7"/>
    <p:sldLayoutId id="2147483651" r:id="rId8"/>
    <p:sldLayoutId id="2147483676" r:id="rId9"/>
    <p:sldLayoutId id="2147483681"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100000"/>
        </a:lnSpc>
        <a:spcBef>
          <a:spcPct val="0"/>
        </a:spcBef>
        <a:buNone/>
        <a:defRPr sz="2400" b="0" i="0" kern="1200" spc="0" baseline="0">
          <a:solidFill>
            <a:schemeClr val="tx2"/>
          </a:solidFill>
          <a:latin typeface="+mj-lt"/>
          <a:ea typeface="Intel Clear"/>
          <a:cs typeface="Arial" panose="020B0604020202020204" pitchFamily="34" charset="0"/>
        </a:defRPr>
      </a:lvl1pPr>
    </p:titleStyle>
    <p:bodyStyle>
      <a:lvl1pPr marL="0" indent="0" algn="l" defTabSz="457200" rtl="0" eaLnBrk="1" latinLnBrk="0" hangingPunct="1">
        <a:spcBef>
          <a:spcPts val="600"/>
        </a:spcBef>
        <a:spcAft>
          <a:spcPts val="0"/>
        </a:spcAft>
        <a:buFont typeface="Wingdings" panose="05000000000000000000" pitchFamily="2" charset="2"/>
        <a:buNone/>
        <a:defRPr sz="1600" b="0" kern="1200">
          <a:solidFill>
            <a:srgbClr val="0071C5"/>
          </a:solidFill>
          <a:latin typeface="+mn-lt"/>
          <a:ea typeface="+mn-ea"/>
          <a:cs typeface="Arial" panose="020B0604020202020204" pitchFamily="34" charset="0"/>
        </a:defRPr>
      </a:lvl1pPr>
      <a:lvl2pPr marL="225425" indent="-225425" algn="l" defTabSz="457200" rtl="0" eaLnBrk="1" latinLnBrk="0" hangingPunct="1">
        <a:spcBef>
          <a:spcPts val="600"/>
        </a:spcBef>
        <a:buFont typeface="Wingdings" charset="2"/>
        <a:buChar char="§"/>
        <a:defRPr sz="1400" kern="1200" baseline="0">
          <a:solidFill>
            <a:schemeClr val="tx2"/>
          </a:solidFill>
          <a:latin typeface="+mn-lt"/>
          <a:ea typeface="+mn-ea"/>
          <a:cs typeface="Arial" panose="020B0604020202020204" pitchFamily="34" charset="0"/>
        </a:defRPr>
      </a:lvl2pPr>
      <a:lvl3pPr marL="571500" indent="-228600" algn="l" defTabSz="457200" rtl="0" eaLnBrk="1" latinLnBrk="0" hangingPunct="1">
        <a:spcBef>
          <a:spcPts val="600"/>
        </a:spcBef>
        <a:buFont typeface="Intel Clear" panose="020B0604020203020204" pitchFamily="34" charset="0"/>
        <a:buChar char="–"/>
        <a:defRPr sz="1200" kern="1200">
          <a:solidFill>
            <a:schemeClr val="tx2"/>
          </a:solidFill>
          <a:latin typeface="+mn-lt"/>
          <a:ea typeface="+mn-ea"/>
          <a:cs typeface="Arial" panose="020B0604020202020204" pitchFamily="34" charset="0"/>
        </a:defRPr>
      </a:lvl3pPr>
      <a:lvl4pPr marL="969963" indent="-228600" algn="l" defTabSz="457200" rtl="0" eaLnBrk="1" latinLnBrk="0" hangingPunct="1">
        <a:spcBef>
          <a:spcPts val="300"/>
        </a:spcBef>
        <a:buFont typeface="Arial"/>
        <a:buChar char="–"/>
        <a:defRPr sz="1000" kern="1200">
          <a:solidFill>
            <a:schemeClr val="tx2"/>
          </a:solidFill>
          <a:latin typeface="+mn-lt"/>
          <a:ea typeface="+mn-ea"/>
          <a:cs typeface="Arial" panose="020B0604020202020204" pitchFamily="34" charset="0"/>
        </a:defRPr>
      </a:lvl4pPr>
      <a:lvl5pPr marL="1319213" indent="-228600" algn="l" defTabSz="457200" rtl="0" eaLnBrk="1" latinLnBrk="0" hangingPunct="1">
        <a:spcBef>
          <a:spcPts val="300"/>
        </a:spcBef>
        <a:buFont typeface="Intel Clear" panose="020B0604020203020204" pitchFamily="34" charset="0"/>
        <a:buChar char="–"/>
        <a:defRPr sz="1000" kern="120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lstStyle/>
          <a:p>
            <a:r>
              <a:rPr lang="en-US" sz="4000" b="1" dirty="0"/>
              <a:t>Considerations on Release 17 schedule</a:t>
            </a:r>
          </a:p>
        </p:txBody>
      </p:sp>
      <p:sp>
        <p:nvSpPr>
          <p:cNvPr id="3" name="Rectangle 2">
            <a:extLst>
              <a:ext uri="{FF2B5EF4-FFF2-40B4-BE49-F238E27FC236}">
                <a16:creationId xmlns:a16="http://schemas.microsoft.com/office/drawing/2014/main" id="{1F135408-D150-4BF1-BC72-8AA0FDDF36EE}"/>
              </a:ext>
            </a:extLst>
          </p:cNvPr>
          <p:cNvSpPr/>
          <p:nvPr/>
        </p:nvSpPr>
        <p:spPr>
          <a:xfrm>
            <a:off x="444686" y="3826778"/>
            <a:ext cx="4681791" cy="1015663"/>
          </a:xfrm>
          <a:prstGeom prst="rect">
            <a:avLst/>
          </a:prstGeom>
        </p:spPr>
        <p:txBody>
          <a:bodyPr vert="horz" lIns="0" tIns="0" rIns="0" bIns="0" rtlCol="0">
            <a:noAutofit/>
          </a:bodyPr>
          <a:lstStyle/>
          <a:p>
            <a:pPr>
              <a:spcBef>
                <a:spcPts val="600"/>
              </a:spcBef>
              <a:buFont typeface="Wingdings" panose="05000000000000000000" pitchFamily="2" charset="2"/>
              <a:buNone/>
            </a:pPr>
            <a:r>
              <a:rPr lang="en-GB" sz="1600" dirty="0">
                <a:solidFill>
                  <a:schemeClr val="accent3"/>
                </a:solidFill>
                <a:cs typeface="Arial" panose="020B0604020202020204" pitchFamily="34" charset="0"/>
              </a:rPr>
              <a:t>Agenda Item:		9.7</a:t>
            </a:r>
          </a:p>
          <a:p>
            <a:pPr>
              <a:spcBef>
                <a:spcPts val="600"/>
              </a:spcBef>
              <a:buFont typeface="Wingdings" panose="05000000000000000000" pitchFamily="2" charset="2"/>
              <a:buNone/>
            </a:pPr>
            <a:r>
              <a:rPr lang="en-GB" sz="1600" dirty="0">
                <a:solidFill>
                  <a:schemeClr val="accent3"/>
                </a:solidFill>
                <a:cs typeface="Arial" panose="020B0604020202020204" pitchFamily="34" charset="0"/>
              </a:rPr>
              <a:t>Source:			Intel Corporation</a:t>
            </a:r>
          </a:p>
          <a:p>
            <a:pPr>
              <a:spcBef>
                <a:spcPts val="600"/>
              </a:spcBef>
              <a:buFont typeface="Wingdings" panose="05000000000000000000" pitchFamily="2" charset="2"/>
              <a:buNone/>
            </a:pPr>
            <a:r>
              <a:rPr lang="en-GB" sz="1600" dirty="0">
                <a:solidFill>
                  <a:schemeClr val="accent3"/>
                </a:solidFill>
                <a:cs typeface="Arial" panose="020B0604020202020204" pitchFamily="34" charset="0"/>
              </a:rPr>
              <a:t>Document for: 		Discussion</a:t>
            </a:r>
            <a:endParaRPr lang="ru-RU" sz="1600" dirty="0">
              <a:solidFill>
                <a:schemeClr val="accent3"/>
              </a:solidFill>
              <a:cs typeface="Arial" panose="020B0604020202020204" pitchFamily="34" charset="0"/>
            </a:endParaRPr>
          </a:p>
        </p:txBody>
      </p:sp>
      <p:sp>
        <p:nvSpPr>
          <p:cNvPr id="4" name="Rectangle 3">
            <a:extLst>
              <a:ext uri="{FF2B5EF4-FFF2-40B4-BE49-F238E27FC236}">
                <a16:creationId xmlns:a16="http://schemas.microsoft.com/office/drawing/2014/main" id="{62306752-9BB9-4096-8047-6D3B118EE7D0}"/>
              </a:ext>
            </a:extLst>
          </p:cNvPr>
          <p:cNvSpPr/>
          <p:nvPr/>
        </p:nvSpPr>
        <p:spPr>
          <a:xfrm>
            <a:off x="2334826" y="342732"/>
            <a:ext cx="6468237" cy="646331"/>
          </a:xfrm>
          <a:prstGeom prst="rect">
            <a:avLst/>
          </a:prstGeom>
        </p:spPr>
        <p:txBody>
          <a:bodyPr wrap="square">
            <a:spAutoFit/>
          </a:bodyPr>
          <a:lstStyle/>
          <a:p>
            <a:r>
              <a:rPr lang="en-GB" dirty="0">
                <a:solidFill>
                  <a:schemeClr val="bg1"/>
                </a:solidFill>
              </a:rPr>
              <a:t>3GPP TSG RAN Meeting #89-e					</a:t>
            </a:r>
            <a:r>
              <a:rPr lang="ru-RU" dirty="0">
                <a:solidFill>
                  <a:schemeClr val="bg1"/>
                </a:solidFill>
              </a:rPr>
              <a:t>RP-20</a:t>
            </a:r>
            <a:r>
              <a:rPr lang="en-GB" dirty="0">
                <a:solidFill>
                  <a:schemeClr val="bg1"/>
                </a:solidFill>
              </a:rPr>
              <a:t>1865</a:t>
            </a:r>
          </a:p>
          <a:p>
            <a:r>
              <a:rPr lang="en-GB" dirty="0">
                <a:solidFill>
                  <a:schemeClr val="bg1"/>
                </a:solidFill>
              </a:rPr>
              <a:t>14-18 September 2020</a:t>
            </a:r>
            <a:endParaRPr lang="ru-RU" dirty="0">
              <a:solidFill>
                <a:schemeClr val="bg1"/>
              </a:solidFill>
            </a:endParaRPr>
          </a:p>
        </p:txBody>
      </p:sp>
    </p:spTree>
    <p:extLst>
      <p:ext uri="{BB962C8B-B14F-4D97-AF65-F5344CB8AC3E}">
        <p14:creationId xmlns:p14="http://schemas.microsoft.com/office/powerpoint/2010/main" val="231009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65D6C2F-6A28-4F07-8DA7-313D2EA9DCC7}"/>
              </a:ext>
            </a:extLst>
          </p:cNvPr>
          <p:cNvSpPr>
            <a:spLocks noGrp="1"/>
          </p:cNvSpPr>
          <p:nvPr>
            <p:ph type="sldNum" sz="quarter" idx="10"/>
          </p:nvPr>
        </p:nvSpPr>
        <p:spPr/>
        <p:txBody>
          <a:bodyPr/>
          <a:lstStyle/>
          <a:p>
            <a:fld id="{EE2556C5-CE8C-6547-B838-EA80C61A4AF7}" type="slidenum">
              <a:rPr lang="en-US" smtClean="0"/>
              <a:pPr/>
              <a:t>2</a:t>
            </a:fld>
            <a:endParaRPr lang="en-US" dirty="0"/>
          </a:p>
        </p:txBody>
      </p:sp>
      <p:sp>
        <p:nvSpPr>
          <p:cNvPr id="3" name="Title 2">
            <a:extLst>
              <a:ext uri="{FF2B5EF4-FFF2-40B4-BE49-F238E27FC236}">
                <a16:creationId xmlns:a16="http://schemas.microsoft.com/office/drawing/2014/main" id="{D400C3F1-4168-4984-9529-4BC25D8278E1}"/>
              </a:ext>
            </a:extLst>
          </p:cNvPr>
          <p:cNvSpPr>
            <a:spLocks noGrp="1"/>
          </p:cNvSpPr>
          <p:nvPr>
            <p:ph type="title"/>
          </p:nvPr>
        </p:nvSpPr>
        <p:spPr/>
        <p:txBody>
          <a:bodyPr/>
          <a:lstStyle/>
          <a:p>
            <a:r>
              <a:rPr lang="en-GB" dirty="0"/>
              <a:t>Rel-17 schedule</a:t>
            </a:r>
          </a:p>
        </p:txBody>
      </p:sp>
      <p:sp>
        <p:nvSpPr>
          <p:cNvPr id="4" name="Content Placeholder 3">
            <a:extLst>
              <a:ext uri="{FF2B5EF4-FFF2-40B4-BE49-F238E27FC236}">
                <a16:creationId xmlns:a16="http://schemas.microsoft.com/office/drawing/2014/main" id="{04791D09-8E4D-4A88-8C5F-FCA1B9E6543D}"/>
              </a:ext>
            </a:extLst>
          </p:cNvPr>
          <p:cNvSpPr>
            <a:spLocks noGrp="1"/>
          </p:cNvSpPr>
          <p:nvPr>
            <p:ph sz="quarter" idx="11"/>
          </p:nvPr>
        </p:nvSpPr>
        <p:spPr/>
        <p:txBody>
          <a:bodyPr/>
          <a:lstStyle/>
          <a:p>
            <a:r>
              <a:rPr lang="en-GB" dirty="0"/>
              <a:t>Rel-17 completion date</a:t>
            </a:r>
          </a:p>
          <a:p>
            <a:pPr lvl="1"/>
            <a:r>
              <a:rPr lang="en-GB" dirty="0"/>
              <a:t>RAN#88e concluded (in RP-201361):</a:t>
            </a:r>
          </a:p>
          <a:p>
            <a:pPr lvl="2"/>
            <a:r>
              <a:rPr lang="en-US" altLang="en-US" dirty="0">
                <a:solidFill>
                  <a:schemeClr val="tx1"/>
                </a:solidFill>
              </a:rPr>
              <a:t>“Even though it is understood that further delay to the Release 17 timeline will be necessary, there are no changes to the above timeline [with stage 3 completion at Q3 2021] at this point</a:t>
            </a:r>
          </a:p>
          <a:p>
            <a:pPr lvl="3"/>
            <a:r>
              <a:rPr lang="en-US" altLang="en-US" dirty="0">
                <a:solidFill>
                  <a:schemeClr val="tx1"/>
                </a:solidFill>
              </a:rPr>
              <a:t>Timeline changes will be addressed once firm detailed planning will be possible. This planning is not expected to happen before December 2020. “</a:t>
            </a:r>
          </a:p>
          <a:p>
            <a:pPr lvl="1"/>
            <a:r>
              <a:rPr lang="en-GB" dirty="0"/>
              <a:t>We don’t think anything has changed or any new information is available that would lead to a change in the agreement from RAN#88e.</a:t>
            </a:r>
          </a:p>
          <a:p>
            <a:pPr lvl="1"/>
            <a:r>
              <a:rPr lang="en-GB" b="1" dirty="0"/>
              <a:t>Proposal: RAN#88e conclusion on Release-17 completion remains valid. No need to re-discuss at RAN#89e</a:t>
            </a:r>
          </a:p>
        </p:txBody>
      </p:sp>
    </p:spTree>
    <p:extLst>
      <p:ext uri="{BB962C8B-B14F-4D97-AF65-F5344CB8AC3E}">
        <p14:creationId xmlns:p14="http://schemas.microsoft.com/office/powerpoint/2010/main" val="1233799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65D6C2F-6A28-4F07-8DA7-313D2EA9DCC7}"/>
              </a:ext>
            </a:extLst>
          </p:cNvPr>
          <p:cNvSpPr>
            <a:spLocks noGrp="1"/>
          </p:cNvSpPr>
          <p:nvPr>
            <p:ph type="sldNum" sz="quarter" idx="10"/>
          </p:nvPr>
        </p:nvSpPr>
        <p:spPr/>
        <p:txBody>
          <a:bodyPr/>
          <a:lstStyle/>
          <a:p>
            <a:fld id="{EE2556C5-CE8C-6547-B838-EA80C61A4AF7}" type="slidenum">
              <a:rPr lang="en-US" smtClean="0"/>
              <a:pPr/>
              <a:t>3</a:t>
            </a:fld>
            <a:endParaRPr lang="en-US" dirty="0"/>
          </a:p>
        </p:txBody>
      </p:sp>
      <p:sp>
        <p:nvSpPr>
          <p:cNvPr id="3" name="Title 2">
            <a:extLst>
              <a:ext uri="{FF2B5EF4-FFF2-40B4-BE49-F238E27FC236}">
                <a16:creationId xmlns:a16="http://schemas.microsoft.com/office/drawing/2014/main" id="{D400C3F1-4168-4984-9529-4BC25D8278E1}"/>
              </a:ext>
            </a:extLst>
          </p:cNvPr>
          <p:cNvSpPr>
            <a:spLocks noGrp="1"/>
          </p:cNvSpPr>
          <p:nvPr>
            <p:ph type="title"/>
          </p:nvPr>
        </p:nvSpPr>
        <p:spPr/>
        <p:txBody>
          <a:bodyPr/>
          <a:lstStyle/>
          <a:p>
            <a:r>
              <a:rPr lang="en-GB" dirty="0"/>
              <a:t>Rel-17 SI completion dates (1)</a:t>
            </a:r>
          </a:p>
        </p:txBody>
      </p:sp>
      <p:sp>
        <p:nvSpPr>
          <p:cNvPr id="4" name="Content Placeholder 3">
            <a:extLst>
              <a:ext uri="{FF2B5EF4-FFF2-40B4-BE49-F238E27FC236}">
                <a16:creationId xmlns:a16="http://schemas.microsoft.com/office/drawing/2014/main" id="{04791D09-8E4D-4A88-8C5F-FCA1B9E6543D}"/>
              </a:ext>
            </a:extLst>
          </p:cNvPr>
          <p:cNvSpPr>
            <a:spLocks noGrp="1"/>
          </p:cNvSpPr>
          <p:nvPr>
            <p:ph sz="quarter" idx="11"/>
          </p:nvPr>
        </p:nvSpPr>
        <p:spPr/>
        <p:txBody>
          <a:bodyPr vert="horz" lIns="0" tIns="0" rIns="0" bIns="0" rtlCol="0" anchor="t">
            <a:normAutofit fontScale="85000" lnSpcReduction="20000"/>
          </a:bodyPr>
          <a:lstStyle/>
          <a:p>
            <a:r>
              <a:rPr lang="en-GB" dirty="0"/>
              <a:t>Although re-discussion of Release 17 completion date is not needed this meeting, it is useful to review whether the completion dates for the SIs remain appropriate or whether additional time is required.</a:t>
            </a:r>
          </a:p>
          <a:p>
            <a:pPr lvl="0"/>
            <a:r>
              <a:rPr lang="en-GB" dirty="0"/>
              <a:t>Important that sufficient conclusions can be drawn from the SI to create a well scoped WI (avoiding study aspects being carried over to the WI).</a:t>
            </a:r>
          </a:p>
          <a:p>
            <a:pPr lvl="1"/>
            <a:r>
              <a:rPr lang="en-GB" dirty="0"/>
              <a:t>NR above 52.6GHz SI: </a:t>
            </a:r>
          </a:p>
          <a:p>
            <a:pPr lvl="2"/>
            <a:r>
              <a:rPr lang="en-GB" dirty="0"/>
              <a:t>Need to conclude evaluations/(potential) solutions/channelization/RF study in RAN1 and RAN4</a:t>
            </a:r>
          </a:p>
          <a:p>
            <a:pPr lvl="2"/>
            <a:r>
              <a:rPr lang="en-GB" b="1" dirty="0"/>
              <a:t>Proposal</a:t>
            </a:r>
            <a:r>
              <a:rPr lang="en-GB" dirty="0"/>
              <a:t>: Extend SI by one quarter to Q1 2021</a:t>
            </a:r>
          </a:p>
          <a:p>
            <a:pPr lvl="1"/>
            <a:r>
              <a:rPr lang="en-GB" dirty="0"/>
              <a:t>NR </a:t>
            </a:r>
            <a:r>
              <a:rPr lang="en-GB" dirty="0" err="1"/>
              <a:t>RedCap</a:t>
            </a:r>
            <a:r>
              <a:rPr lang="en-GB" dirty="0"/>
              <a:t> SI: </a:t>
            </a:r>
            <a:endParaRPr lang="en-US" dirty="0"/>
          </a:p>
          <a:p>
            <a:pPr lvl="2"/>
            <a:r>
              <a:rPr lang="en-US" dirty="0"/>
              <a:t>Need to extend is mainly for RAN2 aspects. Need to conclude the solutions on how to ensure Redcap UE is only used for the intended use cases,</a:t>
            </a:r>
            <a:r>
              <a:rPr lang="en-US" baseline="0" dirty="0"/>
              <a:t> with some solutions also involving </a:t>
            </a:r>
            <a:r>
              <a:rPr lang="en-US" dirty="0"/>
              <a:t>SA2 and CT1</a:t>
            </a:r>
          </a:p>
          <a:p>
            <a:pPr marL="571500" marR="0" lvl="2" indent="-228600" algn="l" defTabSz="457200" rtl="0" eaLnBrk="1" fontAlgn="auto" latinLnBrk="0" hangingPunct="1">
              <a:lnSpc>
                <a:spcPct val="100000"/>
              </a:lnSpc>
              <a:spcBef>
                <a:spcPts val="600"/>
              </a:spcBef>
              <a:spcAft>
                <a:spcPts val="0"/>
              </a:spcAft>
              <a:buClrTx/>
              <a:buSzTx/>
              <a:buFont typeface="Intel Clear" panose="020B0604020203020204" pitchFamily="34" charset="0"/>
              <a:buChar char="–"/>
              <a:tabLst/>
              <a:defRPr/>
            </a:pPr>
            <a:r>
              <a:rPr lang="en-US" b="1" dirty="0"/>
              <a:t>Proposal</a:t>
            </a:r>
            <a:r>
              <a:rPr lang="en-US" baseline="0" dirty="0"/>
              <a:t>: </a:t>
            </a:r>
            <a:r>
              <a:rPr lang="en-GB" sz="1200" kern="1200" dirty="0">
                <a:solidFill>
                  <a:schemeClr val="tx2"/>
                </a:solidFill>
                <a:effectLst/>
                <a:latin typeface="+mn-lt"/>
                <a:ea typeface="+mn-ea"/>
                <a:cs typeface="Arial" panose="020B0604020202020204" pitchFamily="34" charset="0"/>
              </a:rPr>
              <a:t>Extend SI by one quarter to Q1 2021</a:t>
            </a:r>
            <a:endParaRPr lang="en-GB" dirty="0"/>
          </a:p>
          <a:p>
            <a:pPr lvl="1"/>
            <a:r>
              <a:rPr lang="en-GB" dirty="0"/>
              <a:t>NR coverage enhancements SI: </a:t>
            </a:r>
          </a:p>
          <a:p>
            <a:pPr lvl="2"/>
            <a:r>
              <a:rPr lang="en-GB" dirty="0"/>
              <a:t>Can strive for completion as scheduled in December 2020</a:t>
            </a:r>
          </a:p>
          <a:p>
            <a:pPr lvl="2"/>
            <a:r>
              <a:rPr lang="en-GB" b="1" dirty="0"/>
              <a:t>Proposal</a:t>
            </a:r>
            <a:r>
              <a:rPr lang="en-GB" dirty="0"/>
              <a:t>: No change to SI completion date</a:t>
            </a:r>
          </a:p>
          <a:p>
            <a:pPr lvl="1"/>
            <a:r>
              <a:rPr lang="en-GB" dirty="0">
                <a:cs typeface="Arial"/>
              </a:rPr>
              <a:t>NR positioning enhancements SI: </a:t>
            </a:r>
            <a:endParaRPr lang="en-GB" dirty="0"/>
          </a:p>
          <a:p>
            <a:pPr lvl="2"/>
            <a:r>
              <a:rPr lang="en-GB" dirty="0">
                <a:cs typeface="Arial"/>
              </a:rPr>
              <a:t>More time needed to have meaningful conclusion and to define a reasonable WI scope. </a:t>
            </a:r>
            <a:r>
              <a:rPr lang="en-GB" dirty="0"/>
              <a:t>KPI/use cases/applicable positioning modes integrity support, and  solution direction for high accuracy/low latency should be concluded in the SI before moving to WI.</a:t>
            </a:r>
          </a:p>
          <a:p>
            <a:pPr lvl="2"/>
            <a:r>
              <a:rPr lang="en-GB" b="1" dirty="0"/>
              <a:t>Proposal</a:t>
            </a:r>
            <a:r>
              <a:rPr lang="en-GB" dirty="0"/>
              <a:t>: Extend SI by one quarter to Q1 2021</a:t>
            </a:r>
          </a:p>
        </p:txBody>
      </p:sp>
    </p:spTree>
    <p:extLst>
      <p:ext uri="{BB962C8B-B14F-4D97-AF65-F5344CB8AC3E}">
        <p14:creationId xmlns:p14="http://schemas.microsoft.com/office/powerpoint/2010/main" val="523406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688164C-AAFE-46BC-9B4C-F23DEDD0FB93}"/>
              </a:ext>
            </a:extLst>
          </p:cNvPr>
          <p:cNvSpPr>
            <a:spLocks noGrp="1"/>
          </p:cNvSpPr>
          <p:nvPr>
            <p:ph type="sldNum" sz="quarter" idx="10"/>
          </p:nvPr>
        </p:nvSpPr>
        <p:spPr/>
        <p:txBody>
          <a:bodyPr/>
          <a:lstStyle/>
          <a:p>
            <a:fld id="{EE2556C5-CE8C-6547-B838-EA80C61A4AF7}" type="slidenum">
              <a:rPr lang="en-US" smtClean="0"/>
              <a:pPr/>
              <a:t>4</a:t>
            </a:fld>
            <a:endParaRPr lang="en-US" dirty="0"/>
          </a:p>
        </p:txBody>
      </p:sp>
      <p:sp>
        <p:nvSpPr>
          <p:cNvPr id="3" name="Title 2">
            <a:extLst>
              <a:ext uri="{FF2B5EF4-FFF2-40B4-BE49-F238E27FC236}">
                <a16:creationId xmlns:a16="http://schemas.microsoft.com/office/drawing/2014/main" id="{2AA77043-1597-4937-8C25-261390B970E6}"/>
              </a:ext>
            </a:extLst>
          </p:cNvPr>
          <p:cNvSpPr>
            <a:spLocks noGrp="1"/>
          </p:cNvSpPr>
          <p:nvPr>
            <p:ph type="title"/>
          </p:nvPr>
        </p:nvSpPr>
        <p:spPr/>
        <p:txBody>
          <a:bodyPr/>
          <a:lstStyle/>
          <a:p>
            <a:r>
              <a:rPr lang="en-GB" dirty="0"/>
              <a:t>Rel-17 completion dates (2)</a:t>
            </a:r>
          </a:p>
        </p:txBody>
      </p:sp>
      <p:sp>
        <p:nvSpPr>
          <p:cNvPr id="4" name="Content Placeholder 3">
            <a:extLst>
              <a:ext uri="{FF2B5EF4-FFF2-40B4-BE49-F238E27FC236}">
                <a16:creationId xmlns:a16="http://schemas.microsoft.com/office/drawing/2014/main" id="{4C263824-F62E-4570-9542-EFC550D51A0E}"/>
              </a:ext>
            </a:extLst>
          </p:cNvPr>
          <p:cNvSpPr>
            <a:spLocks noGrp="1"/>
          </p:cNvSpPr>
          <p:nvPr>
            <p:ph sz="quarter" idx="11"/>
          </p:nvPr>
        </p:nvSpPr>
        <p:spPr/>
        <p:txBody>
          <a:bodyPr/>
          <a:lstStyle/>
          <a:p>
            <a:pPr lvl="1"/>
            <a:r>
              <a:rPr lang="en-GB" dirty="0"/>
              <a:t>NR </a:t>
            </a:r>
            <a:r>
              <a:rPr lang="en-GB" dirty="0" err="1"/>
              <a:t>sidelink</a:t>
            </a:r>
            <a:r>
              <a:rPr lang="en-GB" dirty="0"/>
              <a:t> relay SI: </a:t>
            </a:r>
          </a:p>
          <a:p>
            <a:pPr lvl="2"/>
            <a:r>
              <a:rPr lang="en-US" dirty="0"/>
              <a:t>RAN2 should complete definition of L2 relay and perform further comparison of L2 and L3 relays considering SA2/SA3 outcome. </a:t>
            </a:r>
          </a:p>
          <a:p>
            <a:pPr marL="571500" marR="0" lvl="2" indent="-228600" algn="l" defTabSz="457200" rtl="0" eaLnBrk="1" fontAlgn="auto" latinLnBrk="0" hangingPunct="1">
              <a:lnSpc>
                <a:spcPct val="100000"/>
              </a:lnSpc>
              <a:spcBef>
                <a:spcPts val="600"/>
              </a:spcBef>
              <a:spcAft>
                <a:spcPts val="0"/>
              </a:spcAft>
              <a:buClrTx/>
              <a:buSzTx/>
              <a:buFont typeface="Intel Clear" panose="020B0604020203020204" pitchFamily="34" charset="0"/>
              <a:buChar char="–"/>
              <a:tabLst/>
              <a:defRPr/>
            </a:pPr>
            <a:r>
              <a:rPr lang="en-GB" sz="1200" b="1" kern="1200" dirty="0">
                <a:solidFill>
                  <a:schemeClr val="tx2"/>
                </a:solidFill>
                <a:effectLst/>
                <a:latin typeface="+mn-lt"/>
                <a:ea typeface="+mn-ea"/>
                <a:cs typeface="Arial" panose="020B0604020202020204" pitchFamily="34" charset="0"/>
              </a:rPr>
              <a:t>Proposal</a:t>
            </a:r>
            <a:r>
              <a:rPr lang="en-GB" sz="1200" kern="1200" dirty="0">
                <a:solidFill>
                  <a:schemeClr val="tx2"/>
                </a:solidFill>
                <a:effectLst/>
                <a:latin typeface="+mn-lt"/>
                <a:ea typeface="+mn-ea"/>
                <a:cs typeface="Arial" panose="020B0604020202020204" pitchFamily="34" charset="0"/>
              </a:rPr>
              <a:t>: Extend SI by one quarter to Q1 2021</a:t>
            </a:r>
            <a:endParaRPr lang="en-GB" dirty="0"/>
          </a:p>
          <a:p>
            <a:pPr lvl="1"/>
            <a:r>
              <a:rPr lang="en-GB" dirty="0"/>
              <a:t>NR </a:t>
            </a:r>
            <a:r>
              <a:rPr lang="en-GB" dirty="0" err="1"/>
              <a:t>QoE</a:t>
            </a:r>
            <a:r>
              <a:rPr lang="en-GB" dirty="0"/>
              <a:t> SI: </a:t>
            </a:r>
          </a:p>
          <a:p>
            <a:pPr lvl="2"/>
            <a:r>
              <a:rPr lang="en-GB" dirty="0"/>
              <a:t>RAN2/3 need more time to conclude what </a:t>
            </a:r>
            <a:r>
              <a:rPr lang="en-GB" dirty="0" err="1"/>
              <a:t>QoE</a:t>
            </a:r>
            <a:r>
              <a:rPr lang="en-GB" dirty="0"/>
              <a:t> mechanism is needed for AR/VR video service, real-time gaming and </a:t>
            </a:r>
            <a:r>
              <a:rPr lang="en-GB" dirty="0" err="1"/>
              <a:t>uRLLC</a:t>
            </a:r>
            <a:r>
              <a:rPr lang="en-GB" dirty="0"/>
              <a:t> service. </a:t>
            </a:r>
          </a:p>
          <a:p>
            <a:pPr marL="571500" marR="0" lvl="2" indent="-228600" algn="l" defTabSz="457200" rtl="0" eaLnBrk="1" fontAlgn="auto" latinLnBrk="0" hangingPunct="1">
              <a:lnSpc>
                <a:spcPct val="100000"/>
              </a:lnSpc>
              <a:spcBef>
                <a:spcPts val="600"/>
              </a:spcBef>
              <a:spcAft>
                <a:spcPts val="0"/>
              </a:spcAft>
              <a:buClrTx/>
              <a:buSzTx/>
              <a:buFont typeface="Intel Clear" panose="020B0604020203020204" pitchFamily="34" charset="0"/>
              <a:buChar char="–"/>
              <a:tabLst/>
              <a:defRPr/>
            </a:pPr>
            <a:r>
              <a:rPr lang="en-GB" sz="1200" b="1" kern="1200" dirty="0">
                <a:solidFill>
                  <a:schemeClr val="tx2"/>
                </a:solidFill>
                <a:effectLst/>
                <a:latin typeface="+mn-lt"/>
                <a:ea typeface="+mn-ea"/>
                <a:cs typeface="Arial" panose="020B0604020202020204" pitchFamily="34" charset="0"/>
              </a:rPr>
              <a:t>Proposal</a:t>
            </a:r>
            <a:r>
              <a:rPr lang="en-GB" sz="1200" kern="1200" dirty="0">
                <a:solidFill>
                  <a:schemeClr val="tx2"/>
                </a:solidFill>
                <a:effectLst/>
                <a:latin typeface="+mn-lt"/>
                <a:ea typeface="+mn-ea"/>
                <a:cs typeface="Arial" panose="020B0604020202020204" pitchFamily="34" charset="0"/>
              </a:rPr>
              <a:t>: Extend SI by one quarter to Q1 2021</a:t>
            </a:r>
            <a:endParaRPr lang="en-GB" dirty="0"/>
          </a:p>
          <a:p>
            <a:pPr lvl="1"/>
            <a:r>
              <a:rPr lang="en-GB" dirty="0"/>
              <a:t>RAN Slicing SI:</a:t>
            </a:r>
          </a:p>
          <a:p>
            <a:pPr lvl="2"/>
            <a:r>
              <a:rPr lang="en-GB" dirty="0"/>
              <a:t>More time desirable for RAN2 to conclude solution direction in SI. </a:t>
            </a:r>
          </a:p>
          <a:p>
            <a:pPr marL="571500" marR="0" lvl="2" indent="-228600" algn="l" defTabSz="457200" rtl="0" eaLnBrk="1" fontAlgn="auto" latinLnBrk="0" hangingPunct="1">
              <a:lnSpc>
                <a:spcPct val="100000"/>
              </a:lnSpc>
              <a:spcBef>
                <a:spcPts val="600"/>
              </a:spcBef>
              <a:spcAft>
                <a:spcPts val="0"/>
              </a:spcAft>
              <a:buClrTx/>
              <a:buSzTx/>
              <a:buFont typeface="Intel Clear" panose="020B0604020203020204" pitchFamily="34" charset="0"/>
              <a:buChar char="–"/>
              <a:tabLst/>
              <a:defRPr/>
            </a:pPr>
            <a:r>
              <a:rPr lang="en-GB" sz="1200" b="1" kern="1200" dirty="0">
                <a:solidFill>
                  <a:schemeClr val="tx2"/>
                </a:solidFill>
                <a:effectLst/>
                <a:latin typeface="+mn-lt"/>
                <a:ea typeface="+mn-ea"/>
                <a:cs typeface="Arial" panose="020B0604020202020204" pitchFamily="34" charset="0"/>
              </a:rPr>
              <a:t>Proposal</a:t>
            </a:r>
            <a:r>
              <a:rPr lang="en-GB" sz="1200" kern="1200" dirty="0">
                <a:solidFill>
                  <a:schemeClr val="tx2"/>
                </a:solidFill>
                <a:effectLst/>
                <a:latin typeface="+mn-lt"/>
                <a:ea typeface="+mn-ea"/>
                <a:cs typeface="Arial" panose="020B0604020202020204" pitchFamily="34" charset="0"/>
              </a:rPr>
              <a:t>: Extend SI by one quarter to Q1 2021</a:t>
            </a:r>
            <a:endParaRPr lang="en-GB" dirty="0"/>
          </a:p>
          <a:p>
            <a:pPr lvl="1"/>
            <a:r>
              <a:rPr lang="en-GB" dirty="0"/>
              <a:t>NR XR evaluation SI,</a:t>
            </a:r>
            <a:r>
              <a:rPr lang="en-GB" baseline="0" dirty="0"/>
              <a:t> </a:t>
            </a:r>
            <a:r>
              <a:rPr lang="en-GB" dirty="0"/>
              <a:t>NB-IoT/MTC over NTN SI, and </a:t>
            </a:r>
            <a:r>
              <a:rPr lang="en-US" dirty="0"/>
              <a:t>Further enhancements for data collection SI</a:t>
            </a:r>
            <a:endParaRPr lang="en-GB" dirty="0"/>
          </a:p>
          <a:p>
            <a:pPr lvl="2"/>
            <a:r>
              <a:rPr lang="en-GB" dirty="0"/>
              <a:t>Longer SIs with completion dates later in 2021</a:t>
            </a:r>
          </a:p>
          <a:p>
            <a:pPr lvl="2"/>
            <a:r>
              <a:rPr lang="en-GB" b="1" dirty="0"/>
              <a:t>Proposal</a:t>
            </a:r>
            <a:r>
              <a:rPr lang="en-GB" dirty="0"/>
              <a:t>: No change to SI completion date</a:t>
            </a:r>
          </a:p>
        </p:txBody>
      </p:sp>
    </p:spTree>
    <p:extLst>
      <p:ext uri="{BB962C8B-B14F-4D97-AF65-F5344CB8AC3E}">
        <p14:creationId xmlns:p14="http://schemas.microsoft.com/office/powerpoint/2010/main" val="115507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C8286B-5053-40A7-A447-CA5F8DE99BE0}"/>
              </a:ext>
            </a:extLst>
          </p:cNvPr>
          <p:cNvSpPr>
            <a:spLocks noGrp="1"/>
          </p:cNvSpPr>
          <p:nvPr>
            <p:ph type="sldNum" sz="quarter" idx="10"/>
          </p:nvPr>
        </p:nvSpPr>
        <p:spPr/>
        <p:txBody>
          <a:bodyPr/>
          <a:lstStyle/>
          <a:p>
            <a:fld id="{EE2556C5-CE8C-6547-B838-EA80C61A4AF7}" type="slidenum">
              <a:rPr lang="en-US" smtClean="0"/>
              <a:pPr/>
              <a:t>5</a:t>
            </a:fld>
            <a:endParaRPr lang="en-US" dirty="0"/>
          </a:p>
        </p:txBody>
      </p:sp>
      <p:sp>
        <p:nvSpPr>
          <p:cNvPr id="3" name="Title 2">
            <a:extLst>
              <a:ext uri="{FF2B5EF4-FFF2-40B4-BE49-F238E27FC236}">
                <a16:creationId xmlns:a16="http://schemas.microsoft.com/office/drawing/2014/main" id="{5F3EDCF8-A394-4FAB-91E5-E1932DC203B3}"/>
              </a:ext>
            </a:extLst>
          </p:cNvPr>
          <p:cNvSpPr>
            <a:spLocks noGrp="1"/>
          </p:cNvSpPr>
          <p:nvPr>
            <p:ph type="title"/>
          </p:nvPr>
        </p:nvSpPr>
        <p:spPr/>
        <p:txBody>
          <a:bodyPr/>
          <a:lstStyle/>
          <a:p>
            <a:r>
              <a:rPr lang="en-GB" dirty="0"/>
              <a:t>Working group meeting schedule for 1H 2021</a:t>
            </a:r>
          </a:p>
        </p:txBody>
      </p:sp>
      <p:sp>
        <p:nvSpPr>
          <p:cNvPr id="4" name="Content Placeholder 3">
            <a:extLst>
              <a:ext uri="{FF2B5EF4-FFF2-40B4-BE49-F238E27FC236}">
                <a16:creationId xmlns:a16="http://schemas.microsoft.com/office/drawing/2014/main" id="{9448030C-0765-4EBB-8E93-E136E6E8A77B}"/>
              </a:ext>
            </a:extLst>
          </p:cNvPr>
          <p:cNvSpPr>
            <a:spLocks noGrp="1"/>
          </p:cNvSpPr>
          <p:nvPr>
            <p:ph sz="quarter" idx="11"/>
          </p:nvPr>
        </p:nvSpPr>
        <p:spPr/>
        <p:txBody>
          <a:bodyPr vert="horz" lIns="0" tIns="0" rIns="0" bIns="0" rtlCol="0" anchor="t">
            <a:noAutofit/>
          </a:bodyPr>
          <a:lstStyle/>
          <a:p>
            <a:r>
              <a:rPr lang="en-GB" dirty="0"/>
              <a:t>General view for WG meeting schedule</a:t>
            </a:r>
          </a:p>
          <a:p>
            <a:pPr lvl="1"/>
            <a:r>
              <a:rPr lang="en-GB" dirty="0"/>
              <a:t>A single 2 week e-meeting is preferable to two 1 week e-meetings per quarter.</a:t>
            </a:r>
          </a:p>
          <a:p>
            <a:pPr lvl="1"/>
            <a:r>
              <a:rPr lang="en-GB" dirty="0"/>
              <a:t>Two 2 week e-meetings is not acceptable from delegate workload point of view and may be counter-productive due to short gap between e-meetings.</a:t>
            </a:r>
          </a:p>
          <a:p>
            <a:r>
              <a:rPr lang="en-GB" dirty="0"/>
              <a:t>Q1 meeting arrangements</a:t>
            </a:r>
          </a:p>
          <a:p>
            <a:pPr lvl="1"/>
            <a:r>
              <a:rPr lang="en-GB" dirty="0"/>
              <a:t>Original plan for 1 F2F WG meeting in Q1, plus a possible Ad Hoc meeting for has been mentioned.</a:t>
            </a:r>
          </a:p>
          <a:p>
            <a:pPr lvl="1"/>
            <a:r>
              <a:rPr lang="en-GB" dirty="0">
                <a:cs typeface="Arial"/>
              </a:rPr>
              <a:t>Lunar New Year holiday makes it impossible to have a single 2 week e-meetings in February.  </a:t>
            </a:r>
            <a:endParaRPr lang="en-GB" dirty="0"/>
          </a:p>
          <a:p>
            <a:pPr lvl="1"/>
            <a:r>
              <a:rPr lang="en-GB" b="1" dirty="0"/>
              <a:t>Proposal:  Two 1-week e-meetings in January and February. Agenda should be split between the e-meetings. </a:t>
            </a:r>
            <a:r>
              <a:rPr lang="en-US" b="1" dirty="0"/>
              <a:t>Acceptable for RAN3 to make a different RAN3 specific arrangement.</a:t>
            </a:r>
            <a:endParaRPr lang="en-GB" b="1" dirty="0"/>
          </a:p>
          <a:p>
            <a:r>
              <a:rPr lang="en-GB" dirty="0"/>
              <a:t>Q2 meeting arrangements</a:t>
            </a:r>
          </a:p>
          <a:p>
            <a:pPr lvl="1"/>
            <a:r>
              <a:rPr lang="en-GB" dirty="0"/>
              <a:t>Original plan for 2 F2F WG meetings in Q2.</a:t>
            </a:r>
          </a:p>
          <a:p>
            <a:pPr lvl="1"/>
            <a:r>
              <a:rPr lang="en-GB" b="1" dirty="0">
                <a:cs typeface="Arial"/>
              </a:rPr>
              <a:t>Proposal: Single 2-week meeting in May. Each WG can decide on 2 or 3 weeks. Full agenda for this meeting. </a:t>
            </a:r>
            <a:r>
              <a:rPr lang="en-GB" dirty="0">
                <a:cs typeface="Arial"/>
              </a:rPr>
              <a:t>(i.e. similar approach as planned for Q4 2020)</a:t>
            </a:r>
            <a:endParaRPr lang="en-GB" b="1" dirty="0">
              <a:cs typeface="Arial"/>
            </a:endParaRPr>
          </a:p>
          <a:p>
            <a:pPr marL="0" lvl="1" indent="0">
              <a:buNone/>
            </a:pPr>
            <a:endParaRPr lang="en-GB" dirty="0"/>
          </a:p>
          <a:p>
            <a:endParaRPr lang="en-GB" dirty="0"/>
          </a:p>
          <a:p>
            <a:endParaRPr lang="en-GB"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69091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E82AB7-462B-404E-A390-4068C20C161B}"/>
              </a:ext>
            </a:extLst>
          </p:cNvPr>
          <p:cNvSpPr>
            <a:spLocks noGrp="1"/>
          </p:cNvSpPr>
          <p:nvPr>
            <p:ph type="sldNum" sz="quarter" idx="10"/>
          </p:nvPr>
        </p:nvSpPr>
        <p:spPr/>
        <p:txBody>
          <a:bodyPr/>
          <a:lstStyle/>
          <a:p>
            <a:fld id="{EE2556C5-CE8C-6547-B838-EA80C61A4AF7}" type="slidenum">
              <a:rPr lang="en-US" smtClean="0"/>
              <a:pPr/>
              <a:t>6</a:t>
            </a:fld>
            <a:endParaRPr lang="en-US" dirty="0"/>
          </a:p>
        </p:txBody>
      </p:sp>
      <p:sp>
        <p:nvSpPr>
          <p:cNvPr id="3" name="Title 2">
            <a:extLst>
              <a:ext uri="{FF2B5EF4-FFF2-40B4-BE49-F238E27FC236}">
                <a16:creationId xmlns:a16="http://schemas.microsoft.com/office/drawing/2014/main" id="{3BCDDD18-825B-4741-96F4-38C5C0552452}"/>
              </a:ext>
            </a:extLst>
          </p:cNvPr>
          <p:cNvSpPr>
            <a:spLocks noGrp="1"/>
          </p:cNvSpPr>
          <p:nvPr>
            <p:ph type="title"/>
          </p:nvPr>
        </p:nvSpPr>
        <p:spPr/>
        <p:txBody>
          <a:bodyPr/>
          <a:lstStyle/>
          <a:p>
            <a:r>
              <a:rPr lang="en-GB" dirty="0"/>
              <a:t>Summary</a:t>
            </a:r>
            <a:br>
              <a:rPr lang="en-GB" dirty="0"/>
            </a:br>
            <a:endParaRPr lang="en-GB" dirty="0"/>
          </a:p>
        </p:txBody>
      </p:sp>
      <p:sp>
        <p:nvSpPr>
          <p:cNvPr id="4" name="Content Placeholder 3">
            <a:extLst>
              <a:ext uri="{FF2B5EF4-FFF2-40B4-BE49-F238E27FC236}">
                <a16:creationId xmlns:a16="http://schemas.microsoft.com/office/drawing/2014/main" id="{2713D3AC-46C2-4AE5-8D1C-6C023806A225}"/>
              </a:ext>
            </a:extLst>
          </p:cNvPr>
          <p:cNvSpPr>
            <a:spLocks noGrp="1"/>
          </p:cNvSpPr>
          <p:nvPr>
            <p:ph sz="quarter" idx="11"/>
          </p:nvPr>
        </p:nvSpPr>
        <p:spPr/>
        <p:txBody>
          <a:bodyPr/>
          <a:lstStyle/>
          <a:p>
            <a:r>
              <a:rPr lang="en-GB" dirty="0"/>
              <a:t>Regarding Relase-17 completion:</a:t>
            </a:r>
          </a:p>
          <a:p>
            <a:pPr lvl="1"/>
            <a:r>
              <a:rPr lang="en-GB" b="1" dirty="0"/>
              <a:t>Proposal 1: RAN#88e conclusion on Release-17 completion remains valid. No need to re-discuss at RAN#89e</a:t>
            </a:r>
          </a:p>
          <a:p>
            <a:r>
              <a:rPr lang="en-GB" dirty="0"/>
              <a:t>Regarding RAN WG meetings in 1H 2021</a:t>
            </a:r>
          </a:p>
          <a:p>
            <a:pPr lvl="1"/>
            <a:r>
              <a:rPr lang="en-GB" b="1" dirty="0"/>
              <a:t>Proposal 2:  Two 1-week e-meetings in January and February. Agenda should be split between the e-meetings. </a:t>
            </a:r>
            <a:r>
              <a:rPr lang="en-US" b="1" dirty="0"/>
              <a:t>Acceptable for RAN3 to make a different RAN3 specific arrangement.</a:t>
            </a:r>
            <a:endParaRPr lang="en-GB" b="1" dirty="0"/>
          </a:p>
          <a:p>
            <a:pPr lvl="1"/>
            <a:r>
              <a:rPr lang="en-GB" b="1" dirty="0">
                <a:cs typeface="Arial"/>
              </a:rPr>
              <a:t>Proposal 3: Single 2-week meeting in May. Each WG can decide on 2 or 3 weeks. Full agenda for this meeting. </a:t>
            </a:r>
            <a:r>
              <a:rPr lang="en-GB" dirty="0">
                <a:cs typeface="Arial"/>
              </a:rPr>
              <a:t>(i.e. similar approach as planned for Q4 2020)</a:t>
            </a:r>
            <a:endParaRPr lang="en-GB" b="1" dirty="0">
              <a:cs typeface="Arial"/>
            </a:endParaRPr>
          </a:p>
          <a:p>
            <a:r>
              <a:rPr lang="en-GB" dirty="0"/>
              <a:t>Regarding Release-17 study items within RAN:</a:t>
            </a:r>
          </a:p>
          <a:p>
            <a:pPr lvl="1"/>
            <a:r>
              <a:rPr lang="en-GB" b="1" dirty="0"/>
              <a:t>Proposal 4: Adjust the completion dates of the Rel-17 study items as proposed on slides 4 and 5</a:t>
            </a:r>
          </a:p>
          <a:p>
            <a:pPr lvl="1"/>
            <a:endParaRPr lang="en-GB" dirty="0"/>
          </a:p>
          <a:p>
            <a:pPr lvl="1"/>
            <a:endParaRPr lang="en-GB" dirty="0"/>
          </a:p>
          <a:p>
            <a:endParaRPr lang="en-GB" dirty="0"/>
          </a:p>
        </p:txBody>
      </p:sp>
    </p:spTree>
    <p:extLst>
      <p:ext uri="{BB962C8B-B14F-4D97-AF65-F5344CB8AC3E}">
        <p14:creationId xmlns:p14="http://schemas.microsoft.com/office/powerpoint/2010/main" val="404444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FF044F44F3DD409E3404F670EAECB1" ma:contentTypeVersion="7" ma:contentTypeDescription="Create a new document." ma:contentTypeScope="" ma:versionID="9f4300928f38748467439a6db8b410ab">
  <xsd:schema xmlns:xsd="http://www.w3.org/2001/XMLSchema" xmlns:xs="http://www.w3.org/2001/XMLSchema" xmlns:p="http://schemas.microsoft.com/office/2006/metadata/properties" xmlns:ns2="a4b5ee66-8278-4920-9928-ad79bc5dd418" xmlns:ns3="296abf3f-64df-478c-af41-3815c6290959" targetNamespace="http://schemas.microsoft.com/office/2006/metadata/properties" ma:root="true" ma:fieldsID="5525a139310cd39a11123ae552782bac" ns2:_="" ns3:_="">
    <xsd:import namespace="a4b5ee66-8278-4920-9928-ad79bc5dd418"/>
    <xsd:import namespace="296abf3f-64df-478c-af41-3815c629095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b5ee66-8278-4920-9928-ad79bc5dd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6abf3f-64df-478c-af41-3815c629095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2C9998-D303-4A2C-BE60-D0D819B4E0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b5ee66-8278-4920-9928-ad79bc5dd418"/>
    <ds:schemaRef ds:uri="296abf3f-64df-478c-af41-3815c62909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420B8F1-185E-4657-8FD1-9C112F88DCE6}">
  <ds:schemaRefs>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http://schemas.microsoft.com/office/2006/metadata/properties"/>
    <ds:schemaRef ds:uri="http://schemas.openxmlformats.org/package/2006/metadata/core-properties"/>
    <ds:schemaRef ds:uri="296abf3f-64df-478c-af41-3815c6290959"/>
    <ds:schemaRef ds:uri="a4b5ee66-8278-4920-9928-ad79bc5dd418"/>
    <ds:schemaRef ds:uri="http://www.w3.org/XML/1998/namespace"/>
  </ds:schemaRefs>
</ds:datastoreItem>
</file>

<file path=customXml/itemProps3.xml><?xml version="1.0" encoding="utf-8"?>
<ds:datastoreItem xmlns:ds="http://schemas.openxmlformats.org/officeDocument/2006/customXml" ds:itemID="{BC5BAF4B-8292-4048-9AAB-52DFA24F093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845</Words>
  <Application>Microsoft Office PowerPoint</Application>
  <PresentationFormat>On-screen Show (16:9)</PresentationFormat>
  <Paragraphs>70</Paragraphs>
  <Slides>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Intel Clear</vt:lpstr>
      <vt:lpstr>Wingdings</vt:lpstr>
      <vt:lpstr>Arial</vt:lpstr>
      <vt:lpstr>Int_PPT Template_ClearPro_16x9</vt:lpstr>
      <vt:lpstr>Considerations on Release 17 schedule</vt:lpstr>
      <vt:lpstr>Rel-17 schedule</vt:lpstr>
      <vt:lpstr>Rel-17 SI completion dates (1)</vt:lpstr>
      <vt:lpstr>Rel-17 completion dates (2)</vt:lpstr>
      <vt:lpstr>Working group meeting schedule for 1H 2021</vt:lpstr>
      <vt:lpstr>Summary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Pre-RAN#89e Coordination</dc:title>
  <dc:creator/>
  <cp:keywords>CTPClassification=CTP_NT</cp:keywords>
  <cp:lastModifiedBy/>
  <cp:revision>1</cp:revision>
  <dcterms:created xsi:type="dcterms:W3CDTF">2015-05-06T16:36:39Z</dcterms:created>
  <dcterms:modified xsi:type="dcterms:W3CDTF">2020-09-07T21:10:42Z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3c6b83ab-cd8a-4bf0-b3ed-7849a076609c</vt:lpwstr>
  </property>
  <property fmtid="{D5CDD505-2E9C-101B-9397-08002B2CF9AE}" pid="3" name="CTP_TimeStamp">
    <vt:lpwstr>2020-06-18 21:57:20Z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0x01010072FF044F44F3DD409E3404F670EAECB1</vt:lpwstr>
  </property>
</Properties>
</file>