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7"/>
  </p:notesMasterIdLst>
  <p:handoutMasterIdLst>
    <p:handoutMasterId r:id="rId8"/>
  </p:handoutMasterIdLst>
  <p:sldIdLst>
    <p:sldId id="259" r:id="rId5"/>
    <p:sldId id="2050" r:id="rId6"/>
  </p:sldIdLst>
  <p:sldSz cx="12192000" cy="6858000"/>
  <p:notesSz cx="6797675" cy="9926638"/>
  <p:embeddedFontLst>
    <p:embeddedFont>
      <p:font typeface="Ericsson Hilda" panose="00000500000000000000" pitchFamily="2" charset="0"/>
      <p:regular r:id="rId9"/>
      <p:bold r:id="rId10"/>
    </p:embeddedFont>
    <p:embeddedFont>
      <p:font typeface="Ericsson Hilda Light" panose="00000400000000000000" pitchFamily="2" charset="0"/>
      <p:regular r:id="rId11"/>
    </p:embeddedFont>
    <p:embeddedFont>
      <p:font typeface="Ericsson Technical Icons" panose="00000500000000000000" pitchFamily="2" charset="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tias Frenne" initials="MF" lastIdx="9" clrIdx="0">
    <p:extLst>
      <p:ext uri="{19B8F6BF-5375-455C-9EA6-DF929625EA0E}">
        <p15:presenceInfo xmlns:p15="http://schemas.microsoft.com/office/powerpoint/2012/main" userId="S-1-5-21-1538607324-3213881460-940295383-346544" providerId="AD"/>
      </p:ext>
    </p:extLst>
  </p:cmAuthor>
  <p:cmAuthor id="2" name="Xingqin Lin" initials="XL" lastIdx="17" clrIdx="1">
    <p:extLst>
      <p:ext uri="{19B8F6BF-5375-455C-9EA6-DF929625EA0E}">
        <p15:presenceInfo xmlns:p15="http://schemas.microsoft.com/office/powerpoint/2012/main" userId="S-1-5-21-1538607324-3213881460-940295383-833389" providerId="AD"/>
      </p:ext>
    </p:extLst>
  </p:cmAuthor>
  <p:cmAuthor id="3" name="Håkan Björkegren" initials="HB" lastIdx="2" clrIdx="2">
    <p:extLst>
      <p:ext uri="{19B8F6BF-5375-455C-9EA6-DF929625EA0E}">
        <p15:presenceInfo xmlns:p15="http://schemas.microsoft.com/office/powerpoint/2012/main" userId="S-1-5-21-1538607324-3213881460-940295383-47449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4081" y="1402842"/>
            <a:ext cx="7122287" cy="2087563"/>
          </a:xfrm>
        </p:spPr>
        <p:txBody>
          <a:bodyPr/>
          <a:lstStyle/>
          <a:p>
            <a:r>
              <a:rPr lang="en-US" dirty="0"/>
              <a:t>Enhancements for dynamic spectrum sharing in Rel-16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0447" y="120269"/>
            <a:ext cx="11359007" cy="2087563"/>
          </a:xfrm>
        </p:spPr>
        <p:txBody>
          <a:bodyPr/>
          <a:lstStyle/>
          <a:p>
            <a:r>
              <a:rPr lang="en-GB" b="1" dirty="0"/>
              <a:t>3GPP TSG-RAN Meeting #84 						RP-191599</a:t>
            </a:r>
            <a:endParaRPr lang="en-US" dirty="0"/>
          </a:p>
          <a:p>
            <a:r>
              <a:rPr lang="en-GB" b="1" dirty="0"/>
              <a:t>Newport Beach, CA, USA, 3 – 6 June 2019 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0E6CA7-CC42-4E5F-BF50-8BB17EDF28AE}"/>
              </a:ext>
            </a:extLst>
          </p:cNvPr>
          <p:cNvSpPr txBox="1"/>
          <p:nvPr/>
        </p:nvSpPr>
        <p:spPr bwMode="auto">
          <a:xfrm>
            <a:off x="755904" y="4540758"/>
            <a:ext cx="3889248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Ericsson</a:t>
            </a:r>
          </a:p>
          <a:p>
            <a:pPr algn="l">
              <a:buClr>
                <a:schemeClr val="tx1"/>
              </a:buClr>
            </a:pPr>
            <a:r>
              <a:rPr lang="en-US" sz="2000" dirty="0"/>
              <a:t>AI: 9.4.1</a:t>
            </a:r>
          </a:p>
          <a:p>
            <a:pPr algn="l">
              <a:buClr>
                <a:schemeClr val="tx1"/>
              </a:buClr>
            </a:pPr>
            <a:r>
              <a:rPr lang="en-US" sz="2000" dirty="0"/>
              <a:t>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90828EE9-A9FB-43F1-B114-713D28550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2BF0904-FB22-40FF-915E-EC9D2347A72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The following enhancements for dynamic spectrum sharing will be done as part of TEI16 in RAN1</a:t>
            </a:r>
          </a:p>
          <a:p>
            <a:endParaRPr lang="sv-SE" dirty="0"/>
          </a:p>
          <a:p>
            <a:pPr lvl="1"/>
            <a:r>
              <a:rPr lang="en-US" dirty="0"/>
              <a:t>Introduce PDSCH Type B mapping of length 9 and 10 OFDM symbols where the positions of DMRS are defined or can be configured so they do not collide with symbols containing LTE CRS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Extend the higher layer configuration of LTE-CRS rate matching pattern to multiple rate matching patterns to support multiple LTE carriers within an NR carrier</a:t>
            </a:r>
            <a:endParaRPr lang="sv-SE" dirty="0"/>
          </a:p>
          <a:p>
            <a:pPr lvl="2"/>
            <a:r>
              <a:rPr lang="sv-SE" dirty="0"/>
              <a:t>RAN1 will decide on </a:t>
            </a:r>
            <a:r>
              <a:rPr lang="en-US" dirty="0"/>
              <a:t>a reasonable limit for the </a:t>
            </a:r>
            <a:r>
              <a:rPr lang="sv-SE" dirty="0"/>
              <a:t>number of rate matching patterns to be supported</a:t>
            </a:r>
          </a:p>
          <a:p>
            <a:pPr lvl="2"/>
            <a:r>
              <a:rPr lang="sv-SE" dirty="0"/>
              <a:t>The </a:t>
            </a:r>
            <a:r>
              <a:rPr lang="en-US" dirty="0"/>
              <a:t>LTE-CRS rate matching patterns are applicable to 15 kHz SCS</a:t>
            </a:r>
            <a:endParaRPr lang="sv-SE" dirty="0"/>
          </a:p>
          <a:p>
            <a:pPr lvl="2"/>
            <a:r>
              <a:rPr lang="sv-SE" dirty="0"/>
              <a:t>Signaling to be defined by RAN2</a:t>
            </a:r>
          </a:p>
          <a:p>
            <a:pPr lvl="2"/>
            <a:endParaRPr lang="sv-SE" dirty="0"/>
          </a:p>
          <a:p>
            <a:r>
              <a:rPr lang="sv-SE" dirty="0"/>
              <a:t>The work will take place and be completed in Q3</a:t>
            </a:r>
          </a:p>
          <a:p>
            <a:pPr lvl="1"/>
            <a:r>
              <a:rPr lang="sv-SE" dirty="0"/>
              <a:t>CRs will be prepared once Rel-16 specifications will be available</a:t>
            </a:r>
          </a:p>
        </p:txBody>
      </p:sp>
    </p:spTree>
    <p:extLst>
      <p:ext uri="{BB962C8B-B14F-4D97-AF65-F5344CB8AC3E}">
        <p14:creationId xmlns:p14="http://schemas.microsoft.com/office/powerpoint/2010/main" val="73302233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9" ma:contentTypeDescription="Create a new document." ma:contentTypeScope="" ma:versionID="5a1bd93586399dfc67f0ab0bd0c7f14c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afba2616742ee696b6191608a41399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2264715-2F82-4330-ACC5-4948038782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4495F5-C180-4E9B-90F0-5F9E5EA75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87E8CC6-609A-4AA0-88DC-DBBB8F31E99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9b239327-9e80-40e4-b1b7-4394fed77a33"/>
    <ds:schemaRef ds:uri="2f282d3b-eb4a-4b09-b61f-b9593442e28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414</TotalTime>
  <Words>151</Words>
  <Application>Microsoft Office PowerPoint</Application>
  <PresentationFormat>Widescreen</PresentationFormat>
  <Paragraphs>22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Ericsson Hilda</vt:lpstr>
      <vt:lpstr>Ericsson Technical Icons</vt:lpstr>
      <vt:lpstr>Ericsson Hilda Light</vt:lpstr>
      <vt:lpstr>PresentationTemplate2017</vt:lpstr>
      <vt:lpstr>Enhancements for dynamic spectrum sharing in Rel-16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RP-191450 Enhancements for dynamic spectrum sharing in Rel-16</dc:title>
  <dc:creator/>
  <cp:keywords/>
  <dc:description/>
  <cp:lastModifiedBy>Asbjörn Grövlen</cp:lastModifiedBy>
  <cp:revision>45</cp:revision>
  <cp:lastPrinted>2019-05-07T06:50:03Z</cp:lastPrinted>
  <dcterms:created xsi:type="dcterms:W3CDTF">2019-05-03T10:48:47Z</dcterms:created>
  <dcterms:modified xsi:type="dcterms:W3CDTF">2019-06-06T23:44:44Z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0x010100F3E9551B3FDDA24EBF0A209BAAD637CA</vt:lpwstr>
  </property>
  <property fmtid="{D5CDD505-2E9C-101B-9397-08002B2CF9AE}" pid="53" name="_dlc_DocIdItemGuid">
    <vt:lpwstr>c4b99190-2b0f-49f2-a641-7290525dce86</vt:lpwstr>
  </property>
  <property fmtid="{D5CDD505-2E9C-101B-9397-08002B2CF9AE}" pid="54" name="TaxKeyword">
    <vt:lpwstr/>
  </property>
  <property fmtid="{D5CDD505-2E9C-101B-9397-08002B2CF9AE}" pid="55" name="EriCOLLCategory">
    <vt:lpwstr/>
  </property>
  <property fmtid="{D5CDD505-2E9C-101B-9397-08002B2CF9AE}" pid="56" name="EriCOLLCountry">
    <vt:lpwstr/>
  </property>
  <property fmtid="{D5CDD505-2E9C-101B-9397-08002B2CF9AE}" pid="57" name="EriCOLLCompetence">
    <vt:lpwstr/>
  </property>
  <property fmtid="{D5CDD505-2E9C-101B-9397-08002B2CF9AE}" pid="58" name="EriCOLLProjects">
    <vt:lpwstr/>
  </property>
  <property fmtid="{D5CDD505-2E9C-101B-9397-08002B2CF9AE}" pid="59" name="EriCOLLProcess">
    <vt:lpwstr/>
  </property>
  <property fmtid="{D5CDD505-2E9C-101B-9397-08002B2CF9AE}" pid="60" name="EriCOLLOrganizationUnit">
    <vt:lpwstr/>
  </property>
  <property fmtid="{D5CDD505-2E9C-101B-9397-08002B2CF9AE}" pid="61" name="EriCOLLProducts">
    <vt:lpwstr/>
  </property>
  <property fmtid="{D5CDD505-2E9C-101B-9397-08002B2CF9AE}" pid="62" name="EriCOLLCustomer">
    <vt:lpwstr/>
  </property>
</Properties>
</file>