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3745" r:id="rId4"/>
    <p:sldMasterId id="2147483758" r:id="rId5"/>
  </p:sldMasterIdLst>
  <p:notesMasterIdLst>
    <p:notesMasterId r:id="rId8"/>
  </p:notesMasterIdLst>
  <p:handoutMasterIdLst>
    <p:handoutMasterId r:id="rId9"/>
  </p:handoutMasterIdLst>
  <p:sldIdLst>
    <p:sldId id="2030" r:id="rId6"/>
    <p:sldId id="2035" r:id="rId7"/>
  </p:sldIdLst>
  <p:sldSz cx="9144000" cy="5143500" type="screen16x9"/>
  <p:notesSz cx="7315200" cy="9601200"/>
  <p:defaultTextStyle>
    <a:defPPr>
      <a:defRPr lang="ko-KR"/>
    </a:defPPr>
    <a:lvl1pPr marL="0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861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722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583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444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305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166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027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2888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1121" userDrawn="1">
          <p15:clr>
            <a:srgbClr val="A4A3A4"/>
          </p15:clr>
        </p15:guide>
        <p15:guide id="4" pos="172" userDrawn="1">
          <p15:clr>
            <a:srgbClr val="A4A3A4"/>
          </p15:clr>
        </p15:guide>
        <p15:guide id="7" orient="horz" pos="4156">
          <p15:clr>
            <a:srgbClr val="A4A3A4"/>
          </p15:clr>
        </p15:guide>
        <p15:guide id="8" orient="horz" pos="1480">
          <p15:clr>
            <a:srgbClr val="A4A3A4"/>
          </p15:clr>
        </p15:guide>
        <p15:guide id="9" pos="6068">
          <p15:clr>
            <a:srgbClr val="A4A3A4"/>
          </p15:clr>
        </p15:guide>
        <p15:guide id="10" orient="horz" pos="4319">
          <p15:clr>
            <a:srgbClr val="A4A3A4"/>
          </p15:clr>
        </p15:guide>
        <p15:guide id="11" orient="horz" pos="838">
          <p15:clr>
            <a:srgbClr val="A4A3A4"/>
          </p15:clr>
        </p15:guide>
        <p15:guide id="12" orient="horz" pos="3117">
          <p15:clr>
            <a:srgbClr val="A4A3A4"/>
          </p15:clr>
        </p15:guide>
        <p15:guide id="14" orient="horz" pos="3239">
          <p15:clr>
            <a:srgbClr val="A4A3A4"/>
          </p15:clr>
        </p15:guide>
        <p15:guide id="15" pos="159">
          <p15:clr>
            <a:srgbClr val="A4A3A4"/>
          </p15:clr>
        </p15:guide>
        <p15:guide id="16" pos="5602">
          <p15:clr>
            <a:srgbClr val="A4A3A4"/>
          </p15:clr>
        </p15:guide>
        <p15:guide id="17" orient="horz" pos="849">
          <p15:clr>
            <a:srgbClr val="A4A3A4"/>
          </p15:clr>
        </p15:guide>
        <p15:guide id="18" pos="15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사용자" initials="W사" lastIdx="14" clrIdx="0"/>
  <p:cmAuthor id="1" name="엄재훈" initials="jh.uhm" lastIdx="48" clrIdx="1"/>
  <p:cmAuthor id="2" name="Eko Onggosanusi" initials="EO" lastIdx="10" clrIdx="2">
    <p:extLst/>
  </p:cmAuthor>
  <p:cmAuthor id="3" name="Li Guo" initials="LG" lastIdx="8" clrIdx="3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8000"/>
    <a:srgbClr val="3333FF"/>
    <a:srgbClr val="003399"/>
    <a:srgbClr val="D9E6FF"/>
    <a:srgbClr val="000099"/>
    <a:srgbClr val="EDF2F9"/>
    <a:srgbClr val="FFFF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84" autoAdjust="0"/>
    <p:restoredTop sz="95332" autoAdjust="0"/>
  </p:normalViewPr>
  <p:slideViewPr>
    <p:cSldViewPr>
      <p:cViewPr varScale="1">
        <p:scale>
          <a:sx n="131" d="100"/>
          <a:sy n="131" d="100"/>
        </p:scale>
        <p:origin x="144" y="312"/>
      </p:cViewPr>
      <p:guideLst>
        <p:guide orient="horz" pos="1121"/>
        <p:guide pos="172"/>
        <p:guide orient="horz" pos="4156"/>
        <p:guide orient="horz" pos="1480"/>
        <p:guide pos="6068"/>
        <p:guide orient="horz" pos="4319"/>
        <p:guide orient="horz" pos="838"/>
        <p:guide orient="horz" pos="3117"/>
        <p:guide orient="horz" pos="3239"/>
        <p:guide pos="159"/>
        <p:guide pos="5602"/>
        <p:guide orient="horz" pos="849"/>
        <p:guide pos="158"/>
      </p:guideLst>
    </p:cSldViewPr>
  </p:slideViewPr>
  <p:outlineViewPr>
    <p:cViewPr>
      <p:scale>
        <a:sx n="33" d="100"/>
        <a:sy n="33" d="100"/>
      </p:scale>
      <p:origin x="0" y="-154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942" y="-78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142775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1C0B9-AC36-44BF-9F5E-5EE2B9246CAA}" type="datetimeFigureOut">
              <a:rPr lang="ko-KR" altLang="en-US" smtClean="0"/>
              <a:t>2019-06-04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142775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1B72B3-93E0-482E-B064-92E5F9BDE8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995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28499-AAB5-4EBD-A5D0-5DAC6C1F3CEF}" type="datetimeFigureOut">
              <a:rPr lang="ko-KR" altLang="en-US" smtClean="0"/>
              <a:pPr/>
              <a:t>2019-06-04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31521" y="4560570"/>
            <a:ext cx="5852160" cy="43205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143588" y="9119473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82A2DD-10BF-4141-AC21-457AF57C66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6247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61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22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583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444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305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166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027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888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기본_본문_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252413" y="125628"/>
            <a:ext cx="7847979" cy="447635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l">
              <a:defRPr sz="2800" b="1" spc="43" baseline="0">
                <a:solidFill>
                  <a:schemeClr val="tx1">
                    <a:alpha val="99000"/>
                  </a:schemeClr>
                </a:solidFill>
                <a:latin typeface="Calibri" panose="020F0502020204030204" pitchFamily="34" charset="0"/>
                <a:ea typeface="맑은 고딕" pitchFamily="50" charset="-127"/>
              </a:defRPr>
            </a:lvl1pPr>
          </a:lstStyle>
          <a:p>
            <a:r>
              <a:rPr lang="en-US" altLang="ko-KR" dirty="0" smtClean="0"/>
              <a:t>Heading…</a:t>
            </a:r>
            <a:endParaRPr lang="ko-KR" altLang="en-US" dirty="0"/>
          </a:p>
        </p:txBody>
      </p:sp>
      <p:sp>
        <p:nvSpPr>
          <p:cNvPr id="7" name="내용 개체 틀 2"/>
          <p:cNvSpPr>
            <a:spLocks noGrp="1"/>
          </p:cNvSpPr>
          <p:nvPr>
            <p:ph idx="1" hasCustomPrompt="1"/>
          </p:nvPr>
        </p:nvSpPr>
        <p:spPr>
          <a:xfrm>
            <a:off x="252413" y="779436"/>
            <a:ext cx="8710951" cy="892122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227282" marR="0" indent="-227282" algn="l" defTabSz="779252" rtl="0" eaLnBrk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  <a:defRPr lang="en-US" altLang="ko-KR" sz="2000" b="0" kern="1200" baseline="0" dirty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378803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800" b="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530324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608790" indent="-129875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4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765723" indent="-12311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en-US" altLang="ko-KR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Bullet 1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en-US" altLang="ko-KR" dirty="0" smtClean="0"/>
              <a:t>Bullet 2</a:t>
            </a:r>
            <a:endParaRPr lang="ko-KR" altLang="en-US" dirty="0"/>
          </a:p>
          <a:p>
            <a:pPr lvl="2"/>
            <a:r>
              <a:rPr lang="en-US" altLang="ko-KR" dirty="0" smtClean="0"/>
              <a:t>Bullet 3</a:t>
            </a:r>
            <a:endParaRPr lang="ko-KR" altLang="en-US" dirty="0"/>
          </a:p>
          <a:p>
            <a:pPr lvl="3"/>
            <a:r>
              <a:rPr lang="en-US" altLang="ko-KR" dirty="0" smtClean="0"/>
              <a:t>Bullet 4</a:t>
            </a:r>
            <a:endParaRPr lang="ko-KR" altLang="en-US" dirty="0"/>
          </a:p>
          <a:p>
            <a:pPr lvl="4"/>
            <a:r>
              <a:rPr lang="en-US" altLang="ko-KR" dirty="0" smtClean="0"/>
              <a:t>Bullet 5</a:t>
            </a:r>
            <a:endParaRPr lang="ko-KR" altLang="en-US" dirty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8759512" y="4943610"/>
            <a:ext cx="337892" cy="20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31080" rIns="0" bIns="31080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900" baseline="0" smtClean="0">
                <a:solidFill>
                  <a:schemeClr val="tx1">
                    <a:lumMod val="65000"/>
                    <a:lumOff val="35000"/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900" baseline="0" dirty="0">
              <a:solidFill>
                <a:schemeClr val="tx1">
                  <a:lumMod val="65000"/>
                  <a:lumOff val="35000"/>
                  <a:alpha val="99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" name="직선 연결선 74"/>
          <p:cNvCxnSpPr/>
          <p:nvPr userDrawn="1"/>
        </p:nvCxnSpPr>
        <p:spPr bwMode="auto">
          <a:xfrm>
            <a:off x="0" y="596268"/>
            <a:ext cx="9144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7629" y="191671"/>
            <a:ext cx="837155" cy="2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146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기본_본문_이미지_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252413" y="125628"/>
            <a:ext cx="7847979" cy="447635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l">
              <a:defRPr sz="2800" b="1" spc="43" baseline="0">
                <a:solidFill>
                  <a:schemeClr val="tx1">
                    <a:alpha val="99000"/>
                  </a:schemeClr>
                </a:solidFill>
                <a:latin typeface="Calibri" panose="020F0502020204030204" pitchFamily="34" charset="0"/>
                <a:ea typeface="맑은 고딕" pitchFamily="50" charset="-127"/>
              </a:defRPr>
            </a:lvl1pPr>
          </a:lstStyle>
          <a:p>
            <a:r>
              <a:rPr lang="en-US" altLang="ko-KR" dirty="0" smtClean="0"/>
              <a:t>Heading…</a:t>
            </a:r>
            <a:endParaRPr lang="ko-KR" altLang="en-US" dirty="0"/>
          </a:p>
        </p:txBody>
      </p:sp>
      <p:sp>
        <p:nvSpPr>
          <p:cNvPr id="9" name="내용 개체 틀 2"/>
          <p:cNvSpPr>
            <a:spLocks noGrp="1"/>
          </p:cNvSpPr>
          <p:nvPr>
            <p:ph idx="1" hasCustomPrompt="1"/>
          </p:nvPr>
        </p:nvSpPr>
        <p:spPr>
          <a:xfrm>
            <a:off x="252413" y="779436"/>
            <a:ext cx="8710951" cy="892122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227282" marR="0" indent="-227282" algn="l" defTabSz="779252" rtl="0" eaLnBrk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  <a:defRPr lang="en-US" altLang="ko-KR" sz="2000" b="0" kern="1200" baseline="0" dirty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378803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800" b="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530324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608790" indent="-129875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4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765723" indent="-12311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en-US" altLang="ko-KR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Bullet 1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en-US" altLang="ko-KR" dirty="0" smtClean="0"/>
              <a:t>Bullet 2</a:t>
            </a:r>
            <a:endParaRPr lang="ko-KR" altLang="en-US" dirty="0"/>
          </a:p>
          <a:p>
            <a:pPr lvl="2"/>
            <a:r>
              <a:rPr lang="en-US" altLang="ko-KR" dirty="0" smtClean="0"/>
              <a:t>Bullet 3</a:t>
            </a:r>
            <a:endParaRPr lang="ko-KR" altLang="en-US" dirty="0"/>
          </a:p>
          <a:p>
            <a:pPr lvl="3"/>
            <a:r>
              <a:rPr lang="en-US" altLang="ko-KR" dirty="0" smtClean="0"/>
              <a:t>Bullet 4</a:t>
            </a:r>
            <a:endParaRPr lang="ko-KR" altLang="en-US" dirty="0"/>
          </a:p>
          <a:p>
            <a:pPr lvl="4"/>
            <a:r>
              <a:rPr lang="en-US" altLang="ko-KR" dirty="0" smtClean="0"/>
              <a:t>Bullet 5</a:t>
            </a:r>
            <a:endParaRPr lang="ko-KR" altLang="en-US" dirty="0"/>
          </a:p>
        </p:txBody>
      </p:sp>
      <p:sp>
        <p:nvSpPr>
          <p:cNvPr id="11" name="Text Box 5"/>
          <p:cNvSpPr txBox="1">
            <a:spLocks noChangeArrowheads="1"/>
          </p:cNvSpPr>
          <p:nvPr userDrawn="1"/>
        </p:nvSpPr>
        <p:spPr bwMode="auto">
          <a:xfrm>
            <a:off x="8759512" y="4943610"/>
            <a:ext cx="337892" cy="20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31080" rIns="0" bIns="31080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900" baseline="0" smtClean="0">
                <a:solidFill>
                  <a:schemeClr val="tx1">
                    <a:lumMod val="65000"/>
                    <a:lumOff val="35000"/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900" baseline="0" dirty="0">
              <a:solidFill>
                <a:schemeClr val="tx1">
                  <a:lumMod val="65000"/>
                  <a:lumOff val="35000"/>
                  <a:alpha val="99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2" name="직선 연결선 74"/>
          <p:cNvCxnSpPr/>
          <p:nvPr userDrawn="1"/>
        </p:nvCxnSpPr>
        <p:spPr bwMode="auto">
          <a:xfrm>
            <a:off x="0" y="596268"/>
            <a:ext cx="9144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570117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115616" y="2085697"/>
            <a:ext cx="6912768" cy="972108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ctr">
              <a:defRPr sz="2800" b="1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308689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-1" y="1"/>
            <a:ext cx="9144001" cy="5150168"/>
          </a:xfrm>
          <a:prstGeom prst="rect">
            <a:avLst/>
          </a:prstGeom>
          <a:gradFill flip="none" rotWithShape="1">
            <a:gsLst>
              <a:gs pos="84000">
                <a:schemeClr val="bg1">
                  <a:lumMod val="100000"/>
                </a:schemeClr>
              </a:gs>
              <a:gs pos="100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6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115616" y="2085697"/>
            <a:ext cx="6912768" cy="972108"/>
          </a:xfrm>
          <a:prstGeom prst="rect">
            <a:avLst/>
          </a:prstGeom>
        </p:spPr>
        <p:txBody>
          <a:bodyPr lIns="68558" tIns="34278" rIns="68558" bIns="34278" anchor="ctr" anchorCtr="0">
            <a:noAutofit/>
          </a:bodyPr>
          <a:lstStyle>
            <a:lvl1pPr algn="ctr">
              <a:defRPr sz="2800" b="1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455591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5874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4" r:id="rId2"/>
    <p:sldLayoutId id="2147483749" r:id="rId3"/>
    <p:sldLayoutId id="2147483751" r:id="rId4"/>
  </p:sldLayoutIdLst>
  <p:hf hdr="0" ftr="0" dt="0"/>
  <p:txStyles>
    <p:titleStyle>
      <a:lvl1pPr algn="ctr" defTabSz="843987" rtl="0" eaLnBrk="1" latinLnBrk="1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495" indent="-316495" algn="l" defTabSz="843987" rtl="0" eaLnBrk="1" latinLnBrk="1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9" indent="-263746" algn="l" defTabSz="843987" rtl="0" eaLnBrk="1" latinLnBrk="1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54983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977" indent="-210997" algn="l" defTabSz="843987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98970" indent="-210997" algn="l" defTabSz="843987" rtl="0" eaLnBrk="1" latinLnBrk="1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0964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6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4950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86943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994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398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98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7973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996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96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3953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594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9602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hf hdr="0" ftr="0" dt="0"/>
  <p:txStyles>
    <p:titleStyle>
      <a:lvl1pPr algn="ctr" defTabSz="843815" rtl="0" eaLnBrk="1" latinLnBrk="1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430" indent="-316430" algn="l" defTabSz="843815" rtl="0" eaLnBrk="1" latinLnBrk="1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99" indent="-263690" algn="l" defTabSz="843815" rtl="0" eaLnBrk="1" latinLnBrk="1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54767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673" indent="-210954" algn="l" defTabSz="843815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98580" indent="-210954" algn="l" defTabSz="843815" rtl="0" eaLnBrk="1" latinLnBrk="1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0488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93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4301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86207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906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381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720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7628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953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441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3349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525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491630"/>
            <a:ext cx="8712968" cy="1944216"/>
          </a:xfrm>
        </p:spPr>
        <p:txBody>
          <a:bodyPr/>
          <a:lstStyle/>
          <a:p>
            <a:pPr algn="l"/>
            <a:r>
              <a:rPr lang="en-US" altLang="ko-KR" sz="1800" b="0" dirty="0" smtClean="0">
                <a:latin typeface="Arial" panose="020B0604020202020204" pitchFamily="34" charset="0"/>
                <a:cs typeface="Arial" panose="020B0604020202020204" pitchFamily="34" charset="0"/>
              </a:rPr>
              <a:t>Agenda Item	: 9.4.1</a:t>
            </a:r>
            <a:br>
              <a:rPr lang="en-US" altLang="ko-KR" sz="1800" b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800" b="0" dirty="0" smtClean="0">
                <a:latin typeface="Arial" panose="020B0604020202020204" pitchFamily="34" charset="0"/>
                <a:cs typeface="Arial" panose="020B0604020202020204" pitchFamily="34" charset="0"/>
              </a:rPr>
              <a:t>Source	</a:t>
            </a:r>
            <a:r>
              <a:rPr lang="ko-KR" altLang="en-US" sz="1800" b="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altLang="ko-KR" sz="1800" b="0" dirty="0" smtClean="0">
                <a:latin typeface="Arial" panose="020B0604020202020204" pitchFamily="34" charset="0"/>
                <a:cs typeface="Arial" panose="020B0604020202020204" pitchFamily="34" charset="0"/>
              </a:rPr>
              <a:t>: Samsung, CATT, Ericsson, vivo, Interdigital, </a:t>
            </a:r>
            <a:r>
              <a:rPr lang="en-US" altLang="ko-KR" sz="1800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MediaTek</a:t>
            </a:r>
            <a:r>
              <a:rPr lang="en-US" altLang="ko-KR" sz="1800" b="0" dirty="0" smtClean="0">
                <a:latin typeface="Arial" panose="020B0604020202020204" pitchFamily="34" charset="0"/>
                <a:cs typeface="Arial" panose="020B0604020202020204" pitchFamily="34" charset="0"/>
              </a:rPr>
              <a:t>, OPPO, 			</a:t>
            </a:r>
            <a:r>
              <a:rPr lang="en-US" altLang="ko-KR" sz="1800" b="0" dirty="0" smtClean="0">
                <a:latin typeface="Arial" panose="020B0604020202020204" pitchFamily="34" charset="0"/>
                <a:cs typeface="Arial" panose="020B0604020202020204" pitchFamily="34" charset="0"/>
              </a:rPr>
              <a:t>Intel </a:t>
            </a:r>
            <a:r>
              <a:rPr lang="en-US" altLang="ko-KR" sz="1800" b="0" smtClean="0">
                <a:latin typeface="Arial" panose="020B0604020202020204" pitchFamily="34" charset="0"/>
                <a:cs typeface="Arial" panose="020B0604020202020204" pitchFamily="34" charset="0"/>
              </a:rPr>
              <a:t>Corporation, Fraunhofer</a:t>
            </a:r>
            <a:r>
              <a:rPr lang="en-US" altLang="ko-KR" sz="18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800" b="0" dirty="0" smtClean="0">
                <a:latin typeface="Arial" panose="020B0604020202020204" pitchFamily="34" charset="0"/>
                <a:cs typeface="Arial" panose="020B0604020202020204" pitchFamily="34" charset="0"/>
              </a:rPr>
              <a:t>IIS/HHI </a:t>
            </a:r>
            <a:r>
              <a:rPr lang="ko-KR" altLang="en-US" sz="1800" b="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ko-KR" altLang="en-US" sz="1800" b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800" b="0" dirty="0" smtClean="0">
                <a:latin typeface="Arial" panose="020B0604020202020204" pitchFamily="34" charset="0"/>
                <a:cs typeface="Arial" panose="020B0604020202020204" pitchFamily="34" charset="0"/>
              </a:rPr>
              <a:t>Title		: </a:t>
            </a:r>
            <a:r>
              <a:rPr lang="en-US" sz="1800" b="0" dirty="0">
                <a:latin typeface="Arial" panose="020B0604020202020204" pitchFamily="34" charset="0"/>
                <a:cs typeface="Arial" panose="020B0604020202020204" pitchFamily="34" charset="0"/>
              </a:rPr>
              <a:t>Proposal to update the scope of Rel.16 </a:t>
            </a:r>
            <a:r>
              <a:rPr lang="en-US" sz="1800" b="0" dirty="0" err="1">
                <a:latin typeface="Arial" panose="020B0604020202020204" pitchFamily="34" charset="0"/>
                <a:cs typeface="Arial" panose="020B0604020202020204" pitchFamily="34" charset="0"/>
              </a:rPr>
              <a:t>NR_eMIMO</a:t>
            </a:r>
            <a:r>
              <a:rPr lang="en-US" sz="1800" b="0" dirty="0">
                <a:latin typeface="Arial" panose="020B0604020202020204" pitchFamily="34" charset="0"/>
                <a:cs typeface="Arial" panose="020B0604020202020204" pitchFamily="34" charset="0"/>
              </a:rPr>
              <a:t> Work Item</a:t>
            </a:r>
            <a:r>
              <a:rPr lang="en-US" altLang="ko-KR" sz="1800" b="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ko-KR" sz="1800" b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800" b="0" dirty="0" smtClean="0">
                <a:latin typeface="Arial" panose="020B0604020202020204" pitchFamily="34" charset="0"/>
                <a:cs typeface="Arial" panose="020B0604020202020204" pitchFamily="34" charset="0"/>
              </a:rPr>
              <a:t>Document for	: Decision</a:t>
            </a:r>
            <a:endParaRPr lang="ko-KR" altLang="en-US"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1520" y="320338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tabLst>
                <a:tab pos="360045" algn="l"/>
              </a:tabLst>
            </a:pPr>
            <a:r>
              <a:rPr lang="en-GB" b="1" dirty="0">
                <a:latin typeface="Arial" panose="020B0604020202020204" pitchFamily="34" charset="0"/>
                <a:ea typeface="MS Mincho"/>
              </a:rPr>
              <a:t>3GPP TSG RAN meeting #84								</a:t>
            </a:r>
            <a:r>
              <a:rPr lang="en-GB" b="1" dirty="0" smtClean="0">
                <a:latin typeface="Arial" panose="020B0604020202020204" pitchFamily="34" charset="0"/>
                <a:ea typeface="MS Mincho"/>
              </a:rPr>
              <a:t>RP-191501</a:t>
            </a:r>
            <a:endParaRPr lang="en-US" sz="1050" dirty="0">
              <a:latin typeface="Times New Roman" panose="02020603050405020304" pitchFamily="18" charset="0"/>
              <a:ea typeface="MS Mincho"/>
            </a:endParaRPr>
          </a:p>
          <a:p>
            <a:r>
              <a:rPr lang="en-GB" b="1" dirty="0">
                <a:latin typeface="Arial" panose="020B0604020202020204" pitchFamily="34" charset="0"/>
                <a:ea typeface="MS Mincho"/>
              </a:rPr>
              <a:t>Newport Beach, USA, June 3-7,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678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2413" y="843558"/>
            <a:ext cx="8640067" cy="396044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dirty="0">
                <a:solidFill>
                  <a:schemeClr val="tx1"/>
                </a:solidFill>
              </a:rPr>
              <a:t>Down scope </a:t>
            </a:r>
            <a:r>
              <a:rPr lang="en-US" altLang="ko-KR" dirty="0" smtClean="0">
                <a:solidFill>
                  <a:schemeClr val="tx1"/>
                </a:solidFill>
              </a:rPr>
              <a:t>enhanced specification support </a:t>
            </a:r>
            <a:r>
              <a:rPr lang="en-US" altLang="ko-KR" dirty="0">
                <a:solidFill>
                  <a:schemeClr val="tx1"/>
                </a:solidFill>
              </a:rPr>
              <a:t>for UL </a:t>
            </a:r>
            <a:r>
              <a:rPr lang="en-US" altLang="ko-KR" dirty="0" smtClean="0">
                <a:solidFill>
                  <a:schemeClr val="tx1"/>
                </a:solidFill>
              </a:rPr>
              <a:t>transmit beam selection for multi-panel operation to Rel.17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dirty="0" smtClean="0">
                <a:solidFill>
                  <a:schemeClr val="tx1"/>
                </a:solidFill>
              </a:rPr>
              <a:t>Update the pertinent text in Rel.16 WID as follows: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dirty="0" smtClean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…</a:t>
            </a:r>
            <a:endParaRPr lang="en-US" altLang="ko-KR" dirty="0">
              <a:solidFill>
                <a:schemeClr val="tx1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dirty="0" smtClean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Enhancements </a:t>
            </a:r>
            <a:r>
              <a:rPr lang="en-GB" altLang="ko-KR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on multi-beam operation, primarily targeting </a:t>
            </a:r>
            <a:r>
              <a:rPr lang="en-GB" altLang="ko-KR" dirty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FR2</a:t>
            </a:r>
            <a:r>
              <a:rPr lang="en-GB" altLang="ko-KR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altLang="ko-KR" dirty="0" smtClean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operation:</a:t>
            </a:r>
            <a:endParaRPr lang="en-US" altLang="ko-KR" dirty="0">
              <a:solidFill>
                <a:schemeClr val="tx1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ko-KR" dirty="0" smtClean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</a:t>
            </a:r>
            <a:r>
              <a:rPr lang="en-GB" altLang="ko-KR" dirty="0" smtClean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erform study and, if needed, specify enhance</a:t>
            </a:r>
            <a:r>
              <a:rPr lang="en-GB" altLang="ko-KR" dirty="0" smtClean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ment(s)</a:t>
            </a:r>
            <a:r>
              <a:rPr lang="en-GB" altLang="ko-KR" dirty="0" smtClean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altLang="ko-KR" dirty="0" smtClean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on UL and/or DL transmit </a:t>
            </a:r>
            <a:r>
              <a:rPr lang="en-GB" altLang="ko-KR" dirty="0" smtClean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beam </a:t>
            </a:r>
            <a:r>
              <a:rPr lang="en-GB" altLang="ko-KR" dirty="0" smtClean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selection specified in Rel-15 to reduce latency and overhead </a:t>
            </a:r>
            <a:endParaRPr lang="en-US" altLang="ko-KR" dirty="0">
              <a:solidFill>
                <a:schemeClr val="tx1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ko-KR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</a:t>
            </a:r>
            <a:r>
              <a:rPr lang="en-GB" altLang="ko-KR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pecify </a:t>
            </a:r>
            <a:r>
              <a:rPr lang="en-GB" altLang="ko-KR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UL transmit </a:t>
            </a:r>
            <a:r>
              <a:rPr lang="en-GB" altLang="ko-KR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beam </a:t>
            </a:r>
            <a:r>
              <a:rPr lang="en-GB" altLang="ko-KR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selection for multi-panel operation that facilitates panel-specific beam </a:t>
            </a:r>
            <a:r>
              <a:rPr lang="en-GB" altLang="ko-KR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selection</a:t>
            </a:r>
            <a:endParaRPr lang="en-US" altLang="ko-KR" strike="sngStrike" dirty="0" smtClean="0">
              <a:solidFill>
                <a:srgbClr val="FF0000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ko-KR" dirty="0" smtClean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Specify </a:t>
            </a:r>
            <a:r>
              <a:rPr lang="en-GB" altLang="ko-KR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beam failure recovery for </a:t>
            </a:r>
            <a:r>
              <a:rPr lang="en-GB" altLang="ko-KR" dirty="0" err="1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SCell</a:t>
            </a:r>
            <a:r>
              <a:rPr lang="en-GB" altLang="ko-KR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with DL/UL as well as DL-only, where </a:t>
            </a:r>
            <a:r>
              <a:rPr lang="en-GB" altLang="ko-KR" dirty="0" err="1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GB" altLang="ko-KR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can be operating in FR1 as well as FR2 based on the beam failure recovery specified in </a:t>
            </a:r>
            <a:r>
              <a:rPr lang="en-GB" altLang="ko-KR" dirty="0" smtClean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Rel-15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ko-KR" dirty="0" smtClean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Specify </a:t>
            </a:r>
            <a:r>
              <a:rPr lang="en-GB" altLang="ko-KR" dirty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measurement and reporting of either L1-RSRQ or L1-SINR</a:t>
            </a:r>
            <a:endParaRPr lang="en-GB" altLang="ko-KR" dirty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dirty="0" smtClean="0">
                <a:solidFill>
                  <a:schemeClr val="tx1"/>
                </a:solidFill>
              </a:rPr>
              <a:t>…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580624"/>
      </p:ext>
    </p:extLst>
  </p:cSld>
  <p:clrMapOvr>
    <a:masterClrMapping/>
  </p:clrMapOvr>
</p:sld>
</file>

<file path=ppt/theme/theme1.xml><?xml version="1.0" encoding="utf-8"?>
<a:theme xmlns:a="http://schemas.openxmlformats.org/drawingml/2006/main" name="6_간지_마스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맑은 고딕"/>
        <a:cs typeface=""/>
      </a:majorFont>
      <a:minorFont>
        <a:latin typeface="Calibri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C00000"/>
          </a:solidFill>
        </a:ln>
      </a:spPr>
      <a:bodyPr rtlCol="0" anchor="ctr"/>
      <a:lstStyle>
        <a:defPPr marL="92075" indent="-92075">
          <a:buFontTx/>
          <a:buChar char="-"/>
          <a:defRPr sz="13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7_간지_마스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C00000"/>
          </a:solidFill>
        </a:ln>
      </a:spPr>
      <a:bodyPr rtlCol="0" anchor="ctr"/>
      <a:lstStyle>
        <a:defPPr marL="92075" indent="-92075">
          <a:buFontTx/>
          <a:buChar char="-"/>
          <a:defRPr sz="13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E50532033943874A96EB894C7A17BBB0" ma:contentTypeVersion="0" ma:contentTypeDescription="새 문서를 만듭니다." ma:contentTypeScope="" ma:versionID="8976b4e93194d5a9bafb481efcf51a5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98509c16e2068e4d5d0612c501c1975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57B32BE-F0EA-4FEF-8CFF-1B0292B7A82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A01601-D01E-4595-BFDF-2EAEB4DD64E5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EA5808B-C448-4025-B92D-A1FDC2D8FD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108593</TotalTime>
  <Words>127</Words>
  <Application>Microsoft Office PowerPoint</Application>
  <PresentationFormat>On-screen Show (16:9)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2" baseType="lpstr">
      <vt:lpstr>맑은 고딕</vt:lpstr>
      <vt:lpstr>맑은 고딕</vt:lpstr>
      <vt:lpstr>SimSun</vt:lpstr>
      <vt:lpstr>Arial</vt:lpstr>
      <vt:lpstr>Calibri</vt:lpstr>
      <vt:lpstr>MS Mincho</vt:lpstr>
      <vt:lpstr>Times New Roman</vt:lpstr>
      <vt:lpstr>Wingdings</vt:lpstr>
      <vt:lpstr>6_간지_마스터</vt:lpstr>
      <vt:lpstr>7_간지_마스터</vt:lpstr>
      <vt:lpstr>Agenda Item : 9.4.1 Source  : Samsung, CATT, Ericsson, vivo, Interdigital, MediaTek, OPPO,    Intel Corporation, Fraunhofer IIS/HHI  Title  : Proposal to update the scope of Rel.16 NR_eMIMO Work Item Document for : Decision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Younsun Kim</dc:creator>
  <cp:lastModifiedBy>Eko Onggosanusi</cp:lastModifiedBy>
  <cp:revision>4548</cp:revision>
  <cp:lastPrinted>2019-03-21T13:05:44Z</cp:lastPrinted>
  <dcterms:created xsi:type="dcterms:W3CDTF">2011-03-23T06:47:33Z</dcterms:created>
  <dcterms:modified xsi:type="dcterms:W3CDTF">2019-06-04T19:19:21Z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0x010100E50532033943874A96EB894C7A17BBB0</vt:lpwstr>
  </property>
  <property fmtid="{D5CDD505-2E9C-101B-9397-08002B2CF9AE}" pid="3" name="IsMyDocuments">
    <vt:bool>true</vt:bool>
  </property>
  <property fmtid="{D5CDD505-2E9C-101B-9397-08002B2CF9AE}" pid="4" name="NSCPROP_SA">
    <vt:lpwstr>D:\2017\공유폴더\(1128) Samsung Research 워크샵\(1130) 발표 자료 양식\2. 2017_SW센터_중장기전략_SW Platform팀.pptx</vt:lpwstr>
  </property>
  <property fmtid="{5C58129F-E5B8-477A-9B38-B3E54BFA04C8}" pid="2">
    <vt:lpwstr>1FAA8994B682C09ED011F662213DDBDF6135FFE06BD2FDF86BA7A7542E080C75</vt:lpwstr>
  </property>
</Properties>
</file>