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2"/>
    <p:sldId id="257" r:id="rId3"/>
    <p:sldId id="263" r:id="rId4"/>
    <p:sldId id="264" r:id="rId5"/>
    <p:sldId id="261"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pple" initials="MOU" lastIdx="6"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55"/>
    <p:restoredTop sz="94677"/>
  </p:normalViewPr>
  <p:slideViewPr>
    <p:cSldViewPr snapToGrid="0" snapToObjects="1">
      <p:cViewPr varScale="1">
        <p:scale>
          <a:sx n="115" d="100"/>
          <a:sy n="115" d="100"/>
        </p:scale>
        <p:origin x="41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D831AA-29A0-474A-9DB5-142EBC31C3CC}" type="datetimeFigureOut">
              <a:rPr lang="en-US" smtClean="0"/>
              <a:t>6/2/19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8418AB-6204-5642-8A9B-A5ECA1326001}" type="slidenum">
              <a:rPr lang="en-US" smtClean="0"/>
              <a:t>‹#›</a:t>
            </a:fld>
            <a:endParaRPr lang="en-US"/>
          </a:p>
        </p:txBody>
      </p:sp>
    </p:spTree>
    <p:extLst>
      <p:ext uri="{BB962C8B-B14F-4D97-AF65-F5344CB8AC3E}">
        <p14:creationId xmlns:p14="http://schemas.microsoft.com/office/powerpoint/2010/main" val="1985525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141F8-EB3E-6845-9874-ECC0D2402E3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DA389F4-7EE8-F148-8FEB-623ED2B62B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7771710-9A59-424E-9E9B-0A9F222B6028}"/>
              </a:ext>
            </a:extLst>
          </p:cNvPr>
          <p:cNvSpPr>
            <a:spLocks noGrp="1"/>
          </p:cNvSpPr>
          <p:nvPr>
            <p:ph type="dt" sz="half" idx="10"/>
          </p:nvPr>
        </p:nvSpPr>
        <p:spPr/>
        <p:txBody>
          <a:bodyPr/>
          <a:lstStyle/>
          <a:p>
            <a:fld id="{3740C4CD-BE5F-9746-9E34-18796B226D3F}" type="datetimeFigureOut">
              <a:rPr lang="en-US" smtClean="0"/>
              <a:t>6/2/19</a:t>
            </a:fld>
            <a:endParaRPr lang="en-US"/>
          </a:p>
        </p:txBody>
      </p:sp>
      <p:sp>
        <p:nvSpPr>
          <p:cNvPr id="5" name="Footer Placeholder 4">
            <a:extLst>
              <a:ext uri="{FF2B5EF4-FFF2-40B4-BE49-F238E27FC236}">
                <a16:creationId xmlns:a16="http://schemas.microsoft.com/office/drawing/2014/main" id="{D615C1BA-0F27-D343-9B7E-F91561C81B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19FC9C-A58F-8540-A9AE-EAFCADF8A796}"/>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1555742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A0373-DC7A-094F-87A3-D03A0F002FB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644F30F-5034-7F43-AE11-38C86DF6D64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323B13-3EAF-B141-BC0A-98FDF3B077A2}"/>
              </a:ext>
            </a:extLst>
          </p:cNvPr>
          <p:cNvSpPr>
            <a:spLocks noGrp="1"/>
          </p:cNvSpPr>
          <p:nvPr>
            <p:ph type="dt" sz="half" idx="10"/>
          </p:nvPr>
        </p:nvSpPr>
        <p:spPr/>
        <p:txBody>
          <a:bodyPr/>
          <a:lstStyle/>
          <a:p>
            <a:fld id="{3740C4CD-BE5F-9746-9E34-18796B226D3F}" type="datetimeFigureOut">
              <a:rPr lang="en-US" smtClean="0"/>
              <a:t>6/2/19</a:t>
            </a:fld>
            <a:endParaRPr lang="en-US"/>
          </a:p>
        </p:txBody>
      </p:sp>
      <p:sp>
        <p:nvSpPr>
          <p:cNvPr id="5" name="Footer Placeholder 4">
            <a:extLst>
              <a:ext uri="{FF2B5EF4-FFF2-40B4-BE49-F238E27FC236}">
                <a16:creationId xmlns:a16="http://schemas.microsoft.com/office/drawing/2014/main" id="{1B29FA78-A2A5-4A49-B255-B372A4F235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B4B357-6048-124C-9E3D-7207E7ABA0F5}"/>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404556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7CB1C7-1F4F-4C4A-BD55-178538082E8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C20FAA2-D4FA-DC4E-8465-A8B5D935D43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81C3F0-DD18-284F-95CA-61092D9B06A1}"/>
              </a:ext>
            </a:extLst>
          </p:cNvPr>
          <p:cNvSpPr>
            <a:spLocks noGrp="1"/>
          </p:cNvSpPr>
          <p:nvPr>
            <p:ph type="dt" sz="half" idx="10"/>
          </p:nvPr>
        </p:nvSpPr>
        <p:spPr/>
        <p:txBody>
          <a:bodyPr/>
          <a:lstStyle/>
          <a:p>
            <a:fld id="{3740C4CD-BE5F-9746-9E34-18796B226D3F}" type="datetimeFigureOut">
              <a:rPr lang="en-US" smtClean="0"/>
              <a:t>6/2/19</a:t>
            </a:fld>
            <a:endParaRPr lang="en-US"/>
          </a:p>
        </p:txBody>
      </p:sp>
      <p:sp>
        <p:nvSpPr>
          <p:cNvPr id="5" name="Footer Placeholder 4">
            <a:extLst>
              <a:ext uri="{FF2B5EF4-FFF2-40B4-BE49-F238E27FC236}">
                <a16:creationId xmlns:a16="http://schemas.microsoft.com/office/drawing/2014/main" id="{9B1C9220-D05E-2E49-8FF7-550C511783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9B4A0-504F-F243-8478-986DA5F17908}"/>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3649348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15678-E070-DD42-88EE-19DA119A12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B4F958-3C79-A54A-A244-EC43089D7D4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98D676-373D-3D46-BD57-65F652717C13}"/>
              </a:ext>
            </a:extLst>
          </p:cNvPr>
          <p:cNvSpPr>
            <a:spLocks noGrp="1"/>
          </p:cNvSpPr>
          <p:nvPr>
            <p:ph type="dt" sz="half" idx="10"/>
          </p:nvPr>
        </p:nvSpPr>
        <p:spPr/>
        <p:txBody>
          <a:bodyPr/>
          <a:lstStyle/>
          <a:p>
            <a:fld id="{3740C4CD-BE5F-9746-9E34-18796B226D3F}" type="datetimeFigureOut">
              <a:rPr lang="en-US" smtClean="0"/>
              <a:t>6/2/19</a:t>
            </a:fld>
            <a:endParaRPr lang="en-US"/>
          </a:p>
        </p:txBody>
      </p:sp>
      <p:sp>
        <p:nvSpPr>
          <p:cNvPr id="5" name="Footer Placeholder 4">
            <a:extLst>
              <a:ext uri="{FF2B5EF4-FFF2-40B4-BE49-F238E27FC236}">
                <a16:creationId xmlns:a16="http://schemas.microsoft.com/office/drawing/2014/main" id="{67511EA8-1787-7A45-9636-E850745248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356213-D2DF-DD45-A240-4D149C28DE1E}"/>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3819339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1E73B-3F60-1746-BB6C-4711A7C9E1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404A389-EF1D-6C4D-878F-A8156AE82A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A08E1F7-4B3D-FC4A-9E90-6F59213D4006}"/>
              </a:ext>
            </a:extLst>
          </p:cNvPr>
          <p:cNvSpPr>
            <a:spLocks noGrp="1"/>
          </p:cNvSpPr>
          <p:nvPr>
            <p:ph type="dt" sz="half" idx="10"/>
          </p:nvPr>
        </p:nvSpPr>
        <p:spPr/>
        <p:txBody>
          <a:bodyPr/>
          <a:lstStyle/>
          <a:p>
            <a:fld id="{3740C4CD-BE5F-9746-9E34-18796B226D3F}" type="datetimeFigureOut">
              <a:rPr lang="en-US" smtClean="0"/>
              <a:t>6/2/19</a:t>
            </a:fld>
            <a:endParaRPr lang="en-US"/>
          </a:p>
        </p:txBody>
      </p:sp>
      <p:sp>
        <p:nvSpPr>
          <p:cNvPr id="5" name="Footer Placeholder 4">
            <a:extLst>
              <a:ext uri="{FF2B5EF4-FFF2-40B4-BE49-F238E27FC236}">
                <a16:creationId xmlns:a16="http://schemas.microsoft.com/office/drawing/2014/main" id="{E40870E5-2A8E-D243-89A1-277BE50CDE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1FE022-7818-D84D-8211-9FD1B486A2D3}"/>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517885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B64FF-6197-9A4E-83AC-BDD26CAEDFA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7004478-BD66-6C46-B12F-5510C465893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C660775-2CFB-2140-A2BA-E9B98CC5BC0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D16E5F2-8BC0-2941-BC7E-F57444288A95}"/>
              </a:ext>
            </a:extLst>
          </p:cNvPr>
          <p:cNvSpPr>
            <a:spLocks noGrp="1"/>
          </p:cNvSpPr>
          <p:nvPr>
            <p:ph type="dt" sz="half" idx="10"/>
          </p:nvPr>
        </p:nvSpPr>
        <p:spPr/>
        <p:txBody>
          <a:bodyPr/>
          <a:lstStyle/>
          <a:p>
            <a:fld id="{3740C4CD-BE5F-9746-9E34-18796B226D3F}" type="datetimeFigureOut">
              <a:rPr lang="en-US" smtClean="0"/>
              <a:t>6/2/19</a:t>
            </a:fld>
            <a:endParaRPr lang="en-US"/>
          </a:p>
        </p:txBody>
      </p:sp>
      <p:sp>
        <p:nvSpPr>
          <p:cNvPr id="6" name="Footer Placeholder 5">
            <a:extLst>
              <a:ext uri="{FF2B5EF4-FFF2-40B4-BE49-F238E27FC236}">
                <a16:creationId xmlns:a16="http://schemas.microsoft.com/office/drawing/2014/main" id="{BED563E2-D897-124A-87DA-2EDDBB5D2E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07EE65-1D3F-9745-B829-7430640128DE}"/>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4098145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B117E-3008-AB49-8F90-5DA8EE60E5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872B186-3E20-D14D-AABE-54D13173F6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F949C00-FBDA-4F4E-9AEF-AB693F57F65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4C5DD98-239E-B44D-826B-B4CC0D4192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3BB38CE-06CF-7C4B-9B46-15F6D6580E3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287F69-D7BB-7548-929B-7EC9CAFFA2F2}"/>
              </a:ext>
            </a:extLst>
          </p:cNvPr>
          <p:cNvSpPr>
            <a:spLocks noGrp="1"/>
          </p:cNvSpPr>
          <p:nvPr>
            <p:ph type="dt" sz="half" idx="10"/>
          </p:nvPr>
        </p:nvSpPr>
        <p:spPr/>
        <p:txBody>
          <a:bodyPr/>
          <a:lstStyle/>
          <a:p>
            <a:fld id="{3740C4CD-BE5F-9746-9E34-18796B226D3F}" type="datetimeFigureOut">
              <a:rPr lang="en-US" smtClean="0"/>
              <a:t>6/2/19</a:t>
            </a:fld>
            <a:endParaRPr lang="en-US"/>
          </a:p>
        </p:txBody>
      </p:sp>
      <p:sp>
        <p:nvSpPr>
          <p:cNvPr id="8" name="Footer Placeholder 7">
            <a:extLst>
              <a:ext uri="{FF2B5EF4-FFF2-40B4-BE49-F238E27FC236}">
                <a16:creationId xmlns:a16="http://schemas.microsoft.com/office/drawing/2014/main" id="{E63C2EC2-AD6A-2A44-9271-250FA099A4A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8BBE32A-1A96-CB45-94E1-941581C5FB2C}"/>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2048389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DB243-BD58-2B44-B801-6F3714B1248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E0B0A1-F35E-C64C-A89D-ECB99406B6BF}"/>
              </a:ext>
            </a:extLst>
          </p:cNvPr>
          <p:cNvSpPr>
            <a:spLocks noGrp="1"/>
          </p:cNvSpPr>
          <p:nvPr>
            <p:ph type="dt" sz="half" idx="10"/>
          </p:nvPr>
        </p:nvSpPr>
        <p:spPr/>
        <p:txBody>
          <a:bodyPr/>
          <a:lstStyle/>
          <a:p>
            <a:fld id="{3740C4CD-BE5F-9746-9E34-18796B226D3F}" type="datetimeFigureOut">
              <a:rPr lang="en-US" smtClean="0"/>
              <a:t>6/2/19</a:t>
            </a:fld>
            <a:endParaRPr lang="en-US"/>
          </a:p>
        </p:txBody>
      </p:sp>
      <p:sp>
        <p:nvSpPr>
          <p:cNvPr id="4" name="Footer Placeholder 3">
            <a:extLst>
              <a:ext uri="{FF2B5EF4-FFF2-40B4-BE49-F238E27FC236}">
                <a16:creationId xmlns:a16="http://schemas.microsoft.com/office/drawing/2014/main" id="{36A8CC0D-935C-4940-AFD9-BDB97E78C1E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5B5BC4B-B4D1-A64C-8963-6ED81E0F2382}"/>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3060007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C03F09-E3EB-0947-8AFF-58D5756F3B34}"/>
              </a:ext>
            </a:extLst>
          </p:cNvPr>
          <p:cNvSpPr>
            <a:spLocks noGrp="1"/>
          </p:cNvSpPr>
          <p:nvPr>
            <p:ph type="dt" sz="half" idx="10"/>
          </p:nvPr>
        </p:nvSpPr>
        <p:spPr/>
        <p:txBody>
          <a:bodyPr/>
          <a:lstStyle/>
          <a:p>
            <a:fld id="{3740C4CD-BE5F-9746-9E34-18796B226D3F}" type="datetimeFigureOut">
              <a:rPr lang="en-US" smtClean="0"/>
              <a:t>6/2/19</a:t>
            </a:fld>
            <a:endParaRPr lang="en-US"/>
          </a:p>
        </p:txBody>
      </p:sp>
      <p:sp>
        <p:nvSpPr>
          <p:cNvPr id="3" name="Footer Placeholder 2">
            <a:extLst>
              <a:ext uri="{FF2B5EF4-FFF2-40B4-BE49-F238E27FC236}">
                <a16:creationId xmlns:a16="http://schemas.microsoft.com/office/drawing/2014/main" id="{E9FB2853-4EDB-6344-8260-9E69FBB456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272DC89-1468-3F43-9670-49AB768212AF}"/>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2216214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DDC9C-A1D4-A74B-9E03-99593B3839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020B3BD-09F5-5E4E-823A-CEEDE9D388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9A590A4-0F45-3A4B-8123-DB3D25DF21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3E52A75-0A11-2F41-8BB9-29761322055D}"/>
              </a:ext>
            </a:extLst>
          </p:cNvPr>
          <p:cNvSpPr>
            <a:spLocks noGrp="1"/>
          </p:cNvSpPr>
          <p:nvPr>
            <p:ph type="dt" sz="half" idx="10"/>
          </p:nvPr>
        </p:nvSpPr>
        <p:spPr/>
        <p:txBody>
          <a:bodyPr/>
          <a:lstStyle/>
          <a:p>
            <a:fld id="{3740C4CD-BE5F-9746-9E34-18796B226D3F}" type="datetimeFigureOut">
              <a:rPr lang="en-US" smtClean="0"/>
              <a:t>6/2/19</a:t>
            </a:fld>
            <a:endParaRPr lang="en-US"/>
          </a:p>
        </p:txBody>
      </p:sp>
      <p:sp>
        <p:nvSpPr>
          <p:cNvPr id="6" name="Footer Placeholder 5">
            <a:extLst>
              <a:ext uri="{FF2B5EF4-FFF2-40B4-BE49-F238E27FC236}">
                <a16:creationId xmlns:a16="http://schemas.microsoft.com/office/drawing/2014/main" id="{BA19FCBA-6276-4447-BE04-23B1562E8F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71707D-4DF9-1947-9921-06546AE9D1AF}"/>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2833391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43D6A-DF0F-194D-A343-A7D07A10A9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170BE0B-2308-404B-BCBD-865174CBEA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7E7F2CF-E33E-084E-BABB-81FBF1F95F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F932915-A153-CC4D-8021-00AD2DAD73C1}"/>
              </a:ext>
            </a:extLst>
          </p:cNvPr>
          <p:cNvSpPr>
            <a:spLocks noGrp="1"/>
          </p:cNvSpPr>
          <p:nvPr>
            <p:ph type="dt" sz="half" idx="10"/>
          </p:nvPr>
        </p:nvSpPr>
        <p:spPr/>
        <p:txBody>
          <a:bodyPr/>
          <a:lstStyle/>
          <a:p>
            <a:fld id="{3740C4CD-BE5F-9746-9E34-18796B226D3F}" type="datetimeFigureOut">
              <a:rPr lang="en-US" smtClean="0"/>
              <a:t>6/2/19</a:t>
            </a:fld>
            <a:endParaRPr lang="en-US"/>
          </a:p>
        </p:txBody>
      </p:sp>
      <p:sp>
        <p:nvSpPr>
          <p:cNvPr id="6" name="Footer Placeholder 5">
            <a:extLst>
              <a:ext uri="{FF2B5EF4-FFF2-40B4-BE49-F238E27FC236}">
                <a16:creationId xmlns:a16="http://schemas.microsoft.com/office/drawing/2014/main" id="{B9C2AFB2-B219-DC42-B0F0-35FEC9D419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6EF6F32-2414-F04D-AA68-D93B91B729CF}"/>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867931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08CBE1-CC4D-1A42-B853-A4944AC2C2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6A3794A-2A1B-734C-B975-A1AA71575C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50CC2A-6CB0-7041-BDFF-8DE08D4C7B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40C4CD-BE5F-9746-9E34-18796B226D3F}" type="datetimeFigureOut">
              <a:rPr lang="en-US" smtClean="0"/>
              <a:t>6/2/19</a:t>
            </a:fld>
            <a:endParaRPr lang="en-US"/>
          </a:p>
        </p:txBody>
      </p:sp>
      <p:sp>
        <p:nvSpPr>
          <p:cNvPr id="5" name="Footer Placeholder 4">
            <a:extLst>
              <a:ext uri="{FF2B5EF4-FFF2-40B4-BE49-F238E27FC236}">
                <a16:creationId xmlns:a16="http://schemas.microsoft.com/office/drawing/2014/main" id="{E79D7C46-8992-D94F-B1A6-429195E98D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DFF6E8A-0B8A-BC40-B476-11E80E3F73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12EB65-73AB-4B4E-8654-DB1F2E371831}" type="slidenum">
              <a:rPr lang="en-US" smtClean="0"/>
              <a:t>‹#›</a:t>
            </a:fld>
            <a:endParaRPr lang="en-US"/>
          </a:p>
        </p:txBody>
      </p:sp>
    </p:spTree>
    <p:extLst>
      <p:ext uri="{BB962C8B-B14F-4D97-AF65-F5344CB8AC3E}">
        <p14:creationId xmlns:p14="http://schemas.microsoft.com/office/powerpoint/2010/main" val="4120804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4AC44-E603-F242-877B-595C6238368E}"/>
              </a:ext>
            </a:extLst>
          </p:cNvPr>
          <p:cNvSpPr>
            <a:spLocks noGrp="1"/>
          </p:cNvSpPr>
          <p:nvPr>
            <p:ph type="ctrTitle"/>
          </p:nvPr>
        </p:nvSpPr>
        <p:spPr/>
        <p:txBody>
          <a:bodyPr>
            <a:normAutofit/>
          </a:bodyPr>
          <a:lstStyle/>
          <a:p>
            <a:r>
              <a:rPr lang="en-US" sz="4000" dirty="0"/>
              <a:t>Way Forward on PDCCH Skipping</a:t>
            </a:r>
          </a:p>
        </p:txBody>
      </p:sp>
      <p:sp>
        <p:nvSpPr>
          <p:cNvPr id="3" name="Subtitle 2">
            <a:extLst>
              <a:ext uri="{FF2B5EF4-FFF2-40B4-BE49-F238E27FC236}">
                <a16:creationId xmlns:a16="http://schemas.microsoft.com/office/drawing/2014/main" id="{7C257C9F-D698-FE46-A0CA-DA16371D20AE}"/>
              </a:ext>
            </a:extLst>
          </p:cNvPr>
          <p:cNvSpPr>
            <a:spLocks noGrp="1"/>
          </p:cNvSpPr>
          <p:nvPr>
            <p:ph type="subTitle" idx="1"/>
          </p:nvPr>
        </p:nvSpPr>
        <p:spPr>
          <a:xfrm>
            <a:off x="1524000" y="3925204"/>
            <a:ext cx="9144000" cy="1332596"/>
          </a:xfrm>
        </p:spPr>
        <p:txBody>
          <a:bodyPr/>
          <a:lstStyle/>
          <a:p>
            <a:r>
              <a:rPr lang="en-US" dirty="0"/>
              <a:t>Apple</a:t>
            </a:r>
            <a:r>
              <a:rPr lang="zh-CN" altLang="en-US" dirty="0"/>
              <a:t> </a:t>
            </a:r>
            <a:r>
              <a:rPr lang="en-US" altLang="zh-CN" dirty="0"/>
              <a:t>Inc., Qualcomm, vivo, China Telecom, CATT, Samsung, Panasonic, CMCC,  OPPO, LGE</a:t>
            </a:r>
            <a:endParaRPr lang="en-US" dirty="0"/>
          </a:p>
          <a:p>
            <a:endParaRPr lang="en-US" dirty="0"/>
          </a:p>
        </p:txBody>
      </p:sp>
      <p:sp>
        <p:nvSpPr>
          <p:cNvPr id="4" name="TextBox 3">
            <a:extLst>
              <a:ext uri="{FF2B5EF4-FFF2-40B4-BE49-F238E27FC236}">
                <a16:creationId xmlns:a16="http://schemas.microsoft.com/office/drawing/2014/main" id="{5419BFD6-A207-AC45-88A2-9AA20CC37E4D}"/>
              </a:ext>
            </a:extLst>
          </p:cNvPr>
          <p:cNvSpPr txBox="1"/>
          <p:nvPr/>
        </p:nvSpPr>
        <p:spPr>
          <a:xfrm>
            <a:off x="410967" y="383957"/>
            <a:ext cx="4325420" cy="923330"/>
          </a:xfrm>
          <a:prstGeom prst="rect">
            <a:avLst/>
          </a:prstGeom>
          <a:noFill/>
        </p:spPr>
        <p:txBody>
          <a:bodyPr wrap="square" rtlCol="0">
            <a:spAutoFit/>
          </a:bodyPr>
          <a:lstStyle/>
          <a:p>
            <a:r>
              <a:rPr lang="en-US" b="1" dirty="0"/>
              <a:t>3GPP TSG </a:t>
            </a:r>
            <a:r>
              <a:rPr lang="en-US" b="1"/>
              <a:t>RAN Meeting#84</a:t>
            </a:r>
            <a:endParaRPr lang="en-US" b="1" dirty="0"/>
          </a:p>
          <a:p>
            <a:r>
              <a:rPr lang="en-GB" b="1" dirty="0"/>
              <a:t>Newport Beach, USA, June 3-6, 2019</a:t>
            </a:r>
            <a:endParaRPr lang="en-US" dirty="0"/>
          </a:p>
          <a:p>
            <a:endParaRPr lang="en-US" dirty="0"/>
          </a:p>
        </p:txBody>
      </p:sp>
      <p:sp>
        <p:nvSpPr>
          <p:cNvPr id="5" name="Rectangle 4">
            <a:extLst>
              <a:ext uri="{FF2B5EF4-FFF2-40B4-BE49-F238E27FC236}">
                <a16:creationId xmlns:a16="http://schemas.microsoft.com/office/drawing/2014/main" id="{0189D2C4-E062-D749-8AFC-9E6D4BB2D2B6}"/>
              </a:ext>
            </a:extLst>
          </p:cNvPr>
          <p:cNvSpPr/>
          <p:nvPr/>
        </p:nvSpPr>
        <p:spPr>
          <a:xfrm flipH="1">
            <a:off x="9811820" y="337790"/>
            <a:ext cx="1284270" cy="369332"/>
          </a:xfrm>
          <a:prstGeom prst="rect">
            <a:avLst/>
          </a:prstGeom>
        </p:spPr>
        <p:txBody>
          <a:bodyPr wrap="square">
            <a:spAutoFit/>
          </a:bodyPr>
          <a:lstStyle/>
          <a:p>
            <a:r>
              <a:rPr lang="en-US" b="1" dirty="0"/>
              <a:t>RP-191477 </a:t>
            </a:r>
            <a:endParaRPr lang="en-US" dirty="0"/>
          </a:p>
        </p:txBody>
      </p:sp>
      <p:sp>
        <p:nvSpPr>
          <p:cNvPr id="6" name="TextBox 5">
            <a:extLst>
              <a:ext uri="{FF2B5EF4-FFF2-40B4-BE49-F238E27FC236}">
                <a16:creationId xmlns:a16="http://schemas.microsoft.com/office/drawing/2014/main" id="{5419BFD6-A207-AC45-88A2-9AA20CC37E4D}"/>
              </a:ext>
            </a:extLst>
          </p:cNvPr>
          <p:cNvSpPr txBox="1"/>
          <p:nvPr/>
        </p:nvSpPr>
        <p:spPr>
          <a:xfrm>
            <a:off x="524089" y="1537862"/>
            <a:ext cx="4325420" cy="369332"/>
          </a:xfrm>
          <a:prstGeom prst="rect">
            <a:avLst/>
          </a:prstGeom>
          <a:noFill/>
        </p:spPr>
        <p:txBody>
          <a:bodyPr wrap="square" rtlCol="0">
            <a:spAutoFit/>
          </a:bodyPr>
          <a:lstStyle/>
          <a:p>
            <a:r>
              <a:rPr lang="en-US" b="1" dirty="0"/>
              <a:t>AI 9.4.6</a:t>
            </a:r>
            <a:endParaRPr lang="en-US" dirty="0"/>
          </a:p>
        </p:txBody>
      </p:sp>
    </p:spTree>
    <p:extLst>
      <p:ext uri="{BB962C8B-B14F-4D97-AF65-F5344CB8AC3E}">
        <p14:creationId xmlns:p14="http://schemas.microsoft.com/office/powerpoint/2010/main" val="3905508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757EE-F4AA-2C42-A90A-23DE18B27A00}"/>
              </a:ext>
            </a:extLst>
          </p:cNvPr>
          <p:cNvSpPr>
            <a:spLocks noGrp="1"/>
          </p:cNvSpPr>
          <p:nvPr>
            <p:ph type="title"/>
          </p:nvPr>
        </p:nvSpPr>
        <p:spPr/>
        <p:txBody>
          <a:bodyPr/>
          <a:lstStyle/>
          <a:p>
            <a:pPr algn="ctr"/>
            <a:r>
              <a:rPr lang="en-US" dirty="0"/>
              <a:t>Background (1)</a:t>
            </a:r>
          </a:p>
        </p:txBody>
      </p:sp>
      <p:sp>
        <p:nvSpPr>
          <p:cNvPr id="3" name="Content Placeholder 2">
            <a:extLst>
              <a:ext uri="{FF2B5EF4-FFF2-40B4-BE49-F238E27FC236}">
                <a16:creationId xmlns:a16="http://schemas.microsoft.com/office/drawing/2014/main" id="{AB2F558C-4B94-2C49-A2B0-48EFFD4EC161}"/>
              </a:ext>
            </a:extLst>
          </p:cNvPr>
          <p:cNvSpPr>
            <a:spLocks noGrp="1"/>
          </p:cNvSpPr>
          <p:nvPr>
            <p:ph idx="1"/>
          </p:nvPr>
        </p:nvSpPr>
        <p:spPr>
          <a:xfrm>
            <a:off x="838200" y="1825625"/>
            <a:ext cx="10954732" cy="4351338"/>
          </a:xfrm>
        </p:spPr>
        <p:txBody>
          <a:bodyPr/>
          <a:lstStyle/>
          <a:p>
            <a:r>
              <a:rPr lang="en-US" sz="2400" dirty="0"/>
              <a:t>RAN1 completed UE power saving SI in RAN#83, RAN2 continued the SI until RAN#84</a:t>
            </a:r>
          </a:p>
          <a:p>
            <a:r>
              <a:rPr lang="en-US" sz="2400" dirty="0"/>
              <a:t>R16 UE Power Saving WID with partial RAN1 centric scope was approved in RP-190727 in RAN#83</a:t>
            </a:r>
          </a:p>
          <a:p>
            <a:r>
              <a:rPr lang="en-GB" sz="2400" dirty="0"/>
              <a:t>The objectives are subject to further update in RAN#84.  The update will be based on recommendations from the completion of RAN2 study and remaining RAN1 recommendations based on the conclusion of RAN1 study </a:t>
            </a:r>
            <a:r>
              <a:rPr lang="en-US" sz="2400" dirty="0"/>
              <a:t>(copied from RP-190727)</a:t>
            </a:r>
          </a:p>
        </p:txBody>
      </p:sp>
    </p:spTree>
    <p:extLst>
      <p:ext uri="{BB962C8B-B14F-4D97-AF65-F5344CB8AC3E}">
        <p14:creationId xmlns:p14="http://schemas.microsoft.com/office/powerpoint/2010/main" val="3629202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757EE-F4AA-2C42-A90A-23DE18B27A00}"/>
              </a:ext>
            </a:extLst>
          </p:cNvPr>
          <p:cNvSpPr>
            <a:spLocks noGrp="1"/>
          </p:cNvSpPr>
          <p:nvPr>
            <p:ph type="title"/>
          </p:nvPr>
        </p:nvSpPr>
        <p:spPr/>
        <p:txBody>
          <a:bodyPr/>
          <a:lstStyle/>
          <a:p>
            <a:pPr algn="ctr"/>
            <a:r>
              <a:rPr lang="en-US" dirty="0"/>
              <a:t>Background (2)</a:t>
            </a:r>
          </a:p>
        </p:txBody>
      </p:sp>
      <p:sp>
        <p:nvSpPr>
          <p:cNvPr id="3" name="Content Placeholder 2">
            <a:extLst>
              <a:ext uri="{FF2B5EF4-FFF2-40B4-BE49-F238E27FC236}">
                <a16:creationId xmlns:a16="http://schemas.microsoft.com/office/drawing/2014/main" id="{AB2F558C-4B94-2C49-A2B0-48EFFD4EC161}"/>
              </a:ext>
            </a:extLst>
          </p:cNvPr>
          <p:cNvSpPr>
            <a:spLocks noGrp="1"/>
          </p:cNvSpPr>
          <p:nvPr>
            <p:ph idx="1"/>
          </p:nvPr>
        </p:nvSpPr>
        <p:spPr>
          <a:xfrm>
            <a:off x="838200" y="1825625"/>
            <a:ext cx="10515600" cy="4351338"/>
          </a:xfrm>
        </p:spPr>
        <p:txBody>
          <a:bodyPr>
            <a:normAutofit/>
          </a:bodyPr>
          <a:lstStyle/>
          <a:p>
            <a:r>
              <a:rPr lang="en-US" sz="2400" dirty="0"/>
              <a:t>RAN1 study shows the benefit of PDCCH Skipping (copied from TR38.840 ):</a:t>
            </a:r>
          </a:p>
          <a:p>
            <a:pPr lvl="1"/>
            <a:r>
              <a:rPr lang="en-US" altLang="zh-CN" dirty="0"/>
              <a:t>R</a:t>
            </a:r>
            <a:r>
              <a:rPr lang="en-US" dirty="0"/>
              <a:t>eduction of PDCCH monitoring can also be achieved with explicit/implicit information for UE to skip monitoring PDCCH. A related approach, such as power saving signal/channel triggering/enabling PDCCH monitoring or "go-to-sleep" signaling where the </a:t>
            </a:r>
            <a:r>
              <a:rPr lang="en-US" dirty="0" err="1"/>
              <a:t>gNB</a:t>
            </a:r>
            <a:r>
              <a:rPr lang="en-US" dirty="0"/>
              <a:t> can signal the UE to go to the DRX OFF state or skip the PDCCH monitoring, is considered. Power saving gain in the range of 9%~83% is observed, with latency increase in the range of 0.1%~75% and overhead of 0% - 1% with one source showing 124% latency increase. Generally, the gain is higher for scenarios with CDRX configuration with larger DRX inactivity timer duration and for lower traffic load, and higher latency increase is associated with higher gain.</a:t>
            </a:r>
            <a:endParaRPr lang="en-US" sz="2000" dirty="0">
              <a:effectLst/>
            </a:endParaRPr>
          </a:p>
          <a:p>
            <a:pPr lvl="1"/>
            <a:endParaRPr lang="en-US" dirty="0"/>
          </a:p>
        </p:txBody>
      </p:sp>
    </p:spTree>
    <p:extLst>
      <p:ext uri="{BB962C8B-B14F-4D97-AF65-F5344CB8AC3E}">
        <p14:creationId xmlns:p14="http://schemas.microsoft.com/office/powerpoint/2010/main" val="3926992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757EE-F4AA-2C42-A90A-23DE18B27A00}"/>
              </a:ext>
            </a:extLst>
          </p:cNvPr>
          <p:cNvSpPr>
            <a:spLocks noGrp="1"/>
          </p:cNvSpPr>
          <p:nvPr>
            <p:ph type="title"/>
          </p:nvPr>
        </p:nvSpPr>
        <p:spPr/>
        <p:txBody>
          <a:bodyPr/>
          <a:lstStyle/>
          <a:p>
            <a:pPr algn="ctr"/>
            <a:r>
              <a:rPr lang="en-US" dirty="0"/>
              <a:t>Background (3)</a:t>
            </a:r>
          </a:p>
        </p:txBody>
      </p:sp>
      <p:sp>
        <p:nvSpPr>
          <p:cNvPr id="3" name="Content Placeholder 2">
            <a:extLst>
              <a:ext uri="{FF2B5EF4-FFF2-40B4-BE49-F238E27FC236}">
                <a16:creationId xmlns:a16="http://schemas.microsoft.com/office/drawing/2014/main" id="{AB2F558C-4B94-2C49-A2B0-48EFFD4EC161}"/>
              </a:ext>
            </a:extLst>
          </p:cNvPr>
          <p:cNvSpPr>
            <a:spLocks noGrp="1"/>
          </p:cNvSpPr>
          <p:nvPr>
            <p:ph idx="1"/>
          </p:nvPr>
        </p:nvSpPr>
        <p:spPr>
          <a:xfrm>
            <a:off x="838200" y="1825625"/>
            <a:ext cx="10515600" cy="4351338"/>
          </a:xfrm>
        </p:spPr>
        <p:txBody>
          <a:bodyPr/>
          <a:lstStyle/>
          <a:p>
            <a:r>
              <a:rPr lang="en-US" sz="2400" dirty="0"/>
              <a:t>RAN2 study shows the minimum MAC impact on PDCCH Skipping, if any (copied from TR38.840)</a:t>
            </a:r>
          </a:p>
          <a:p>
            <a:pPr lvl="1"/>
            <a:r>
              <a:rPr lang="en-GB" dirty="0"/>
              <a:t>The common understanding is that such feature should be a physical layer procedure with minimal impact, if any, on the MAC layer. </a:t>
            </a:r>
          </a:p>
          <a:p>
            <a:pPr lvl="1"/>
            <a:r>
              <a:rPr lang="en-GB" dirty="0"/>
              <a:t>DCI-based PDCCH monitoring skipping is aimed to operate on a short time scale (i.e. shorter time scale then the L2 DRX). Under this condition, it has not been identified that DCI-based PDCCH monitoring skipping duplicates the DRX functionality. </a:t>
            </a:r>
          </a:p>
          <a:p>
            <a:pPr lvl="1"/>
            <a:r>
              <a:rPr lang="en-GB" dirty="0"/>
              <a:t>If enabled, it is assumed that DCI-based PDCCH monitoring skipping can be configured with or without DRX.</a:t>
            </a:r>
            <a:endParaRPr lang="en-US" dirty="0"/>
          </a:p>
          <a:p>
            <a:pPr lvl="1"/>
            <a:endParaRPr lang="en-US" dirty="0"/>
          </a:p>
          <a:p>
            <a:pPr lvl="1"/>
            <a:endParaRPr lang="en-US" dirty="0"/>
          </a:p>
          <a:p>
            <a:pPr lvl="1"/>
            <a:endParaRPr lang="en-US" sz="2000" dirty="0">
              <a:effectLst/>
            </a:endParaRPr>
          </a:p>
          <a:p>
            <a:pPr lvl="1"/>
            <a:endParaRPr lang="en-US" dirty="0"/>
          </a:p>
        </p:txBody>
      </p:sp>
    </p:spTree>
    <p:extLst>
      <p:ext uri="{BB962C8B-B14F-4D97-AF65-F5344CB8AC3E}">
        <p14:creationId xmlns:p14="http://schemas.microsoft.com/office/powerpoint/2010/main" val="608332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757EE-F4AA-2C42-A90A-23DE18B27A00}"/>
              </a:ext>
            </a:extLst>
          </p:cNvPr>
          <p:cNvSpPr>
            <a:spLocks noGrp="1"/>
          </p:cNvSpPr>
          <p:nvPr>
            <p:ph type="title"/>
          </p:nvPr>
        </p:nvSpPr>
        <p:spPr/>
        <p:txBody>
          <a:bodyPr/>
          <a:lstStyle/>
          <a:p>
            <a:pPr algn="ctr"/>
            <a:r>
              <a:rPr lang="en-US" dirty="0"/>
              <a:t>Proposal</a:t>
            </a:r>
          </a:p>
        </p:txBody>
      </p:sp>
      <p:sp>
        <p:nvSpPr>
          <p:cNvPr id="3" name="Content Placeholder 2">
            <a:extLst>
              <a:ext uri="{FF2B5EF4-FFF2-40B4-BE49-F238E27FC236}">
                <a16:creationId xmlns:a16="http://schemas.microsoft.com/office/drawing/2014/main" id="{AB2F558C-4B94-2C49-A2B0-48EFFD4EC161}"/>
              </a:ext>
            </a:extLst>
          </p:cNvPr>
          <p:cNvSpPr>
            <a:spLocks noGrp="1"/>
          </p:cNvSpPr>
          <p:nvPr>
            <p:ph idx="1"/>
          </p:nvPr>
        </p:nvSpPr>
        <p:spPr>
          <a:xfrm>
            <a:off x="838200" y="2271859"/>
            <a:ext cx="10996106" cy="3905103"/>
          </a:xfrm>
        </p:spPr>
        <p:txBody>
          <a:bodyPr>
            <a:normAutofit/>
          </a:bodyPr>
          <a:lstStyle/>
          <a:p>
            <a:r>
              <a:rPr lang="en-US" dirty="0"/>
              <a:t>Support </a:t>
            </a:r>
            <a:r>
              <a:rPr lang="en-US" dirty="0">
                <a:solidFill>
                  <a:srgbClr val="C00000"/>
                </a:solidFill>
              </a:rPr>
              <a:t>dynamic</a:t>
            </a:r>
            <a:r>
              <a:rPr lang="en-US" dirty="0"/>
              <a:t> PDCCH </a:t>
            </a:r>
            <a:r>
              <a:rPr lang="en-US" strike="sngStrike" dirty="0">
                <a:solidFill>
                  <a:srgbClr val="C00000"/>
                </a:solidFill>
              </a:rPr>
              <a:t>skipping</a:t>
            </a:r>
            <a:r>
              <a:rPr lang="en-US" dirty="0">
                <a:solidFill>
                  <a:srgbClr val="C00000"/>
                </a:solidFill>
              </a:rPr>
              <a:t> monitoring reduction</a:t>
            </a:r>
            <a:r>
              <a:rPr lang="en-US" dirty="0"/>
              <a:t> in RRC_CONNECTED mode in Rel-16.</a:t>
            </a:r>
            <a:endParaRPr lang="en-GB" dirty="0"/>
          </a:p>
          <a:p>
            <a:pPr lvl="2"/>
            <a:endParaRPr lang="en-US" sz="2400" dirty="0"/>
          </a:p>
        </p:txBody>
      </p:sp>
    </p:spTree>
    <p:extLst>
      <p:ext uri="{BB962C8B-B14F-4D97-AF65-F5344CB8AC3E}">
        <p14:creationId xmlns:p14="http://schemas.microsoft.com/office/powerpoint/2010/main" val="3788482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4AC44-E603-F242-877B-595C6238368E}"/>
              </a:ext>
            </a:extLst>
          </p:cNvPr>
          <p:cNvSpPr>
            <a:spLocks noGrp="1"/>
          </p:cNvSpPr>
          <p:nvPr>
            <p:ph type="ctrTitle"/>
          </p:nvPr>
        </p:nvSpPr>
        <p:spPr/>
        <p:txBody>
          <a:bodyPr>
            <a:normAutofit/>
          </a:bodyPr>
          <a:lstStyle/>
          <a:p>
            <a:r>
              <a:rPr lang="en-US" sz="4000" dirty="0"/>
              <a:t>Thanks!</a:t>
            </a:r>
          </a:p>
        </p:txBody>
      </p:sp>
    </p:spTree>
    <p:extLst>
      <p:ext uri="{BB962C8B-B14F-4D97-AF65-F5344CB8AC3E}">
        <p14:creationId xmlns:p14="http://schemas.microsoft.com/office/powerpoint/2010/main" val="19586890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TotalTime>
  <Words>311</Words>
  <Application>Microsoft Macintosh PowerPoint</Application>
  <PresentationFormat>Widescreen</PresentationFormat>
  <Paragraphs>23</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等线</vt:lpstr>
      <vt:lpstr>Arial</vt:lpstr>
      <vt:lpstr>Calibri</vt:lpstr>
      <vt:lpstr>Calibri Light</vt:lpstr>
      <vt:lpstr>Office Theme</vt:lpstr>
      <vt:lpstr>Way Forward on PDCCH Skipping</vt:lpstr>
      <vt:lpstr>Background (1)</vt:lpstr>
      <vt:lpstr>Background (2)</vt:lpstr>
      <vt:lpstr>Background (3)</vt:lpstr>
      <vt:lpstr>Proposal</vt:lpstr>
      <vt:lpstr>Thanks!</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dc:title>
  <dc:creator>Apple</dc:creator>
  <cp:lastModifiedBy>Microsoft Office User</cp:lastModifiedBy>
  <cp:revision>257</cp:revision>
  <dcterms:created xsi:type="dcterms:W3CDTF">2018-12-01T17:56:24Z</dcterms:created>
  <dcterms:modified xsi:type="dcterms:W3CDTF">2019-06-03T18:15:22Z</dcterms:modified>
</cp:coreProperties>
</file>