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8"/>
  </p:notesMasterIdLst>
  <p:sldIdLst>
    <p:sldId id="306" r:id="rId2"/>
    <p:sldId id="315" r:id="rId3"/>
    <p:sldId id="316" r:id="rId4"/>
    <p:sldId id="317" r:id="rId5"/>
    <p:sldId id="318" r:id="rId6"/>
    <p:sldId id="314" r:id="rId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eresa Wise" initials="" lastIdx="7" clrIdx="0"/>
  <p:cmAuthor id="2" name="Shawna Basta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DA38"/>
    <a:srgbClr val="CC73E1"/>
    <a:srgbClr val="1BADF8"/>
    <a:srgbClr val="FFCC00"/>
    <a:srgbClr val="82BD5A"/>
    <a:srgbClr val="58585A"/>
    <a:srgbClr val="2F4D6C"/>
    <a:srgbClr val="671A15"/>
    <a:srgbClr val="418AAC"/>
    <a:srgbClr val="406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75" autoAdjust="0"/>
    <p:restoredTop sz="97196" autoAdjust="0"/>
  </p:normalViewPr>
  <p:slideViewPr>
    <p:cSldViewPr snapToGrid="0" snapToObjects="1">
      <p:cViewPr varScale="1">
        <p:scale>
          <a:sx n="114" d="100"/>
          <a:sy n="114" d="100"/>
        </p:scale>
        <p:origin x="9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58804F9-551A-4445-86C6-7E16995F6FEC}" type="datetimeFigureOut">
              <a:rPr lang="en-US" smtClean="0"/>
              <a:t>5/30/19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05DCEDC-8A56-6845-B9C7-8140177B3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50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5f0b9c66d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5f0b9c66d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7481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5f0b9c66d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5f0b9c66d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6105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5f0b9c66d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5f0b9c66d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6439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5f0b9c66d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5f0b9c66d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4062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rgbClr val="F01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9D2A8C-131C-FC40-B384-E156DE2E2E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8162" y="2911162"/>
            <a:ext cx="1035676" cy="103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319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">
            <a:extLst>
              <a:ext uri="{FF2B5EF4-FFF2-40B4-BE49-F238E27FC236}">
                <a16:creationId xmlns:a16="http://schemas.microsoft.com/office/drawing/2014/main" id="{A1437AA5-9B5B-E148-AF4F-1DB1DC6176E8}"/>
              </a:ext>
            </a:extLst>
          </p:cNvPr>
          <p:cNvSpPr/>
          <p:nvPr userDrawn="1"/>
        </p:nvSpPr>
        <p:spPr>
          <a:xfrm flipH="1" flipV="1">
            <a:off x="609600" y="656228"/>
            <a:ext cx="1523001" cy="1"/>
          </a:xfrm>
          <a:prstGeom prst="line">
            <a:avLst/>
          </a:prstGeom>
          <a:ln w="12700">
            <a:solidFill>
              <a:schemeClr val="bg1"/>
            </a:solidFill>
            <a:miter lim="400000"/>
          </a:ln>
        </p:spPr>
        <p:txBody>
          <a:bodyPr lIns="35719" tIns="35719" rIns="35719" bIns="35719" anchor="ctr"/>
          <a:lstStyle/>
          <a:p>
            <a:pPr defTabSz="410766">
              <a:defRPr sz="32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1C3D13C9-4623-A34E-91CA-9D022ED173F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" y="806418"/>
            <a:ext cx="1983155" cy="355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6" name="Google Shape;8;p3">
            <a:extLst>
              <a:ext uri="{FF2B5EF4-FFF2-40B4-BE49-F238E27FC236}">
                <a16:creationId xmlns:a16="http://schemas.microsoft.com/office/drawing/2014/main" id="{46F31C91-00DF-5447-BF43-64D3286684A5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992466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F248FFC-65E0-B047-8EAD-83FF41CE1A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137" y="208676"/>
            <a:ext cx="551543" cy="551543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3148" y="848308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Headline </a:t>
            </a:r>
          </a:p>
        </p:txBody>
      </p:sp>
      <p:sp>
        <p:nvSpPr>
          <p:cNvPr id="5" name="Google Shape;8;p3">
            <a:extLst>
              <a:ext uri="{FF2B5EF4-FFF2-40B4-BE49-F238E27FC236}">
                <a16:creationId xmlns:a16="http://schemas.microsoft.com/office/drawing/2014/main" id="{5BDA1D05-0F2C-4E43-81BF-FD497EE018E7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783095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3148" y="848308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Headline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4F5AEC-DB1B-7F4A-8046-8F3AD7945B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148" y="275020"/>
            <a:ext cx="1113576" cy="401914"/>
          </a:xfrm>
          <a:prstGeom prst="rect">
            <a:avLst/>
          </a:prstGeom>
        </p:spPr>
      </p:pic>
      <p:sp>
        <p:nvSpPr>
          <p:cNvPr id="5" name="Google Shape;8;p3">
            <a:extLst>
              <a:ext uri="{FF2B5EF4-FFF2-40B4-BE49-F238E27FC236}">
                <a16:creationId xmlns:a16="http://schemas.microsoft.com/office/drawing/2014/main" id="{77C50839-2C04-554B-9D17-FCC59B811650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32798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rgbClr val="000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6EC256-8BCA-3047-9A32-15CDE3442B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0240" y="2928219"/>
            <a:ext cx="10007600" cy="9698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 people &amp; things.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CAB4AEBF-642A-A341-8C0D-E31FFDA6DDC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083" y="2007469"/>
            <a:ext cx="10617517" cy="1117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Connecting</a:t>
            </a:r>
          </a:p>
        </p:txBody>
      </p:sp>
      <p:sp>
        <p:nvSpPr>
          <p:cNvPr id="7" name="Google Shape;8;p3">
            <a:extLst>
              <a:ext uri="{FF2B5EF4-FFF2-40B4-BE49-F238E27FC236}">
                <a16:creationId xmlns:a16="http://schemas.microsoft.com/office/drawing/2014/main" id="{20C7C13B-2AE7-B24F-88B4-4443066C603F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  Page </a:t>
            </a:r>
            <a:fld id="{00000000-1234-1234-1234-123412341234}" type="slidenum">
              <a:rPr lang="en" sz="60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solidFill>
                <a:schemeClr val="bg1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142927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B9F56B5-3681-734F-81F1-29D0433B1D71}"/>
              </a:ext>
            </a:extLst>
          </p:cNvPr>
          <p:cNvSpPr/>
          <p:nvPr userDrawn="1"/>
        </p:nvSpPr>
        <p:spPr>
          <a:xfrm>
            <a:off x="1027122" y="4033520"/>
            <a:ext cx="6714798" cy="110526"/>
          </a:xfrm>
          <a:prstGeom prst="rect">
            <a:avLst/>
          </a:prstGeom>
          <a:solidFill>
            <a:srgbClr val="F0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A29E92EB-0330-3D4D-826D-13F645D831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0240" y="3149600"/>
            <a:ext cx="10007600" cy="9698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 people &amp; things.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45500470-4563-1F4B-B970-BD7B2B72A5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083" y="2228850"/>
            <a:ext cx="10617517" cy="11172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Connecting</a:t>
            </a:r>
          </a:p>
        </p:txBody>
      </p:sp>
      <p:sp>
        <p:nvSpPr>
          <p:cNvPr id="6" name="Google Shape;8;p3">
            <a:extLst>
              <a:ext uri="{FF2B5EF4-FFF2-40B4-BE49-F238E27FC236}">
                <a16:creationId xmlns:a16="http://schemas.microsoft.com/office/drawing/2014/main" id="{C16D95A2-76BF-5646-8A1A-977A2A513380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857373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 slide 1">
    <p:bg>
      <p:bgPr>
        <a:solidFill>
          <a:srgbClr val="FFFFFF"/>
        </a:solid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;p3">
            <a:extLst>
              <a:ext uri="{FF2B5EF4-FFF2-40B4-BE49-F238E27FC236}">
                <a16:creationId xmlns:a16="http://schemas.microsoft.com/office/drawing/2014/main" id="{B6C6D758-E91C-2244-9D6C-6E5149C20EB9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240286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2">
          <p15:clr>
            <a:srgbClr val="F9AD4C"/>
          </p15:clr>
        </p15:guide>
        <p15:guide id="2" pos="2880">
          <p15:clr>
            <a:srgbClr val="F9AD4C"/>
          </p15:clr>
        </p15:guide>
        <p15:guide id="3" orient="horz" pos="3065">
          <p15:clr>
            <a:srgbClr val="F9AD4C"/>
          </p15:clr>
        </p15:guide>
        <p15:guide id="4" orient="horz" pos="3017">
          <p15:clr>
            <a:srgbClr val="F9AD4C"/>
          </p15:clr>
        </p15:guide>
        <p15:guide id="5" pos="159">
          <p15:clr>
            <a:srgbClr val="F9AD4C"/>
          </p15:clr>
        </p15:guide>
        <p15:guide id="6" pos="504">
          <p15:clr>
            <a:srgbClr val="F9AD4C"/>
          </p15:clr>
        </p15:guide>
        <p15:guide id="7" pos="5601">
          <p15:clr>
            <a:srgbClr val="F9AD4C"/>
          </p15:clr>
        </p15:guide>
        <p15:guide id="8" orient="horz" pos="229">
          <p15:clr>
            <a:srgbClr val="F9AD4C"/>
          </p15:clr>
        </p15:guide>
        <p15:guide id="9" orient="horz" pos="149">
          <p15:clr>
            <a:srgbClr val="F9AD4C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">
    <p:bg>
      <p:bgPr>
        <a:solidFill>
          <a:srgbClr val="F01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2AE217D8-AA9F-E64C-838B-1E03267DBA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56087" y="2944909"/>
            <a:ext cx="2679826" cy="96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1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solidFill>
          <a:srgbClr val="F01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B534D51-B753-AC4A-9C27-4D6527420F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029" y="1296329"/>
            <a:ext cx="551543" cy="5515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A84BBE9-0CEA-0741-9718-DEB69A52BFD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9AB55C-0D3F-FA42-8A06-40F78D34B4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C5F98BC-4167-0947-997B-39B2FA3E23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sp>
        <p:nvSpPr>
          <p:cNvPr id="8" name="Google Shape;8;p3">
            <a:extLst>
              <a:ext uri="{FF2B5EF4-FFF2-40B4-BE49-F238E27FC236}">
                <a16:creationId xmlns:a16="http://schemas.microsoft.com/office/drawing/2014/main" id="{B7F5088D-A4A1-8F45-ADE6-65B3E6B9704E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  Page </a:t>
            </a:r>
            <a:fld id="{00000000-1234-1234-1234-123412341234}" type="slidenum">
              <a:rPr lang="en" sz="60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solidFill>
                <a:schemeClr val="bg1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919066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bg>
      <p:bgPr>
        <a:solidFill>
          <a:srgbClr val="00001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F248FFC-65E0-B047-8EAD-83FF41CE1A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029" y="1296330"/>
            <a:ext cx="551543" cy="551543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4D58A87-818A-5E43-804D-C1544CCA23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73F93D15-1823-1849-BF9F-84DE72C583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2" name="Text Placeholder 12">
            <a:extLst>
              <a:ext uri="{FF2B5EF4-FFF2-40B4-BE49-F238E27FC236}">
                <a16:creationId xmlns:a16="http://schemas.microsoft.com/office/drawing/2014/main" id="{CD3E977A-95C4-0E48-BAFE-E8E1E40594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chemeClr val="bg1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sp>
        <p:nvSpPr>
          <p:cNvPr id="8" name="Google Shape;8;p3">
            <a:extLst>
              <a:ext uri="{FF2B5EF4-FFF2-40B4-BE49-F238E27FC236}">
                <a16:creationId xmlns:a16="http://schemas.microsoft.com/office/drawing/2014/main" id="{C127E787-3C4D-8642-BC72-F62E92AE8C42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</a:t>
            </a:r>
            <a:r>
              <a:rPr lang="en" sz="600" dirty="0">
                <a:solidFill>
                  <a:schemeClr val="bg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Rights</a:t>
            </a: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216937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F248FFC-65E0-B047-8EAD-83FF41CE1A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029" y="1296330"/>
            <a:ext cx="551543" cy="551543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2E9F076-B3C1-214C-A1AD-F732BCCDF2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DE960573-FE2E-8743-9459-A44E3947FD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rgbClr val="000010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sp>
        <p:nvSpPr>
          <p:cNvPr id="7" name="Google Shape;8;p3">
            <a:extLst>
              <a:ext uri="{FF2B5EF4-FFF2-40B4-BE49-F238E27FC236}">
                <a16:creationId xmlns:a16="http://schemas.microsoft.com/office/drawing/2014/main" id="{D3BA412C-38AB-CE4F-BFFC-92BD689F8DA0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911331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237B7AC-BA14-2C44-A207-947EA56665C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2E9F076-B3C1-214C-A1AD-F732BCCDF2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DE960573-FE2E-8743-9459-A44E3947FD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rgbClr val="000010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C52BF5-AFC2-9341-85DA-BEEB0FADB7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2908"/>
          <a:stretch/>
        </p:blipFill>
        <p:spPr>
          <a:xfrm>
            <a:off x="828040" y="1385019"/>
            <a:ext cx="1081193" cy="401914"/>
          </a:xfrm>
          <a:prstGeom prst="rect">
            <a:avLst/>
          </a:prstGeom>
        </p:spPr>
      </p:pic>
      <p:sp>
        <p:nvSpPr>
          <p:cNvPr id="9" name="Google Shape;8;p3">
            <a:extLst>
              <a:ext uri="{FF2B5EF4-FFF2-40B4-BE49-F238E27FC236}">
                <a16:creationId xmlns:a16="http://schemas.microsoft.com/office/drawing/2014/main" id="{9147C329-CEE4-CB4C-BF21-A01A98E49F04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4078455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F248FFC-65E0-B047-8EAD-83FF41CE1A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029" y="1296330"/>
            <a:ext cx="551543" cy="551543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5DBF4CF-D52C-A64D-96CE-6A8DB20858C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8040" y="1935962"/>
            <a:ext cx="4058919" cy="359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rgbClr val="A0A0A0"/>
                </a:solidFill>
                <a:latin typeface="Proxima Nova Medium" panose="02000506030000020004" pitchFamily="2" charset="0"/>
              </a:defRPr>
            </a:lvl1pPr>
          </a:lstStyle>
          <a:p>
            <a:pPr lvl="0"/>
            <a:r>
              <a:rPr lang="en-US" dirty="0"/>
              <a:t>Subhead Goes Here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DE9AA48-EC0D-2E4C-A50B-C67D9C1C5A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8040" y="2805306"/>
            <a:ext cx="9331960" cy="2010533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00000"/>
              </a:lnSpc>
              <a:buNone/>
              <a:defRPr sz="7200" b="1" i="0">
                <a:solidFill>
                  <a:srgbClr val="000010"/>
                </a:solidFill>
                <a:latin typeface="Proxima Nova Extrabold" panose="02000506030000020004" pitchFamily="2" charset="0"/>
              </a:defRPr>
            </a:lvl1pPr>
            <a:lvl2pPr>
              <a:defRPr sz="6000">
                <a:latin typeface="Proxima Nova" panose="02000506030000020004" pitchFamily="2" charset="0"/>
              </a:defRPr>
            </a:lvl2pPr>
            <a:lvl3pPr>
              <a:defRPr sz="6000">
                <a:latin typeface="Proxima Nova" panose="02000506030000020004" pitchFamily="2" charset="0"/>
              </a:defRPr>
            </a:lvl3pPr>
            <a:lvl4pPr>
              <a:defRPr sz="6000">
                <a:latin typeface="Proxima Nova" panose="02000506030000020004" pitchFamily="2" charset="0"/>
              </a:defRPr>
            </a:lvl4pPr>
            <a:lvl5pPr>
              <a:defRPr sz="6000">
                <a:latin typeface="Proxima Nova" panose="02000506030000020004" pitchFamily="2" charset="0"/>
              </a:defRPr>
            </a:lvl5pPr>
          </a:lstStyle>
          <a:p>
            <a:pPr lvl="0"/>
            <a:r>
              <a:rPr lang="en-US" dirty="0"/>
              <a:t>Slide or Section Title Goes Here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1B66E677-A7AF-024D-8032-6386955A92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3438" y="4964868"/>
            <a:ext cx="9326562" cy="4288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>
                <a:solidFill>
                  <a:srgbClr val="000010"/>
                </a:solidFill>
                <a:latin typeface="Proxima Nova Semibold" panose="02000506030000020004" pitchFamily="2" charset="0"/>
              </a:defRPr>
            </a:lvl1pPr>
          </a:lstStyle>
          <a:p>
            <a:pPr lvl="0"/>
            <a:r>
              <a:rPr lang="en-US" dirty="0"/>
              <a:t>Day, Month XX, 2019</a:t>
            </a:r>
          </a:p>
        </p:txBody>
      </p:sp>
      <p:sp>
        <p:nvSpPr>
          <p:cNvPr id="7" name="Google Shape;8;p3">
            <a:extLst>
              <a:ext uri="{FF2B5EF4-FFF2-40B4-BE49-F238E27FC236}">
                <a16:creationId xmlns:a16="http://schemas.microsoft.com/office/drawing/2014/main" id="{5E307625-CD67-B84E-ACED-CF3561ADDA3D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326960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F4A25FB-B52A-A340-9EB9-D12F0459CAA3}"/>
              </a:ext>
            </a:extLst>
          </p:cNvPr>
          <p:cNvSpPr/>
          <p:nvPr userDrawn="1"/>
        </p:nvSpPr>
        <p:spPr>
          <a:xfrm>
            <a:off x="991025" y="3891281"/>
            <a:ext cx="6842335" cy="111759"/>
          </a:xfrm>
          <a:prstGeom prst="rect">
            <a:avLst/>
          </a:prstGeom>
          <a:solidFill>
            <a:srgbClr val="F0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64FDA-34FA-2342-8B6E-B0C0487C81C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4555" y="2225041"/>
            <a:ext cx="10189845" cy="21640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 i="0">
                <a:solidFill>
                  <a:schemeClr val="bg1"/>
                </a:solidFill>
                <a:latin typeface="Proxima Nova Extrabold" panose="02000506030000020004" pitchFamily="2" charset="0"/>
              </a:defRPr>
            </a:lvl1pPr>
          </a:lstStyle>
          <a:p>
            <a:pPr>
              <a:lnSpc>
                <a:spcPct val="75000"/>
              </a:lnSpc>
            </a:pPr>
            <a:r>
              <a:rPr lang="en-US" sz="7200" b="1" dirty="0">
                <a:solidFill>
                  <a:schemeClr val="bg1"/>
                </a:solidFill>
                <a:latin typeface="Proxima Nova Extrabold" panose="02000506030000020004" pitchFamily="2" charset="0"/>
                <a:ea typeface="Proxima Nova" charset="0"/>
                <a:cs typeface="Arial" panose="020B0604020202020204" pitchFamily="34" charset="0"/>
              </a:rPr>
              <a:t>Headline</a:t>
            </a:r>
          </a:p>
          <a:p>
            <a:pPr>
              <a:lnSpc>
                <a:spcPct val="75000"/>
              </a:lnSpc>
            </a:pPr>
            <a:r>
              <a:rPr lang="en-US" sz="7200" b="1" dirty="0">
                <a:solidFill>
                  <a:schemeClr val="bg1"/>
                </a:solidFill>
                <a:latin typeface="Proxima Nova Extrabold" panose="02000506030000020004" pitchFamily="2" charset="0"/>
                <a:ea typeface="Proxima Nova" charset="0"/>
                <a:cs typeface="Arial" panose="020B0604020202020204" pitchFamily="34" charset="0"/>
              </a:rPr>
              <a:t>Supporting Copy</a:t>
            </a:r>
          </a:p>
        </p:txBody>
      </p:sp>
      <p:sp>
        <p:nvSpPr>
          <p:cNvPr id="6" name="Google Shape;8;p3">
            <a:extLst>
              <a:ext uri="{FF2B5EF4-FFF2-40B4-BE49-F238E27FC236}">
                <a16:creationId xmlns:a16="http://schemas.microsoft.com/office/drawing/2014/main" id="{331164AC-E1BD-A748-AA3D-620654713830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82027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870DD5-F00A-2B4E-A0DF-48EA0B7B7B3F}"/>
              </a:ext>
            </a:extLst>
          </p:cNvPr>
          <p:cNvSpPr/>
          <p:nvPr userDrawn="1"/>
        </p:nvSpPr>
        <p:spPr>
          <a:xfrm>
            <a:off x="1" y="0"/>
            <a:ext cx="4389120" cy="6858000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ine">
            <a:extLst>
              <a:ext uri="{FF2B5EF4-FFF2-40B4-BE49-F238E27FC236}">
                <a16:creationId xmlns:a16="http://schemas.microsoft.com/office/drawing/2014/main" id="{A1437AA5-9B5B-E148-AF4F-1DB1DC6176E8}"/>
              </a:ext>
            </a:extLst>
          </p:cNvPr>
          <p:cNvSpPr/>
          <p:nvPr userDrawn="1"/>
        </p:nvSpPr>
        <p:spPr>
          <a:xfrm flipH="1" flipV="1">
            <a:off x="609600" y="656228"/>
            <a:ext cx="1523001" cy="1"/>
          </a:xfrm>
          <a:prstGeom prst="line">
            <a:avLst/>
          </a:prstGeom>
          <a:ln w="12700">
            <a:solidFill>
              <a:srgbClr val="A0A0A0"/>
            </a:solidFill>
            <a:miter lim="400000"/>
          </a:ln>
        </p:spPr>
        <p:txBody>
          <a:bodyPr lIns="35719" tIns="35719" rIns="35719" bIns="35719" anchor="ctr"/>
          <a:lstStyle/>
          <a:p>
            <a:pPr defTabSz="410766">
              <a:defRPr sz="32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C2AF967-7B52-6144-A768-CE901727E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5197" y="2679636"/>
            <a:ext cx="1498728" cy="1498728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4805497-45CC-7944-9BBE-B88B3EA2394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600" y="806418"/>
            <a:ext cx="1983155" cy="355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>
                <a:solidFill>
                  <a:schemeClr val="bg1">
                    <a:lumMod val="65000"/>
                  </a:schemeClr>
                </a:solidFill>
                <a:latin typeface="Proxima Nova Extrabold" panose="02000506030000020004" pitchFamily="2" charset="0"/>
              </a:defRPr>
            </a:lvl1pPr>
          </a:lstStyle>
          <a:p>
            <a:pPr lvl="0"/>
            <a:r>
              <a:rPr lang="en-US" dirty="0"/>
              <a:t>Slide Title</a:t>
            </a:r>
          </a:p>
        </p:txBody>
      </p:sp>
      <p:sp>
        <p:nvSpPr>
          <p:cNvPr id="8" name="Google Shape;8;p3">
            <a:extLst>
              <a:ext uri="{FF2B5EF4-FFF2-40B4-BE49-F238E27FC236}">
                <a16:creationId xmlns:a16="http://schemas.microsoft.com/office/drawing/2014/main" id="{5B3B3BFA-0C07-C442-9E33-D51AB86A9055}"/>
              </a:ext>
            </a:extLst>
          </p:cNvPr>
          <p:cNvSpPr txBox="1"/>
          <p:nvPr userDrawn="1"/>
        </p:nvSpPr>
        <p:spPr>
          <a:xfrm>
            <a:off x="7387937" y="6440749"/>
            <a:ext cx="4403700" cy="1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 dirty="0">
                <a:solidFill>
                  <a:srgbClr val="A0A0A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©2019 DISH Network L.L.C. All Rights Reserved  | </a:t>
            </a:r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Page </a:t>
            </a:r>
            <a:fld id="{00000000-1234-1234-1234-123412341234}" type="slidenum">
              <a:rPr lang="en" sz="600">
                <a:latin typeface="Proxima Nova Semibold"/>
                <a:ea typeface="Proxima Nova Semibold"/>
                <a:cs typeface="Proxima Nova Semibold"/>
                <a:sym typeface="Proxima Nova Semibold"/>
              </a:rPr>
              <a:t>‹#›</a:t>
            </a:fld>
            <a:r>
              <a:rPr lang="en" sz="600" dirty="0">
                <a:latin typeface="Proxima Nova Semibold"/>
                <a:ea typeface="Proxima Nova Semibold"/>
                <a:cs typeface="Proxima Nova Semibold"/>
                <a:sym typeface="Proxima Nova Semibold"/>
              </a:rPr>
              <a:t>  </a:t>
            </a:r>
            <a:endParaRPr sz="600" dirty="0"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584816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06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37" r:id="rId2"/>
    <p:sldLayoutId id="2147483712" r:id="rId3"/>
    <p:sldLayoutId id="2147483729" r:id="rId4"/>
    <p:sldLayoutId id="2147483706" r:id="rId5"/>
    <p:sldLayoutId id="2147483738" r:id="rId6"/>
    <p:sldLayoutId id="2147483723" r:id="rId7"/>
    <p:sldLayoutId id="2147483710" r:id="rId8"/>
    <p:sldLayoutId id="2147483730" r:id="rId9"/>
    <p:sldLayoutId id="2147483731" r:id="rId10"/>
    <p:sldLayoutId id="2147483732" r:id="rId11"/>
    <p:sldLayoutId id="2147483736" r:id="rId12"/>
    <p:sldLayoutId id="2147483650" r:id="rId13"/>
    <p:sldLayoutId id="2147483653" r:id="rId14"/>
    <p:sldLayoutId id="214748373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68" userDrawn="1">
          <p15:clr>
            <a:srgbClr val="F26B43"/>
          </p15:clr>
        </p15:guide>
        <p15:guide id="4" orient="horz" pos="4152" userDrawn="1">
          <p15:clr>
            <a:srgbClr val="F26B43"/>
          </p15:clr>
        </p15:guide>
        <p15:guide id="5" pos="7488" userDrawn="1">
          <p15:clr>
            <a:srgbClr val="F26B43"/>
          </p15:clr>
        </p15:guide>
        <p15:guide id="6" orient="horz" pos="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4772894-7DA9-2A4B-8E76-A99308EC74F5}"/>
              </a:ext>
            </a:extLst>
          </p:cNvPr>
          <p:cNvSpPr/>
          <p:nvPr/>
        </p:nvSpPr>
        <p:spPr>
          <a:xfrm>
            <a:off x="943274" y="4047288"/>
            <a:ext cx="7955279" cy="91440"/>
          </a:xfrm>
          <a:prstGeom prst="rect">
            <a:avLst/>
          </a:prstGeom>
          <a:solidFill>
            <a:srgbClr val="F014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4CD795-CAF8-5C49-8CF2-93C26358B68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7023" y="2569647"/>
            <a:ext cx="8345104" cy="1568917"/>
          </a:xfrm>
        </p:spPr>
        <p:txBody>
          <a:bodyPr/>
          <a:lstStyle/>
          <a:p>
            <a:pPr>
              <a:lnSpc>
                <a:spcPts val="5500"/>
              </a:lnSpc>
            </a:pPr>
            <a:r>
              <a:rPr lang="en-US" sz="4800" dirty="0"/>
              <a:t>Views on Release-17 Topics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D5BA2B68-B7B5-AC46-91F8-4531B6F176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447"/>
          <a:stretch/>
        </p:blipFill>
        <p:spPr>
          <a:xfrm>
            <a:off x="943274" y="1857677"/>
            <a:ext cx="1360701" cy="5091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F2D443-169C-214B-B303-3941432A7C04}"/>
              </a:ext>
            </a:extLst>
          </p:cNvPr>
          <p:cNvSpPr/>
          <p:nvPr/>
        </p:nvSpPr>
        <p:spPr>
          <a:xfrm>
            <a:off x="9577137" y="6391175"/>
            <a:ext cx="2194560" cy="298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9152C1F-1A07-4C06-925C-A4661B31D376}"/>
              </a:ext>
            </a:extLst>
          </p:cNvPr>
          <p:cNvSpPr/>
          <p:nvPr/>
        </p:nvSpPr>
        <p:spPr>
          <a:xfrm>
            <a:off x="8816787" y="331711"/>
            <a:ext cx="2954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RAN#84</a:t>
            </a:r>
          </a:p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Newport Beach, CA, USA</a:t>
            </a:r>
          </a:p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3-6 June 2019</a:t>
            </a:r>
          </a:p>
          <a:p>
            <a:endParaRPr lang="en-US" sz="2000" b="1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</a:rPr>
              <a:t>RP-191437</a:t>
            </a:r>
          </a:p>
          <a:p>
            <a:endParaRPr lang="en-US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101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F8812E5-2A7A-8B49-AC91-241839A6DE13}"/>
              </a:ext>
            </a:extLst>
          </p:cNvPr>
          <p:cNvGrpSpPr/>
          <p:nvPr/>
        </p:nvGrpSpPr>
        <p:grpSpPr>
          <a:xfrm>
            <a:off x="458390" y="6387118"/>
            <a:ext cx="275772" cy="275772"/>
            <a:chOff x="278137" y="208676"/>
            <a:chExt cx="551543" cy="55154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92A08FE-7890-924A-8E1E-C0C916AC4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73000"/>
            </a:blip>
            <a:stretch>
              <a:fillRect/>
            </a:stretch>
          </p:blipFill>
          <p:spPr>
            <a:xfrm>
              <a:off x="278137" y="208676"/>
              <a:ext cx="551543" cy="55154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5E9C97-97ED-AE49-83C2-CE554BDCCFCA}"/>
                </a:ext>
              </a:extLst>
            </p:cNvPr>
            <p:cNvSpPr/>
            <p:nvPr/>
          </p:nvSpPr>
          <p:spPr>
            <a:xfrm>
              <a:off x="749808" y="685800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9A6B42C9-16A2-514D-A904-07B0D72C09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08"/>
          <a:stretch/>
        </p:blipFill>
        <p:spPr>
          <a:xfrm>
            <a:off x="458390" y="333952"/>
            <a:ext cx="690145" cy="25654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276D75-5447-D349-9711-455351406BE8}"/>
              </a:ext>
            </a:extLst>
          </p:cNvPr>
          <p:cNvCxnSpPr/>
          <p:nvPr/>
        </p:nvCxnSpPr>
        <p:spPr>
          <a:xfrm>
            <a:off x="342689" y="704538"/>
            <a:ext cx="11574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Google Shape;186;p57">
            <a:extLst>
              <a:ext uri="{FF2B5EF4-FFF2-40B4-BE49-F238E27FC236}">
                <a16:creationId xmlns:a16="http://schemas.microsoft.com/office/drawing/2014/main" id="{EF27FC6A-E0C8-AA44-8E81-184588F84DD0}"/>
              </a:ext>
            </a:extLst>
          </p:cNvPr>
          <p:cNvSpPr txBox="1"/>
          <p:nvPr/>
        </p:nvSpPr>
        <p:spPr>
          <a:xfrm>
            <a:off x="689042" y="653122"/>
            <a:ext cx="10265471" cy="842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3200" dirty="0"/>
              <a:t>ENHANCEMENTS IN SPECTRUM USAGE</a:t>
            </a:r>
            <a:endParaRPr sz="3000" b="1" dirty="0">
              <a:latin typeface="Proxima Nova Extrabold" panose="02000506030000020004" pitchFamily="2" charset="0"/>
              <a:ea typeface="Proxima Nova"/>
              <a:cs typeface="Proxima Nova"/>
              <a:sym typeface="Proxima Nova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129DF23-2530-433E-95D8-029CE15BBFEB}"/>
              </a:ext>
            </a:extLst>
          </p:cNvPr>
          <p:cNvSpPr txBox="1">
            <a:spLocks/>
          </p:cNvSpPr>
          <p:nvPr/>
        </p:nvSpPr>
        <p:spPr>
          <a:xfrm>
            <a:off x="1141412" y="1759352"/>
            <a:ext cx="9905999" cy="4031849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Today, the means for more flexible spectrum usage are mostly utilized via asymmetric UL/DL bandwidths, CA with fast </a:t>
            </a:r>
            <a:r>
              <a:rPr lang="en-US" dirty="0" err="1"/>
              <a:t>Scell</a:t>
            </a:r>
            <a:r>
              <a:rPr lang="en-US" dirty="0"/>
              <a:t> activation/deactivation and SUL concept.</a:t>
            </a:r>
          </a:p>
          <a:p>
            <a:r>
              <a:rPr lang="en-US" dirty="0"/>
              <a:t>Some potential enhancements were discussed during Rel-15 NR SI, but it was agreed these can be considered later  </a:t>
            </a:r>
          </a:p>
          <a:p>
            <a:r>
              <a:rPr lang="en-US" dirty="0"/>
              <a:t>Possible topics for the study:</a:t>
            </a:r>
          </a:p>
          <a:p>
            <a:pPr lvl="1"/>
            <a:r>
              <a:rPr lang="en-US" dirty="0"/>
              <a:t>Dynamic pairing of spectrum</a:t>
            </a:r>
          </a:p>
          <a:p>
            <a:pPr lvl="1"/>
            <a:r>
              <a:rPr lang="en-US" dirty="0" err="1"/>
              <a:t>Superbands</a:t>
            </a:r>
            <a:r>
              <a:rPr lang="en-US" dirty="0"/>
              <a:t> (one band defined with &gt;1UL </a:t>
            </a:r>
            <a:r>
              <a:rPr lang="en-US"/>
              <a:t>and &gt;1DL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Full duplex in TDD spectrum (simultaneous TX/RX using same carrier)</a:t>
            </a:r>
          </a:p>
          <a:p>
            <a:pPr lvl="1"/>
            <a:r>
              <a:rPr lang="en-US" dirty="0"/>
              <a:t>“Cognitive radio”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78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F8812E5-2A7A-8B49-AC91-241839A6DE13}"/>
              </a:ext>
            </a:extLst>
          </p:cNvPr>
          <p:cNvGrpSpPr/>
          <p:nvPr/>
        </p:nvGrpSpPr>
        <p:grpSpPr>
          <a:xfrm>
            <a:off x="465512" y="6345177"/>
            <a:ext cx="275772" cy="275772"/>
            <a:chOff x="278137" y="208676"/>
            <a:chExt cx="551543" cy="55154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92A08FE-7890-924A-8E1E-C0C916AC4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73000"/>
            </a:blip>
            <a:stretch>
              <a:fillRect/>
            </a:stretch>
          </p:blipFill>
          <p:spPr>
            <a:xfrm>
              <a:off x="278137" y="208676"/>
              <a:ext cx="551543" cy="55154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5E9C97-97ED-AE49-83C2-CE554BDCCFCA}"/>
                </a:ext>
              </a:extLst>
            </p:cNvPr>
            <p:cNvSpPr/>
            <p:nvPr/>
          </p:nvSpPr>
          <p:spPr>
            <a:xfrm>
              <a:off x="749808" y="685800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9A6B42C9-16A2-514D-A904-07B0D72C09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08"/>
          <a:stretch/>
        </p:blipFill>
        <p:spPr>
          <a:xfrm>
            <a:off x="465512" y="292011"/>
            <a:ext cx="690145" cy="25654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276D75-5447-D349-9711-455351406BE8}"/>
              </a:ext>
            </a:extLst>
          </p:cNvPr>
          <p:cNvCxnSpPr/>
          <p:nvPr/>
        </p:nvCxnSpPr>
        <p:spPr>
          <a:xfrm>
            <a:off x="349811" y="662597"/>
            <a:ext cx="11574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761C9984-C837-4182-92A4-C23F5EFF8C14}"/>
              </a:ext>
            </a:extLst>
          </p:cNvPr>
          <p:cNvSpPr txBox="1">
            <a:spLocks/>
          </p:cNvSpPr>
          <p:nvPr/>
        </p:nvSpPr>
        <p:spPr>
          <a:xfrm>
            <a:off x="810584" y="776635"/>
            <a:ext cx="9905998" cy="96042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NR In-device Co-existence (IDC)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52ABA0E-9B5F-4E43-A82B-6CE54E684A56}"/>
              </a:ext>
            </a:extLst>
          </p:cNvPr>
          <p:cNvSpPr txBox="1">
            <a:spLocks/>
          </p:cNvSpPr>
          <p:nvPr/>
        </p:nvSpPr>
        <p:spPr>
          <a:xfrm>
            <a:off x="1141412" y="1668821"/>
            <a:ext cx="9905999" cy="41223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NR In-device Co-existence was discussed in RAN#83, but the WI was not approved due to high workload in Rel-16</a:t>
            </a:r>
          </a:p>
          <a:p>
            <a:r>
              <a:rPr lang="en-US" dirty="0"/>
              <a:t>IDC should be equally important to be specified for NR as in LTE</a:t>
            </a:r>
          </a:p>
          <a:p>
            <a:r>
              <a:rPr lang="en-US" dirty="0"/>
              <a:t>Topics</a:t>
            </a:r>
          </a:p>
          <a:p>
            <a:pPr lvl="1"/>
            <a:r>
              <a:rPr lang="en-US" dirty="0"/>
              <a:t>Define relevant IDC mechanisms for NR</a:t>
            </a:r>
          </a:p>
          <a:p>
            <a:pPr lvl="2"/>
            <a:r>
              <a:rPr lang="en-US" dirty="0"/>
              <a:t>The LTE IDC can likely be used as a baseline for the 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030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F8812E5-2A7A-8B49-AC91-241839A6DE13}"/>
              </a:ext>
            </a:extLst>
          </p:cNvPr>
          <p:cNvGrpSpPr/>
          <p:nvPr/>
        </p:nvGrpSpPr>
        <p:grpSpPr>
          <a:xfrm>
            <a:off x="465512" y="6345177"/>
            <a:ext cx="275772" cy="275772"/>
            <a:chOff x="278137" y="208676"/>
            <a:chExt cx="551543" cy="55154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92A08FE-7890-924A-8E1E-C0C916AC4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73000"/>
            </a:blip>
            <a:stretch>
              <a:fillRect/>
            </a:stretch>
          </p:blipFill>
          <p:spPr>
            <a:xfrm>
              <a:off x="278137" y="208676"/>
              <a:ext cx="551543" cy="55154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5E9C97-97ED-AE49-83C2-CE554BDCCFCA}"/>
                </a:ext>
              </a:extLst>
            </p:cNvPr>
            <p:cNvSpPr/>
            <p:nvPr/>
          </p:nvSpPr>
          <p:spPr>
            <a:xfrm>
              <a:off x="749808" y="685800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9A6B42C9-16A2-514D-A904-07B0D72C09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08"/>
          <a:stretch/>
        </p:blipFill>
        <p:spPr>
          <a:xfrm>
            <a:off x="465512" y="292011"/>
            <a:ext cx="690145" cy="25654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276D75-5447-D349-9711-455351406BE8}"/>
              </a:ext>
            </a:extLst>
          </p:cNvPr>
          <p:cNvCxnSpPr/>
          <p:nvPr/>
        </p:nvCxnSpPr>
        <p:spPr>
          <a:xfrm>
            <a:off x="349811" y="662597"/>
            <a:ext cx="11574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52ABA0E-9B5F-4E43-A82B-6CE54E684A56}"/>
              </a:ext>
            </a:extLst>
          </p:cNvPr>
          <p:cNvSpPr txBox="1">
            <a:spLocks/>
          </p:cNvSpPr>
          <p:nvPr/>
        </p:nvSpPr>
        <p:spPr>
          <a:xfrm>
            <a:off x="1141412" y="1668821"/>
            <a:ext cx="9905999" cy="41223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Rel-15 LTE SI and WI completed but no Rel-16 work is done</a:t>
            </a:r>
          </a:p>
          <a:p>
            <a:r>
              <a:rPr lang="en-US" dirty="0"/>
              <a:t>Industry trends show clearly more and more usage cases for drones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Now it’s good time for NR SI and WI for UAV’s</a:t>
            </a:r>
          </a:p>
          <a:p>
            <a:r>
              <a:rPr lang="en-US" dirty="0"/>
              <a:t>Potential topics</a:t>
            </a:r>
          </a:p>
          <a:p>
            <a:pPr lvl="1"/>
            <a:r>
              <a:rPr lang="en-US" dirty="0"/>
              <a:t>Study the topics that were identified in Rel-15 (LTE) WI</a:t>
            </a:r>
          </a:p>
          <a:p>
            <a:pPr lvl="1"/>
            <a:r>
              <a:rPr lang="en-US" dirty="0"/>
              <a:t>Define at least basic functionality for NR UAV</a:t>
            </a:r>
          </a:p>
          <a:p>
            <a:pPr lvl="1"/>
            <a:r>
              <a:rPr lang="en-US" dirty="0"/>
              <a:t>SL communication (based on 5G V2X work)</a:t>
            </a:r>
          </a:p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529814-6DDB-4DA1-9C92-6BA5AD2A350A}"/>
              </a:ext>
            </a:extLst>
          </p:cNvPr>
          <p:cNvSpPr txBox="1">
            <a:spLocks/>
          </p:cNvSpPr>
          <p:nvPr/>
        </p:nvSpPr>
        <p:spPr>
          <a:xfrm>
            <a:off x="810584" y="776635"/>
            <a:ext cx="9905998" cy="14785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UAV for NR</a:t>
            </a:r>
          </a:p>
        </p:txBody>
      </p:sp>
    </p:spTree>
    <p:extLst>
      <p:ext uri="{BB962C8B-B14F-4D97-AF65-F5344CB8AC3E}">
        <p14:creationId xmlns:p14="http://schemas.microsoft.com/office/powerpoint/2010/main" val="2917243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F8812E5-2A7A-8B49-AC91-241839A6DE13}"/>
              </a:ext>
            </a:extLst>
          </p:cNvPr>
          <p:cNvGrpSpPr/>
          <p:nvPr/>
        </p:nvGrpSpPr>
        <p:grpSpPr>
          <a:xfrm>
            <a:off x="465512" y="6345177"/>
            <a:ext cx="275772" cy="275772"/>
            <a:chOff x="278137" y="208676"/>
            <a:chExt cx="551543" cy="55154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92A08FE-7890-924A-8E1E-C0C916AC4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alphaModFix amt="73000"/>
            </a:blip>
            <a:stretch>
              <a:fillRect/>
            </a:stretch>
          </p:blipFill>
          <p:spPr>
            <a:xfrm>
              <a:off x="278137" y="208676"/>
              <a:ext cx="551543" cy="551543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5E9C97-97ED-AE49-83C2-CE554BDCCFCA}"/>
                </a:ext>
              </a:extLst>
            </p:cNvPr>
            <p:cNvSpPr/>
            <p:nvPr/>
          </p:nvSpPr>
          <p:spPr>
            <a:xfrm>
              <a:off x="749808" y="685800"/>
              <a:ext cx="45719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9A6B42C9-16A2-514D-A904-07B0D72C09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08"/>
          <a:stretch/>
        </p:blipFill>
        <p:spPr>
          <a:xfrm>
            <a:off x="465512" y="292011"/>
            <a:ext cx="690145" cy="25654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276D75-5447-D349-9711-455351406BE8}"/>
              </a:ext>
            </a:extLst>
          </p:cNvPr>
          <p:cNvCxnSpPr/>
          <p:nvPr/>
        </p:nvCxnSpPr>
        <p:spPr>
          <a:xfrm>
            <a:off x="349811" y="662597"/>
            <a:ext cx="11574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52ABA0E-9B5F-4E43-A82B-6CE54E684A56}"/>
              </a:ext>
            </a:extLst>
          </p:cNvPr>
          <p:cNvSpPr txBox="1">
            <a:spLocks/>
          </p:cNvSpPr>
          <p:nvPr/>
        </p:nvSpPr>
        <p:spPr>
          <a:xfrm>
            <a:off x="1141412" y="1668820"/>
            <a:ext cx="9905999" cy="47252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/>
              <a:t>Two subsequent SI’s for NR to support NTN have been carried out in Rel15 and Rel16</a:t>
            </a:r>
          </a:p>
          <a:p>
            <a:r>
              <a:rPr lang="en-US" sz="2600" dirty="0"/>
              <a:t>Guidelines for Rel-17 SI/WI:</a:t>
            </a:r>
          </a:p>
          <a:p>
            <a:pPr lvl="1"/>
            <a:r>
              <a:rPr lang="en-US" sz="2400" dirty="0"/>
              <a:t>Focusing use cases that enable NTN as a complementary solution to terrestrial NR</a:t>
            </a:r>
          </a:p>
          <a:p>
            <a:pPr lvl="1"/>
            <a:r>
              <a:rPr lang="en-US" sz="2400" dirty="0"/>
              <a:t>NTN operator defined use cases shall be studied and worked 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529814-6DDB-4DA1-9C92-6BA5AD2A350A}"/>
              </a:ext>
            </a:extLst>
          </p:cNvPr>
          <p:cNvSpPr txBox="1">
            <a:spLocks/>
          </p:cNvSpPr>
          <p:nvPr/>
        </p:nvSpPr>
        <p:spPr>
          <a:xfrm>
            <a:off x="810584" y="776635"/>
            <a:ext cx="9905998" cy="14785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Non-Terrestrial network</a:t>
            </a:r>
          </a:p>
        </p:txBody>
      </p:sp>
    </p:spTree>
    <p:extLst>
      <p:ext uri="{BB962C8B-B14F-4D97-AF65-F5344CB8AC3E}">
        <p14:creationId xmlns:p14="http://schemas.microsoft.com/office/powerpoint/2010/main" val="914507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8360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SH-PPT-Template-010419" id="{13DBBB40-E117-A14B-A60D-4C0B2403A415}" vid="{97E1B161-0A03-EF44-AF20-E5663291484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1765</TotalTime>
  <Words>289</Words>
  <Application>Microsoft Macintosh PowerPoint</Application>
  <PresentationFormat>Widescreen</PresentationFormat>
  <Paragraphs>33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Calibri Light</vt:lpstr>
      <vt:lpstr>Helvetica Light</vt:lpstr>
      <vt:lpstr>Proxima Nova</vt:lpstr>
      <vt:lpstr>Proxima Nova Extrabold</vt:lpstr>
      <vt:lpstr>Proxima Nova Medium</vt:lpstr>
      <vt:lpstr>Proxima Nova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Huerta, Joel</dc:creator>
  <cp:lastModifiedBy>Antti Immonen</cp:lastModifiedBy>
  <cp:revision>118</cp:revision>
  <cp:lastPrinted>2019-05-20T13:45:18Z</cp:lastPrinted>
  <dcterms:created xsi:type="dcterms:W3CDTF">2019-01-06T17:37:19Z</dcterms:created>
  <dcterms:modified xsi:type="dcterms:W3CDTF">2019-05-30T18:30:53Z</dcterms:modified>
</cp:coreProperties>
</file>