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87" r:id="rId2"/>
    <p:sldId id="399" r:id="rId3"/>
    <p:sldId id="400" r:id="rId4"/>
    <p:sldId id="401" r:id="rId5"/>
    <p:sldId id="294" r:id="rId6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3738" autoAdjust="0"/>
  </p:normalViewPr>
  <p:slideViewPr>
    <p:cSldViewPr snapToGrid="0" snapToObjects="1">
      <p:cViewPr varScale="1">
        <p:scale>
          <a:sx n="45" d="100"/>
          <a:sy n="45" d="100"/>
        </p:scale>
        <p:origin x="1352" y="44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="" xmlns:a16="http://schemas.microsoft.com/office/drawing/2014/main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="" xmlns:a16="http://schemas.microsoft.com/office/drawing/2014/main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="" xmlns:a16="http://schemas.microsoft.com/office/drawing/2014/main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3894279" y="3342643"/>
            <a:ext cx="6176627" cy="3026035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3894279" y="4199163"/>
            <a:ext cx="6176627" cy="1910848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Discussion on NR MIMO progress and down scoping</a:t>
            </a:r>
            <a:endParaRPr lang="zh-CN" altLang="zh-CN" sz="413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>
              <a:spcBef>
                <a:spcPts val="1185"/>
              </a:spcBef>
            </a:pP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="" xmlns:a16="http://schemas.microsoft.com/office/drawing/2014/main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#84 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RP-191309</a:t>
            </a:r>
            <a:endParaRPr lang="zh-CN" altLang="zh-CN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Newport Beach, USA, June 3-6, 2019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/>
            <a:r>
              <a:rPr lang="en-US" altLang="zh-CN" sz="4800" dirty="0" smtClean="0"/>
              <a:t>Rel-16 </a:t>
            </a:r>
            <a:r>
              <a:rPr lang="en-US" altLang="zh-CN" sz="4800" dirty="0" err="1" smtClean="0"/>
              <a:t>NR_eMIMO</a:t>
            </a:r>
            <a:r>
              <a:rPr lang="en-US" altLang="zh-CN" sz="4800" dirty="0" smtClean="0"/>
              <a:t> progress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328739"/>
            <a:ext cx="12035790" cy="745807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Over all progress on </a:t>
            </a:r>
            <a:r>
              <a:rPr lang="en-US" altLang="zh-CN" dirty="0" err="1" smtClean="0"/>
              <a:t>NR_eMIMO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MU CSI</a:t>
            </a:r>
          </a:p>
          <a:p>
            <a:pPr lvl="2"/>
            <a:r>
              <a:rPr lang="en-US" altLang="zh-CN" dirty="0" smtClean="0"/>
              <a:t>The progress on MU CSI enhancement is on track, few remaining details to be agreed.</a:t>
            </a:r>
          </a:p>
          <a:p>
            <a:pPr lvl="1"/>
            <a:r>
              <a:rPr lang="en-US" altLang="zh-CN" dirty="0" smtClean="0"/>
              <a:t>Multi TRP</a:t>
            </a:r>
          </a:p>
          <a:p>
            <a:pPr lvl="2"/>
            <a:r>
              <a:rPr lang="en-US" altLang="zh-CN" dirty="0" smtClean="0"/>
              <a:t>The overall progress is lagging behind with several open issues, no time for discussion on single and multi PDCCH based multi TRP enhancement for FR2, RS signal(s), CSI reporting enhancement. </a:t>
            </a:r>
          </a:p>
          <a:p>
            <a:pPr lvl="1"/>
            <a:r>
              <a:rPr lang="en-US" altLang="zh-CN" dirty="0" smtClean="0"/>
              <a:t>Multi beam</a:t>
            </a:r>
          </a:p>
          <a:p>
            <a:pPr lvl="2"/>
            <a:r>
              <a:rPr lang="en-US" altLang="zh-CN" dirty="0" smtClean="0"/>
              <a:t>The overall progress is lagging behind with many open issues, especially proposals </a:t>
            </a:r>
            <a:r>
              <a:rPr lang="en-US" altLang="zh-CN" dirty="0"/>
              <a:t>on </a:t>
            </a:r>
            <a:r>
              <a:rPr lang="en-US" altLang="zh-CN" dirty="0" smtClean="0"/>
              <a:t>MPUE enhancement are still diverging after several meetings.  </a:t>
            </a:r>
          </a:p>
          <a:p>
            <a:pPr lvl="1"/>
            <a:r>
              <a:rPr lang="en-US" altLang="zh-CN" dirty="0" smtClean="0"/>
              <a:t>UL full power </a:t>
            </a:r>
            <a:r>
              <a:rPr lang="en-US" altLang="zh-CN" dirty="0" err="1" smtClean="0"/>
              <a:t>Tx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Overall progress is lagging behind, major part of the work is complete, few remaining details such as power scaling, UE capability signaling are to be agreed.</a:t>
            </a:r>
          </a:p>
          <a:p>
            <a:pPr lvl="1"/>
            <a:r>
              <a:rPr lang="en-US" altLang="zh-CN" dirty="0" smtClean="0"/>
              <a:t>Low PAPR RS</a:t>
            </a:r>
          </a:p>
          <a:p>
            <a:pPr lvl="2"/>
            <a:r>
              <a:rPr lang="en-US" altLang="zh-CN" dirty="0" smtClean="0"/>
              <a:t>RAN1 work is complete.</a:t>
            </a:r>
          </a:p>
        </p:txBody>
      </p:sp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 smtClean="0"/>
              <a:t>Rel-16 </a:t>
            </a:r>
            <a:r>
              <a:rPr lang="en-US" altLang="zh-CN" sz="4800" dirty="0" err="1" smtClean="0"/>
              <a:t>NR_eMIMO</a:t>
            </a:r>
            <a:r>
              <a:rPr lang="en-US" altLang="zh-CN" sz="4800" dirty="0" smtClean="0"/>
              <a:t> down scoping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3" y="1213008"/>
            <a:ext cx="12021502" cy="743092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Proposal for down scoping </a:t>
            </a:r>
          </a:p>
          <a:p>
            <a:pPr lvl="1"/>
            <a:r>
              <a:rPr lang="en-US" altLang="zh-CN" dirty="0" smtClean="0"/>
              <a:t>Multi TRP</a:t>
            </a:r>
          </a:p>
          <a:p>
            <a:pPr lvl="2"/>
            <a:r>
              <a:rPr lang="en-US" altLang="zh-CN" dirty="0"/>
              <a:t>Motivation: </a:t>
            </a:r>
            <a:r>
              <a:rPr lang="en-US" altLang="zh-CN" dirty="0" smtClean="0"/>
              <a:t>focus </a:t>
            </a:r>
            <a:r>
              <a:rPr lang="en-US" altLang="zh-CN" dirty="0"/>
              <a:t>discussion and complete the design for URLLC for PDSCH, multi DCI based </a:t>
            </a:r>
            <a:r>
              <a:rPr lang="en-US" altLang="zh-CN" dirty="0" err="1"/>
              <a:t>eMBB</a:t>
            </a:r>
            <a:r>
              <a:rPr lang="en-US" altLang="zh-CN" dirty="0"/>
              <a:t>, </a:t>
            </a:r>
            <a:r>
              <a:rPr lang="en-US" altLang="zh-CN" dirty="0" smtClean="0"/>
              <a:t>there are still lots of </a:t>
            </a:r>
            <a:r>
              <a:rPr lang="en-US" altLang="zh-CN" dirty="0"/>
              <a:t>remaining </a:t>
            </a:r>
            <a:r>
              <a:rPr lang="en-US" altLang="zh-CN" dirty="0" smtClean="0"/>
              <a:t>work to be completed</a:t>
            </a:r>
            <a:endParaRPr lang="zh-CN" altLang="zh-CN" dirty="0"/>
          </a:p>
          <a:p>
            <a:pPr lvl="2"/>
            <a:r>
              <a:rPr lang="en-US" altLang="zh-CN" dirty="0" smtClean="0"/>
              <a:t>Potential items for down scoping </a:t>
            </a:r>
            <a:endParaRPr lang="zh-CN" altLang="zh-CN" dirty="0"/>
          </a:p>
          <a:p>
            <a:pPr lvl="3"/>
            <a:r>
              <a:rPr lang="en-US" altLang="zh-CN" dirty="0"/>
              <a:t>Single and multi DCI based </a:t>
            </a:r>
            <a:r>
              <a:rPr lang="en-US" altLang="zh-CN" dirty="0" err="1"/>
              <a:t>mTRP</a:t>
            </a:r>
            <a:r>
              <a:rPr lang="en-US" altLang="zh-CN" dirty="0"/>
              <a:t> for FR2 including URLLC and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3"/>
            <a:r>
              <a:rPr lang="en-US" altLang="zh-CN" dirty="0" smtClean="0"/>
              <a:t>UL control - CSI </a:t>
            </a:r>
            <a:r>
              <a:rPr lang="en-US" altLang="zh-CN" dirty="0"/>
              <a:t>reporting enhancement </a:t>
            </a:r>
          </a:p>
          <a:p>
            <a:pPr lvl="3"/>
            <a:r>
              <a:rPr lang="en-US" altLang="zh-CN" dirty="0"/>
              <a:t>RS signal(s) </a:t>
            </a:r>
            <a:r>
              <a:rPr lang="en-US" altLang="zh-CN" dirty="0" smtClean="0"/>
              <a:t>enhancement</a:t>
            </a:r>
          </a:p>
          <a:p>
            <a:pPr lvl="1"/>
            <a:r>
              <a:rPr lang="en-US" altLang="zh-CN" dirty="0" smtClean="0"/>
              <a:t>Multi beam</a:t>
            </a:r>
          </a:p>
          <a:p>
            <a:pPr lvl="2"/>
            <a:r>
              <a:rPr lang="en-GB" altLang="zh-CN" dirty="0" smtClean="0"/>
              <a:t>Potential item for down scoping: UE multi-panel </a:t>
            </a:r>
          </a:p>
          <a:p>
            <a:pPr lvl="3"/>
            <a:r>
              <a:rPr lang="en-GB" altLang="zh-CN" dirty="0" smtClean="0"/>
              <a:t>Companies </a:t>
            </a:r>
            <a:r>
              <a:rPr lang="en-GB" altLang="zh-CN" dirty="0"/>
              <a:t>still have diverging views on remaining </a:t>
            </a:r>
            <a:r>
              <a:rPr lang="en-GB" altLang="zh-CN" dirty="0" smtClean="0"/>
              <a:t>alternatives</a:t>
            </a:r>
          </a:p>
          <a:p>
            <a:pPr lvl="3"/>
            <a:r>
              <a:rPr lang="en-US" altLang="zh-CN" dirty="0" smtClean="0"/>
              <a:t>A</a:t>
            </a:r>
            <a:r>
              <a:rPr lang="en-GB" altLang="zh-CN" dirty="0" smtClean="0"/>
              <a:t> </a:t>
            </a:r>
            <a:r>
              <a:rPr lang="en-GB" altLang="zh-CN" dirty="0"/>
              <a:t>single framework to support </a:t>
            </a:r>
            <a:r>
              <a:rPr lang="en-GB" altLang="zh-CN" dirty="0" smtClean="0"/>
              <a:t>MPUE2 </a:t>
            </a:r>
            <a:r>
              <a:rPr lang="en-GB" altLang="zh-CN" dirty="0"/>
              <a:t>and </a:t>
            </a:r>
            <a:r>
              <a:rPr lang="en-GB" altLang="zh-CN" dirty="0" smtClean="0"/>
              <a:t>MPUE3 </a:t>
            </a:r>
            <a:r>
              <a:rPr lang="en-GB" altLang="zh-CN" dirty="0"/>
              <a:t>would be preferable from future extension perspective. Current discussion is focused on solution for MPUE3, </a:t>
            </a:r>
            <a:r>
              <a:rPr lang="en-GB" altLang="zh-CN" dirty="0" smtClean="0"/>
              <a:t>however enhancement </a:t>
            </a:r>
            <a:r>
              <a:rPr lang="en-GB" altLang="zh-CN" dirty="0"/>
              <a:t>in future release to accommodate all types of MPUEs would be beneficial.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68337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 smtClean="0"/>
              <a:t>Rel-16 </a:t>
            </a:r>
            <a:r>
              <a:rPr lang="en-US" altLang="zh-CN" sz="4800" dirty="0" err="1" smtClean="0"/>
              <a:t>NR_eMIMO</a:t>
            </a:r>
            <a:r>
              <a:rPr lang="en-US" altLang="zh-CN" sz="4800" dirty="0" smtClean="0"/>
              <a:t> WID objectives revisions</a:t>
            </a:r>
            <a:endParaRPr lang="zh-CN" altLang="en-US" sz="48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64331" y="1904317"/>
            <a:ext cx="12180093" cy="699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12" tIns="48006" rIns="96012" bIns="4800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60120"/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work item aims to specify the enhancements identified for NR MIMO. The detailed objectives are as follows. </a:t>
            </a:r>
            <a:endParaRPr lang="en-GB" altLang="zh-CN" sz="1400" dirty="0"/>
          </a:p>
          <a:p>
            <a:pPr defTabSz="960120">
              <a:buFontTx/>
              <a:buChar char="•"/>
            </a:pP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Extend specification support in the following areas [RAN1]</a:t>
            </a:r>
            <a:endParaRPr lang="en-GB" altLang="zh-CN" sz="1400" dirty="0"/>
          </a:p>
          <a:p>
            <a:pPr marL="480060" lvl="1" defTabSz="960120">
              <a:buFontTx/>
              <a:buChar char="-"/>
            </a:pP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Enhancements on MU-MIMO support: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overhead reduction, based on Type II CSI feedback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taking into account the </a:t>
            </a:r>
            <a:r>
              <a:rPr lang="en-GB" altLang="ko-KR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tradeoff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between performance and overhead 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erform study and, if needed, specify extension of Type II CSI feedback to rank &gt;2 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endParaRPr lang="en-GB" altLang="zh-CN" sz="1400" dirty="0"/>
          </a:p>
          <a:p>
            <a:pPr marL="480060" lvl="1" defTabSz="960120">
              <a:buFontTx/>
              <a:buChar char="-"/>
            </a:pP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Enhancements on multi-TRP/panel transmission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including improved reliability and robustness 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both ideal and non-ideal backhaul, </a:t>
            </a:r>
            <a:r>
              <a:rPr lang="en-GB" altLang="ko-KR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primarily targeting </a:t>
            </a:r>
            <a:r>
              <a:rPr lang="en-GB" altLang="ko-KR" sz="18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FR1</a:t>
            </a:r>
            <a:r>
              <a:rPr lang="en-GB" altLang="ko-KR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operation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downlink control signalling enhancement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(s)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efficient support of non-coherent joint transmission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erform study and, if needed, specify 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enhancements on uplink control signalling 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and/or reference signal(s)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non-coherent joint transmission</a:t>
            </a:r>
            <a:endParaRPr lang="en-GB" altLang="zh-CN" sz="1400" dirty="0"/>
          </a:p>
          <a:p>
            <a:pPr lvl="2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Multi-TRP techniques for URLLC requirements are included in this WI</a:t>
            </a:r>
            <a:endParaRPr lang="en-GB" altLang="zh-CN" sz="18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480060" lvl="1" defTabSz="960120">
              <a:buFontTx/>
              <a:buChar char="-"/>
            </a:pP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Enhancements on multi-beam operation, primarily targeting 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FR2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operation: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erform study and, if needed, specify enhance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overhead 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pecify 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 transmit 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for multi-panel operation that facilitates panel-specific beam selection</a:t>
            </a:r>
            <a:endParaRPr lang="en-GB" altLang="zh-CN" sz="1400" strike="sngStrike" dirty="0">
              <a:solidFill>
                <a:srgbClr val="FF0000"/>
              </a:solidFill>
            </a:endParaRPr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a beam failure recovery for </a:t>
            </a:r>
            <a:r>
              <a:rPr lang="en-GB" altLang="ko-KR"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based on the beam failure recovery specified in Rel-15</a:t>
            </a:r>
            <a:endParaRPr lang="en-GB" altLang="zh-CN" sz="1400" dirty="0"/>
          </a:p>
          <a:p>
            <a:pPr marL="960120" lvl="2" defTabSz="960120">
              <a:buFont typeface="Symbol" panose="05050102010706020507" pitchFamily="18" charset="2"/>
              <a:buChar char="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measurement and reporting of either L1-RSRQ or L1-SINR</a:t>
            </a:r>
            <a:endParaRPr lang="en-GB" altLang="zh-CN" sz="1400" dirty="0"/>
          </a:p>
          <a:p>
            <a:pPr marL="480060" lvl="1" defTabSz="960120">
              <a:buFontTx/>
              <a:buChar char="-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Perform study and make conclusion in the first RAN1 meeting after start of the WI, and if needed, specify 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CSI-RS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</a:t>
            </a:r>
            <a:r>
              <a:rPr lang="en-GB" altLang="ko-KR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DMRS</a:t>
            </a: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(both downlink and uplink) enhancement for PAPR reduction for one or multiple layers (no change on RE mapping specified in Rel-15)</a:t>
            </a:r>
            <a:endParaRPr lang="en-GB" altLang="zh-CN" sz="1400" dirty="0"/>
          </a:p>
          <a:p>
            <a:pPr marL="480060" lvl="1" defTabSz="960120">
              <a:buFontTx/>
              <a:buChar char="-"/>
            </a:pPr>
            <a:r>
              <a:rPr lang="en-GB" altLang="ko-KR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enhancement to allow full power transmission in case of uplink transmission with multiple power amplifiers (assume no change on UE power class)</a:t>
            </a:r>
            <a:endParaRPr lang="en-GB" altLang="zh-CN" sz="1400" dirty="0"/>
          </a:p>
          <a:p>
            <a:pPr defTabSz="960120">
              <a:buFontTx/>
              <a:buChar char="•"/>
            </a:pP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higher layer support of enhancements listed above [RAN2]</a:t>
            </a:r>
            <a:endParaRPr lang="en-GB" altLang="zh-CN" sz="1400" dirty="0"/>
          </a:p>
          <a:p>
            <a:pPr defTabSz="960120">
              <a:buFontTx/>
              <a:buChar char="•"/>
            </a:pP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</a:t>
            </a: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core</a:t>
            </a: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requirements associated with the </a:t>
            </a: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items specified by </a:t>
            </a:r>
            <a:r>
              <a:rPr lang="en-GB" altLang="ko-KR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RAN1 [RAN4]</a:t>
            </a:r>
            <a:endParaRPr lang="en-GB" altLang="ko-KR" sz="4000" dirty="0"/>
          </a:p>
        </p:txBody>
      </p:sp>
    </p:spTree>
    <p:extLst>
      <p:ext uri="{BB962C8B-B14F-4D97-AF65-F5344CB8AC3E}">
        <p14:creationId xmlns:p14="http://schemas.microsoft.com/office/powerpoint/2010/main" val="1522899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26107</TotalTime>
  <Words>586</Words>
  <Application>Microsoft Office PowerPoint</Application>
  <PresentationFormat>A3 纸张(297x420 毫米)</PresentationFormat>
  <Paragraphs>50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ClanOT-WideBook</vt:lpstr>
      <vt:lpstr>Malgun Gothic</vt:lpstr>
      <vt:lpstr>Malgun Gothic</vt:lpstr>
      <vt:lpstr>方正兰亭粗黑_GBK</vt:lpstr>
      <vt:lpstr>方正兰亭纤黑_GBK</vt:lpstr>
      <vt:lpstr>黑体</vt:lpstr>
      <vt:lpstr>宋体</vt:lpstr>
      <vt:lpstr>微软雅黑</vt:lpstr>
      <vt:lpstr>Arial</vt:lpstr>
      <vt:lpstr>Calibri</vt:lpstr>
      <vt:lpstr>Symbol</vt:lpstr>
      <vt:lpstr>Times New Roman</vt:lpstr>
      <vt:lpstr>Office 主题​​</vt:lpstr>
      <vt:lpstr>PowerPoint 演示文稿</vt:lpstr>
      <vt:lpstr>Rel-16 NR_eMIMO progress</vt:lpstr>
      <vt:lpstr>Rel-16 NR_eMIMO down scoping</vt:lpstr>
      <vt:lpstr>Rel-16 NR_eMIMO WID objectives revisions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TAMRAKAR RAKESH</cp:lastModifiedBy>
  <cp:revision>1478</cp:revision>
  <cp:lastPrinted>2015-03-17T03:26:00Z</cp:lastPrinted>
  <dcterms:created xsi:type="dcterms:W3CDTF">2018-04-20T05:13:52Z</dcterms:created>
  <dcterms:modified xsi:type="dcterms:W3CDTF">2019-05-27T09:30:25Z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