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11"/>
  </p:notesMasterIdLst>
  <p:handoutMasterIdLst>
    <p:handoutMasterId r:id="rId12"/>
  </p:handoutMasterIdLst>
  <p:sldIdLst>
    <p:sldId id="373" r:id="rId3"/>
    <p:sldId id="359" r:id="rId4"/>
    <p:sldId id="386" r:id="rId5"/>
    <p:sldId id="384" r:id="rId6"/>
    <p:sldId id="385" r:id="rId7"/>
    <p:sldId id="376" r:id="rId8"/>
    <p:sldId id="379" r:id="rId9"/>
    <p:sldId id="352" r:id="rId10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6625" autoAdjust="0"/>
  </p:normalViewPr>
  <p:slideViewPr>
    <p:cSldViewPr>
      <p:cViewPr>
        <p:scale>
          <a:sx n="70" d="100"/>
          <a:sy n="70" d="100"/>
        </p:scale>
        <p:origin x="-1987" y="-3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5/27/2019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852936"/>
            <a:ext cx="8424936" cy="144016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3200" dirty="0">
                <a:latin typeface="Arial" pitchFamily="34" charset="0"/>
                <a:cs typeface="Arial" pitchFamily="34" charset="0"/>
              </a:rPr>
              <a:t>Motivation of </a:t>
            </a: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altLang="zh-CN" sz="3200" dirty="0" smtClean="0">
                <a:latin typeface="Arial" pitchFamily="34" charset="0"/>
                <a:cs typeface="Arial" pitchFamily="34" charset="0"/>
              </a:rPr>
            </a:b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NR </a:t>
            </a:r>
            <a:r>
              <a:rPr lang="en-US" altLang="zh-CN" sz="3200" dirty="0">
                <a:latin typeface="Arial" pitchFamily="34" charset="0"/>
                <a:cs typeface="Arial" pitchFamily="34" charset="0"/>
              </a:rPr>
              <a:t>Network Synchronization in Rel-17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RP-191145</a:t>
            </a:r>
            <a:endParaRPr lang="zh-CN" altLang="en-US" sz="20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3GPP TSG RAN WG Meeting #84</a:t>
            </a:r>
          </a:p>
          <a:p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Newport Beach, California, USA</a:t>
            </a:r>
            <a:endParaRPr lang="en-US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June 3 – </a:t>
            </a:r>
            <a:r>
              <a:rPr lang="en-US" sz="16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6, </a:t>
            </a:r>
            <a:r>
              <a:rPr lang="en-US" sz="16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2019</a:t>
            </a:r>
          </a:p>
          <a:p>
            <a:endParaRPr lang="en-US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GB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Agenda Item</a:t>
            </a:r>
            <a:r>
              <a:rPr lang="en-US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  </a:t>
            </a:r>
            <a:r>
              <a:rPr lang="en-US" altLang="zh-CN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8</a:t>
            </a:r>
            <a:endParaRPr lang="zh-CN" altLang="en-US" sz="24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142875" y="4933617"/>
            <a:ext cx="88582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China </a:t>
            </a: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Academy of Telecommunications Technology (CATT)</a:t>
            </a:r>
          </a:p>
          <a:p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Network Synchronization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/>
          </a:bodyPr>
          <a:lstStyle/>
          <a:p>
            <a:r>
              <a:rPr lang="en-US" sz="2200" dirty="0" smtClean="0">
                <a:latin typeface="+mj-lt"/>
              </a:rPr>
              <a:t>It is essential to support </a:t>
            </a:r>
            <a:r>
              <a:rPr lang="en-US" sz="2200" dirty="0">
                <a:latin typeface="+mj-lt"/>
              </a:rPr>
              <a:t>cost-effective </a:t>
            </a:r>
            <a:r>
              <a:rPr lang="en-US" sz="2200" dirty="0" smtClean="0">
                <a:latin typeface="+mj-lt"/>
              </a:rPr>
              <a:t>techniques for precise </a:t>
            </a:r>
            <a:r>
              <a:rPr lang="en-US" sz="2200" dirty="0" smtClean="0"/>
              <a:t>frequency, </a:t>
            </a:r>
            <a:r>
              <a:rPr lang="en-US" sz="2200" dirty="0" smtClean="0">
                <a:latin typeface="+mj-lt"/>
              </a:rPr>
              <a:t>time and </a:t>
            </a:r>
            <a:r>
              <a:rPr lang="en-US" sz="2200" dirty="0" smtClean="0"/>
              <a:t>phase</a:t>
            </a:r>
            <a:r>
              <a:rPr lang="en-US" sz="2200" dirty="0" smtClean="0">
                <a:latin typeface="+mj-lt"/>
              </a:rPr>
              <a:t> synchronization </a:t>
            </a:r>
            <a:r>
              <a:rPr lang="en-US" sz="2200" dirty="0" smtClean="0"/>
              <a:t>for wireless networks</a:t>
            </a:r>
            <a:endParaRPr lang="en-US" sz="2200" dirty="0" smtClean="0">
              <a:latin typeface="+mj-lt"/>
            </a:endParaRPr>
          </a:p>
          <a:p>
            <a:r>
              <a:rPr lang="en-US" altLang="zh-CN" sz="2200" dirty="0">
                <a:latin typeface="+mj-lt"/>
                <a:cs typeface="Arial" pitchFamily="34" charset="0"/>
              </a:rPr>
              <a:t>Frequency s</a:t>
            </a:r>
            <a:r>
              <a:rPr lang="en-US" altLang="zh-CN" sz="2200" dirty="0" smtClean="0">
                <a:latin typeface="+mj-lt"/>
                <a:cs typeface="Arial" pitchFamily="34" charset="0"/>
              </a:rPr>
              <a:t>ynchronization</a:t>
            </a:r>
          </a:p>
          <a:p>
            <a:pPr lvl="1"/>
            <a:r>
              <a:rPr lang="en-US" sz="1900" dirty="0" smtClean="0">
                <a:latin typeface="+mj-lt"/>
              </a:rPr>
              <a:t>Baseband </a:t>
            </a:r>
            <a:r>
              <a:rPr lang="en-US" sz="1900" dirty="0">
                <a:latin typeface="+mj-lt"/>
              </a:rPr>
              <a:t>signals are mixed with </a:t>
            </a:r>
            <a:r>
              <a:rPr lang="en-US" sz="1900" dirty="0" smtClean="0">
                <a:latin typeface="+mj-lt"/>
              </a:rPr>
              <a:t>the carrier frequency for transmission and the reception. Carrier frequency </a:t>
            </a:r>
            <a:r>
              <a:rPr lang="en-US" sz="1900" dirty="0">
                <a:latin typeface="+mj-lt"/>
              </a:rPr>
              <a:t>accuracy and stability </a:t>
            </a:r>
            <a:r>
              <a:rPr lang="en-US" sz="1900" dirty="0" smtClean="0">
                <a:latin typeface="+mj-lt"/>
              </a:rPr>
              <a:t>have direct </a:t>
            </a:r>
            <a:r>
              <a:rPr lang="en-US" sz="1900" dirty="0">
                <a:latin typeface="+mj-lt"/>
              </a:rPr>
              <a:t>impact on the </a:t>
            </a:r>
            <a:r>
              <a:rPr lang="en-US" sz="1900" dirty="0" smtClean="0">
                <a:latin typeface="+mj-lt"/>
              </a:rPr>
              <a:t>performance of the wireless communication</a:t>
            </a:r>
          </a:p>
          <a:p>
            <a:r>
              <a:rPr lang="en-US" sz="2200" dirty="0" smtClean="0">
                <a:latin typeface="+mj-lt"/>
              </a:rPr>
              <a:t>Time </a:t>
            </a:r>
            <a:r>
              <a:rPr lang="en-US" sz="2200" dirty="0">
                <a:latin typeface="+mj-lt"/>
                <a:cs typeface="Arial" pitchFamily="34" charset="0"/>
              </a:rPr>
              <a:t>s</a:t>
            </a:r>
            <a:r>
              <a:rPr lang="en-US" altLang="zh-CN" sz="2200" dirty="0" smtClean="0">
                <a:latin typeface="+mj-lt"/>
                <a:cs typeface="Arial" pitchFamily="34" charset="0"/>
              </a:rPr>
              <a:t>ynchronization</a:t>
            </a:r>
          </a:p>
          <a:p>
            <a:pPr lvl="1"/>
            <a:r>
              <a:rPr lang="en-US" sz="1900" dirty="0" smtClean="0">
                <a:latin typeface="+mj-lt"/>
              </a:rPr>
              <a:t>Accurate timing is critical for supporting  the various operations, such as frequency tuning</a:t>
            </a:r>
            <a:r>
              <a:rPr lang="en-US" sz="1900" dirty="0">
                <a:latin typeface="+mj-lt"/>
              </a:rPr>
              <a:t>, </a:t>
            </a:r>
            <a:r>
              <a:rPr lang="en-US" sz="1900" dirty="0" smtClean="0">
                <a:latin typeface="+mj-lt"/>
              </a:rPr>
              <a:t>antenna </a:t>
            </a:r>
            <a:r>
              <a:rPr lang="en-US" sz="1900" dirty="0">
                <a:latin typeface="+mj-lt"/>
              </a:rPr>
              <a:t>switching, start/stop of </a:t>
            </a:r>
            <a:r>
              <a:rPr lang="en-US" sz="1900" dirty="0" smtClean="0">
                <a:latin typeface="+mj-lt"/>
              </a:rPr>
              <a:t>data sampling, </a:t>
            </a:r>
            <a:r>
              <a:rPr lang="en-US" sz="1900" dirty="0"/>
              <a:t>carrier </a:t>
            </a:r>
            <a:r>
              <a:rPr lang="en-US" sz="1900" dirty="0" smtClean="0"/>
              <a:t>aggregation, </a:t>
            </a:r>
            <a:r>
              <a:rPr lang="en-US" sz="1900" dirty="0" smtClean="0">
                <a:latin typeface="+mj-lt"/>
              </a:rPr>
              <a:t>and NR positioning</a:t>
            </a:r>
          </a:p>
          <a:p>
            <a:r>
              <a:rPr lang="en-US" sz="2200" dirty="0" smtClean="0">
                <a:latin typeface="+mj-lt"/>
              </a:rPr>
              <a:t>Phase </a:t>
            </a:r>
            <a:r>
              <a:rPr lang="en-US" sz="2200" dirty="0">
                <a:latin typeface="+mj-lt"/>
                <a:cs typeface="Arial" pitchFamily="34" charset="0"/>
              </a:rPr>
              <a:t>s</a:t>
            </a:r>
            <a:r>
              <a:rPr lang="en-US" altLang="zh-CN" sz="2200" dirty="0" smtClean="0">
                <a:latin typeface="+mj-lt"/>
                <a:cs typeface="Arial" pitchFamily="34" charset="0"/>
              </a:rPr>
              <a:t>ynchronization</a:t>
            </a:r>
          </a:p>
          <a:p>
            <a:pPr lvl="1"/>
            <a:r>
              <a:rPr lang="en-US" sz="1900" dirty="0">
                <a:latin typeface="+mj-lt"/>
              </a:rPr>
              <a:t>Phase synchronization is </a:t>
            </a:r>
            <a:r>
              <a:rPr lang="en-US" sz="1900" dirty="0" smtClean="0">
                <a:latin typeface="+mj-lt"/>
              </a:rPr>
              <a:t>between frequency synchronized signals. Phase </a:t>
            </a:r>
            <a:r>
              <a:rPr lang="en-US" sz="2000" dirty="0" smtClean="0">
                <a:cs typeface="Arial" pitchFamily="34" charset="0"/>
              </a:rPr>
              <a:t>s</a:t>
            </a:r>
            <a:r>
              <a:rPr lang="en-US" altLang="zh-CN" sz="2000" dirty="0" smtClean="0">
                <a:cs typeface="Arial" pitchFamily="34" charset="0"/>
              </a:rPr>
              <a:t>ynchronization is crucial for </a:t>
            </a:r>
            <a:r>
              <a:rPr lang="en-US" altLang="zh-CN" sz="2000" dirty="0" err="1" smtClean="0">
                <a:cs typeface="Arial" pitchFamily="34" charset="0"/>
              </a:rPr>
              <a:t>b</a:t>
            </a:r>
            <a:r>
              <a:rPr lang="en-US" sz="1900" dirty="0" err="1" smtClean="0">
                <a:latin typeface="+mj-lt"/>
              </a:rPr>
              <a:t>eamforming</a:t>
            </a:r>
            <a:r>
              <a:rPr lang="en-US" sz="1900" dirty="0">
                <a:latin typeface="+mj-lt"/>
              </a:rPr>
              <a:t>, </a:t>
            </a:r>
            <a:r>
              <a:rPr lang="en-US" sz="1900" dirty="0" smtClean="0">
                <a:latin typeface="+mj-lt"/>
              </a:rPr>
              <a:t>MIMO, and carrier frequency based precise NR positioning</a:t>
            </a:r>
            <a:endParaRPr lang="en-US" sz="19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6129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200" dirty="0" smtClean="0"/>
              <a:t>Network </a:t>
            </a:r>
            <a:r>
              <a:rPr lang="en-US" sz="2200" dirty="0">
                <a:cs typeface="Arial" pitchFamily="34" charset="0"/>
              </a:rPr>
              <a:t>s</a:t>
            </a:r>
            <a:r>
              <a:rPr lang="en-US" altLang="zh-CN" sz="2200" dirty="0">
                <a:cs typeface="Arial" pitchFamily="34" charset="0"/>
              </a:rPr>
              <a:t>ynchronization </a:t>
            </a:r>
            <a:r>
              <a:rPr lang="en-US" altLang="zh-CN" sz="2200" dirty="0" smtClean="0">
                <a:cs typeface="Arial" pitchFamily="34" charset="0"/>
              </a:rPr>
              <a:t>requirements for NR wireless communication</a:t>
            </a:r>
            <a:endParaRPr lang="en-US" dirty="0"/>
          </a:p>
          <a:p>
            <a:pPr lvl="1"/>
            <a:r>
              <a:rPr lang="en-US" dirty="0"/>
              <a:t>Frequency </a:t>
            </a:r>
            <a:r>
              <a:rPr lang="en-US" altLang="zh-CN" dirty="0">
                <a:cs typeface="Arial" pitchFamily="34" charset="0"/>
              </a:rPr>
              <a:t>synchronization accuracy </a:t>
            </a:r>
            <a:r>
              <a:rPr lang="en-US" dirty="0">
                <a:sym typeface="Symbol"/>
              </a:rPr>
              <a:t>[TS 38.104]</a:t>
            </a:r>
          </a:p>
          <a:p>
            <a:pPr lvl="2"/>
            <a:r>
              <a:rPr lang="en-US" altLang="zh-CN" dirty="0" smtClean="0">
                <a:cs typeface="Arial" pitchFamily="34" charset="0"/>
              </a:rPr>
              <a:t>±0.05 </a:t>
            </a:r>
            <a:r>
              <a:rPr lang="en-US" altLang="zh-CN" dirty="0">
                <a:cs typeface="Arial" pitchFamily="34" charset="0"/>
              </a:rPr>
              <a:t>ppm for </a:t>
            </a:r>
            <a:r>
              <a:rPr lang="en-US" altLang="zh-CN" dirty="0" smtClean="0">
                <a:cs typeface="Arial" pitchFamily="34" charset="0"/>
              </a:rPr>
              <a:t>wide area BS</a:t>
            </a:r>
          </a:p>
          <a:p>
            <a:pPr lvl="2"/>
            <a:r>
              <a:rPr lang="en-GB" dirty="0"/>
              <a:t>±0.1 </a:t>
            </a:r>
            <a:r>
              <a:rPr lang="en-GB" dirty="0" smtClean="0"/>
              <a:t>ppm for </a:t>
            </a:r>
            <a:r>
              <a:rPr lang="en-US" dirty="0" smtClean="0"/>
              <a:t>medium range and local </a:t>
            </a:r>
            <a:r>
              <a:rPr lang="en-US" dirty="0"/>
              <a:t>a</a:t>
            </a:r>
            <a:r>
              <a:rPr lang="en-US" dirty="0" smtClean="0"/>
              <a:t>rea BS</a:t>
            </a:r>
            <a:endParaRPr lang="en-US" dirty="0"/>
          </a:p>
          <a:p>
            <a:pPr lvl="1"/>
            <a:r>
              <a:rPr lang="en-US" dirty="0" smtClean="0">
                <a:sym typeface="Symbol"/>
              </a:rPr>
              <a:t>Cell phase </a:t>
            </a:r>
            <a:r>
              <a:rPr lang="en-US" altLang="zh-CN" dirty="0">
                <a:cs typeface="Arial" pitchFamily="34" charset="0"/>
              </a:rPr>
              <a:t>synchronization accuracy </a:t>
            </a:r>
            <a:r>
              <a:rPr lang="en-US" dirty="0" smtClean="0">
                <a:sym typeface="Symbol"/>
              </a:rPr>
              <a:t>[</a:t>
            </a:r>
            <a:r>
              <a:rPr lang="en-US" dirty="0">
                <a:sym typeface="Symbol"/>
              </a:rPr>
              <a:t>TS 38.133</a:t>
            </a:r>
            <a:r>
              <a:rPr lang="en-US" dirty="0" smtClean="0">
                <a:sym typeface="Symbol"/>
              </a:rPr>
              <a:t>]</a:t>
            </a:r>
          </a:p>
          <a:p>
            <a:pPr lvl="2"/>
            <a:r>
              <a:rPr lang="en-US" altLang="zh-CN" dirty="0" smtClean="0">
                <a:cs typeface="Arial" pitchFamily="34" charset="0"/>
              </a:rPr>
              <a:t>the </a:t>
            </a:r>
            <a:r>
              <a:rPr lang="en-US" altLang="zh-CN" dirty="0">
                <a:cs typeface="Arial" pitchFamily="34" charset="0"/>
              </a:rPr>
              <a:t>maximum absolute deviation in frame start timing between any pair of cells on the same frequency that have overlapping coverage </a:t>
            </a:r>
            <a:r>
              <a:rPr lang="en-US" altLang="zh-CN" dirty="0" smtClean="0">
                <a:cs typeface="Arial" pitchFamily="34" charset="0"/>
              </a:rPr>
              <a:t>areas within </a:t>
            </a:r>
            <a:r>
              <a:rPr lang="en-US" altLang="zh-CN" dirty="0">
                <a:cs typeface="Arial" pitchFamily="34" charset="0"/>
              </a:rPr>
              <a:t>3 </a:t>
            </a:r>
            <a:r>
              <a:rPr lang="en-GB" dirty="0"/>
              <a:t>µs</a:t>
            </a:r>
            <a:r>
              <a:rPr lang="en-US" dirty="0">
                <a:sym typeface="Symbol"/>
              </a:rPr>
              <a:t> </a:t>
            </a:r>
            <a:r>
              <a:rPr lang="en-US" altLang="zh-CN" dirty="0">
                <a:cs typeface="Arial" pitchFamily="34" charset="0"/>
              </a:rPr>
              <a:t>for TDD cells</a:t>
            </a:r>
            <a:endParaRPr lang="en-US" dirty="0" smtClean="0">
              <a:sym typeface="Symbol"/>
            </a:endParaRPr>
          </a:p>
          <a:p>
            <a:pPr lvl="1"/>
            <a:r>
              <a:rPr lang="en-US" dirty="0" smtClean="0">
                <a:sym typeface="Symbol"/>
              </a:rPr>
              <a:t>Time alignment error [TS </a:t>
            </a:r>
            <a:r>
              <a:rPr lang="en-US" dirty="0">
                <a:sym typeface="Symbol"/>
              </a:rPr>
              <a:t>38.104]</a:t>
            </a:r>
          </a:p>
          <a:p>
            <a:pPr lvl="2"/>
            <a:r>
              <a:rPr lang="en-US" dirty="0">
                <a:sym typeface="Symbol"/>
              </a:rPr>
              <a:t>For MIMO or TX diversity transmissions, at each carrier frequency, TAE shall not exceed 65 ns.</a:t>
            </a:r>
          </a:p>
          <a:p>
            <a:pPr lvl="2"/>
            <a:r>
              <a:rPr lang="en-US" dirty="0">
                <a:sym typeface="Symbol"/>
              </a:rPr>
              <a:t>For intra-band contiguous carrier aggregation, with or without MIMO or TX diversity, TAE shall not exceed 260ns.</a:t>
            </a:r>
          </a:p>
          <a:p>
            <a:pPr lvl="2"/>
            <a:r>
              <a:rPr lang="en-US" dirty="0">
                <a:sym typeface="Symbol"/>
              </a:rPr>
              <a:t>For intra-band non-contiguous carrier aggregation, with or without MIMO or TX diversity, TAE shall not exceed 3µs.</a:t>
            </a:r>
          </a:p>
          <a:p>
            <a:pPr lvl="2"/>
            <a:r>
              <a:rPr lang="en-US" dirty="0">
                <a:sym typeface="Symbol"/>
              </a:rPr>
              <a:t>For inter-band carrier aggregation, with or without MIMO or TX diversity, TAE shall not exceed 3µs.</a:t>
            </a:r>
          </a:p>
          <a:p>
            <a:r>
              <a:rPr lang="en-US" sz="2200" dirty="0" smtClean="0"/>
              <a:t>Network </a:t>
            </a:r>
            <a:r>
              <a:rPr lang="en-US" sz="2200" dirty="0">
                <a:cs typeface="Arial" pitchFamily="34" charset="0"/>
              </a:rPr>
              <a:t>s</a:t>
            </a:r>
            <a:r>
              <a:rPr lang="en-US" altLang="zh-CN" sz="2200" dirty="0">
                <a:cs typeface="Arial" pitchFamily="34" charset="0"/>
              </a:rPr>
              <a:t>ynchronization requirements for </a:t>
            </a:r>
            <a:r>
              <a:rPr lang="en-US" altLang="zh-CN" sz="2200" dirty="0" smtClean="0">
                <a:cs typeface="Arial" pitchFamily="34" charset="0"/>
              </a:rPr>
              <a:t>NR positioning</a:t>
            </a:r>
            <a:endParaRPr lang="en-US" dirty="0"/>
          </a:p>
          <a:p>
            <a:pPr lvl="1"/>
            <a:r>
              <a:rPr lang="en-US" sz="1900" dirty="0" smtClean="0"/>
              <a:t>3GPP has not </a:t>
            </a:r>
            <a:r>
              <a:rPr lang="en-US" sz="1900" dirty="0"/>
              <a:t>defined the network synchronization requirements </a:t>
            </a:r>
            <a:r>
              <a:rPr lang="en-US" sz="1900" dirty="0" smtClean="0"/>
              <a:t>for positioning yet. </a:t>
            </a:r>
          </a:p>
          <a:p>
            <a:pPr lvl="1"/>
            <a:r>
              <a:rPr lang="en-US" sz="1900" dirty="0" smtClean="0"/>
              <a:t>It is well-understood that network </a:t>
            </a:r>
            <a:r>
              <a:rPr lang="en-US" altLang="zh-CN" sz="2000" dirty="0" smtClean="0">
                <a:cs typeface="Arial" pitchFamily="34" charset="0"/>
              </a:rPr>
              <a:t>synchronization requirements for NR positioning will be much tighter than that for NR </a:t>
            </a:r>
            <a:r>
              <a:rPr lang="en-US" altLang="zh-CN" sz="2000" dirty="0">
                <a:cs typeface="Arial" pitchFamily="34" charset="0"/>
              </a:rPr>
              <a:t>wireless communication</a:t>
            </a:r>
            <a:endParaRPr lang="en-US" sz="1900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NR Synchronization Requirements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942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000" dirty="0" smtClean="0">
                <a:latin typeface="Arial" pitchFamily="34" charset="0"/>
                <a:cs typeface="Arial" pitchFamily="34" charset="0"/>
              </a:rPr>
              <a:t>Existing Network Synchronization Techniques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400" dirty="0" smtClean="0"/>
              <a:t>Techniques popularly used </a:t>
            </a:r>
            <a:r>
              <a:rPr lang="en-US" sz="2400" dirty="0"/>
              <a:t>for the time and frequency synchronization of wireless </a:t>
            </a:r>
            <a:r>
              <a:rPr lang="en-US" sz="2400" dirty="0" smtClean="0"/>
              <a:t>networks include GNSS-based and </a:t>
            </a:r>
            <a:r>
              <a:rPr lang="en-US" sz="2400" dirty="0"/>
              <a:t>IEEE 1588 PTP </a:t>
            </a:r>
            <a:r>
              <a:rPr lang="en-US" sz="2400" dirty="0" smtClean="0"/>
              <a:t>based methods</a:t>
            </a:r>
          </a:p>
          <a:p>
            <a:pPr lvl="1"/>
            <a:r>
              <a:rPr lang="en-US" sz="2100" dirty="0"/>
              <a:t>GNSS </a:t>
            </a:r>
            <a:r>
              <a:rPr lang="en-US" sz="2100" dirty="0" smtClean="0"/>
              <a:t>based</a:t>
            </a:r>
          </a:p>
          <a:p>
            <a:pPr lvl="2"/>
            <a:r>
              <a:rPr lang="en-US" sz="1900" dirty="0" smtClean="0"/>
              <a:t>Based on GNSS signals </a:t>
            </a:r>
          </a:p>
          <a:p>
            <a:pPr lvl="2"/>
            <a:r>
              <a:rPr lang="en-US" sz="1900" dirty="0" smtClean="0"/>
              <a:t>Capable of supporting from </a:t>
            </a:r>
            <a:r>
              <a:rPr lang="en-GB" sz="1900" dirty="0" smtClean="0"/>
              <a:t>µs-level to </a:t>
            </a:r>
            <a:r>
              <a:rPr lang="en-US" sz="1900" dirty="0" smtClean="0"/>
              <a:t>ns-level synchronization</a:t>
            </a:r>
          </a:p>
          <a:p>
            <a:pPr lvl="2"/>
            <a:r>
              <a:rPr lang="en-US" sz="1900" dirty="0" smtClean="0"/>
              <a:t>Major drawbacks :</a:t>
            </a:r>
          </a:p>
          <a:p>
            <a:pPr lvl="3"/>
            <a:r>
              <a:rPr lang="en-US" sz="1600" dirty="0" smtClean="0"/>
              <a:t>Not suitable for environments where  GNSS </a:t>
            </a:r>
            <a:r>
              <a:rPr lang="en-US" sz="1600" dirty="0"/>
              <a:t>signals are </a:t>
            </a:r>
            <a:r>
              <a:rPr lang="en-US" sz="1600" dirty="0" smtClean="0"/>
              <a:t>weak or blocked</a:t>
            </a:r>
            <a:r>
              <a:rPr lang="en-US" sz="1600" dirty="0"/>
              <a:t>, such as indoor </a:t>
            </a:r>
            <a:r>
              <a:rPr lang="en-US" sz="1600" dirty="0" smtClean="0"/>
              <a:t>scenarios</a:t>
            </a:r>
          </a:p>
          <a:p>
            <a:pPr lvl="3"/>
            <a:r>
              <a:rPr lang="en-US" sz="1600" dirty="0" smtClean="0"/>
              <a:t>Significantly </a:t>
            </a:r>
            <a:r>
              <a:rPr lang="en-US" sz="1600" dirty="0"/>
              <a:t>high </a:t>
            </a:r>
            <a:r>
              <a:rPr lang="en-US" sz="1600" dirty="0" smtClean="0"/>
              <a:t>installation and operational </a:t>
            </a:r>
            <a:r>
              <a:rPr lang="en-US" sz="1600" dirty="0"/>
              <a:t>costs </a:t>
            </a:r>
            <a:r>
              <a:rPr lang="en-US" sz="1600" dirty="0" smtClean="0"/>
              <a:t>especially in city area</a:t>
            </a:r>
            <a:endParaRPr lang="en-US" sz="1600" dirty="0"/>
          </a:p>
          <a:p>
            <a:pPr lvl="1"/>
            <a:r>
              <a:rPr lang="en-US" sz="2100" dirty="0" smtClean="0"/>
              <a:t>IEEE 1588 PTP (Precision </a:t>
            </a:r>
            <a:r>
              <a:rPr lang="en-US" sz="2100" dirty="0"/>
              <a:t>Time Protocol) </a:t>
            </a:r>
            <a:endParaRPr lang="en-US" sz="2100" dirty="0" smtClean="0"/>
          </a:p>
          <a:p>
            <a:pPr lvl="2"/>
            <a:r>
              <a:rPr lang="en-US" sz="1900" dirty="0" smtClean="0"/>
              <a:t>Based master/slave </a:t>
            </a:r>
            <a:r>
              <a:rPr lang="en-US" sz="1900" dirty="0"/>
              <a:t>synchronization </a:t>
            </a:r>
            <a:r>
              <a:rPr lang="en-US" sz="1900" dirty="0" smtClean="0"/>
              <a:t>paradigm</a:t>
            </a:r>
          </a:p>
          <a:p>
            <a:pPr lvl="2"/>
            <a:r>
              <a:rPr lang="en-US" sz="1900" dirty="0"/>
              <a:t>PTP </a:t>
            </a:r>
            <a:r>
              <a:rPr lang="en-US" sz="1900" dirty="0" smtClean="0"/>
              <a:t>estimates the time </a:t>
            </a:r>
            <a:r>
              <a:rPr lang="en-US" sz="1900" dirty="0"/>
              <a:t>difference between the </a:t>
            </a:r>
            <a:r>
              <a:rPr lang="en-US" sz="1900" dirty="0" smtClean="0"/>
              <a:t>master and </a:t>
            </a:r>
            <a:r>
              <a:rPr lang="en-US" sz="1900" dirty="0"/>
              <a:t>slave </a:t>
            </a:r>
            <a:r>
              <a:rPr lang="en-US" sz="1900" dirty="0" smtClean="0"/>
              <a:t>devices from the round-trip </a:t>
            </a:r>
            <a:r>
              <a:rPr lang="en-US" sz="1900" dirty="0"/>
              <a:t>delay</a:t>
            </a:r>
            <a:r>
              <a:rPr lang="en-US" sz="1900" dirty="0" smtClean="0"/>
              <a:t> </a:t>
            </a:r>
          </a:p>
          <a:p>
            <a:pPr lvl="2"/>
            <a:r>
              <a:rPr lang="en-US" sz="1900" dirty="0"/>
              <a:t>Major drawbacks</a:t>
            </a:r>
            <a:r>
              <a:rPr lang="en-US" sz="1900" dirty="0" smtClean="0"/>
              <a:t>:</a:t>
            </a:r>
          </a:p>
          <a:p>
            <a:pPr lvl="3"/>
            <a:r>
              <a:rPr lang="en-US" sz="1600" dirty="0" smtClean="0"/>
              <a:t>Synchronization accuracy is impacted by network </a:t>
            </a:r>
            <a:r>
              <a:rPr lang="en-US" sz="1600" dirty="0"/>
              <a:t>asymmetry (delay difference between the send path and receive path) and Packet Delay Variation (PDV) </a:t>
            </a:r>
            <a:r>
              <a:rPr lang="en-US" sz="1600" dirty="0" smtClean="0"/>
              <a:t> </a:t>
            </a:r>
            <a:endParaRPr lang="en-US" sz="1600" dirty="0"/>
          </a:p>
          <a:p>
            <a:pPr lvl="3"/>
            <a:r>
              <a:rPr lang="en-US" sz="1600" dirty="0" smtClean="0"/>
              <a:t>A </a:t>
            </a:r>
            <a:r>
              <a:rPr lang="en-US" sz="1600" dirty="0"/>
              <a:t>chain of network elements between the master and the slave with variable network load and varying queuing and processing delays </a:t>
            </a:r>
            <a:r>
              <a:rPr lang="en-US" sz="1600" dirty="0" smtClean="0"/>
              <a:t>can cause </a:t>
            </a:r>
            <a:r>
              <a:rPr lang="en-US" sz="1600" dirty="0"/>
              <a:t>delay variations in the PTP </a:t>
            </a:r>
            <a:r>
              <a:rPr lang="en-US" sz="1600" dirty="0" smtClean="0"/>
              <a:t>messages</a:t>
            </a:r>
            <a:endParaRPr lang="en-US" sz="1600" dirty="0"/>
          </a:p>
          <a:p>
            <a:pPr lvl="3"/>
            <a:r>
              <a:rPr lang="en-US" sz="1600" dirty="0"/>
              <a:t>C</a:t>
            </a:r>
            <a:r>
              <a:rPr lang="en-US" sz="1600" dirty="0" smtClean="0"/>
              <a:t>hanges </a:t>
            </a:r>
            <a:r>
              <a:rPr lang="en-US" sz="1600" dirty="0"/>
              <a:t>in packet arrival time are </a:t>
            </a:r>
            <a:r>
              <a:rPr lang="en-US" sz="1600" dirty="0" smtClean="0"/>
              <a:t>problematic, since the </a:t>
            </a:r>
            <a:r>
              <a:rPr lang="en-US" sz="1600" dirty="0"/>
              <a:t>slave</a:t>
            </a:r>
            <a:r>
              <a:rPr lang="en-US" sz="1600" dirty="0" smtClean="0"/>
              <a:t> cannot identify </a:t>
            </a:r>
            <a:r>
              <a:rPr lang="en-US" sz="1600" dirty="0"/>
              <a:t>the difference between variation in packet delay and a timing drift in the </a:t>
            </a:r>
            <a:r>
              <a:rPr lang="en-US" sz="1600" dirty="0" smtClean="0"/>
              <a:t>master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1604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r>
              <a:rPr lang="en-US" altLang="zh-CN" sz="3000" dirty="0" smtClean="0">
                <a:latin typeface="Arial" pitchFamily="34" charset="0"/>
                <a:cs typeface="Arial" pitchFamily="34" charset="0"/>
              </a:rPr>
              <a:t>Network </a:t>
            </a:r>
            <a:r>
              <a:rPr lang="en-US" altLang="zh-CN" sz="3000" dirty="0">
                <a:latin typeface="Arial" pitchFamily="34" charset="0"/>
                <a:cs typeface="Arial" pitchFamily="34" charset="0"/>
              </a:rPr>
              <a:t>Synchronization </a:t>
            </a:r>
            <a:r>
              <a:rPr lang="en-US" altLang="zh-CN" sz="3000" dirty="0" smtClean="0">
                <a:latin typeface="Arial" pitchFamily="34" charset="0"/>
                <a:cs typeface="Arial" pitchFamily="34" charset="0"/>
              </a:rPr>
              <a:t>based on NR Signals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176464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+mj-lt"/>
              </a:rPr>
              <a:t>Precise network synchronization based on </a:t>
            </a:r>
            <a:r>
              <a:rPr lang="en-US" altLang="zh-CN" dirty="0">
                <a:latin typeface="+mj-lt"/>
                <a:cs typeface="Times New Roman" pitchFamily="18" charset="0"/>
              </a:rPr>
              <a:t>NR reference </a:t>
            </a:r>
            <a:r>
              <a:rPr lang="en-US" altLang="zh-CN" dirty="0" smtClean="0">
                <a:latin typeface="+mj-lt"/>
                <a:cs typeface="Times New Roman" pitchFamily="18" charset="0"/>
              </a:rPr>
              <a:t>signals were proposed recently for supporting NR positioning[</a:t>
            </a:r>
            <a:r>
              <a:rPr lang="en-US" dirty="0" smtClean="0">
                <a:latin typeface="+mj-lt"/>
              </a:rPr>
              <a:t>Ref. 1 – 4]</a:t>
            </a:r>
          </a:p>
          <a:p>
            <a:pPr lvl="1"/>
            <a:r>
              <a:rPr lang="en-US" sz="1600" dirty="0" smtClean="0">
                <a:latin typeface="+mj-lt"/>
              </a:rPr>
              <a:t>Example 1: </a:t>
            </a:r>
            <a:r>
              <a:rPr lang="en-US" sz="1600" dirty="0" smtClean="0"/>
              <a:t>One cell transmits the </a:t>
            </a:r>
            <a:r>
              <a:rPr lang="en-US" sz="1600" dirty="0"/>
              <a:t>NR reference signals </a:t>
            </a:r>
            <a:r>
              <a:rPr lang="en-US" sz="1600" dirty="0" smtClean="0"/>
              <a:t>(e.g., PRS</a:t>
            </a:r>
            <a:r>
              <a:rPr lang="en-US" sz="1600" dirty="0"/>
              <a:t>) </a:t>
            </a:r>
            <a:r>
              <a:rPr lang="en-US" sz="1600" dirty="0" smtClean="0"/>
              <a:t> periodically </a:t>
            </a:r>
            <a:r>
              <a:rPr lang="en-US" sz="1600" dirty="0"/>
              <a:t>for </a:t>
            </a:r>
            <a:r>
              <a:rPr lang="en-US" sz="1600" dirty="0" smtClean="0"/>
              <a:t>time synchronization. A neighboring cell estimates the </a:t>
            </a:r>
            <a:r>
              <a:rPr lang="en-US" sz="1600" dirty="0"/>
              <a:t>time </a:t>
            </a:r>
            <a:r>
              <a:rPr lang="en-US" sz="1600" dirty="0" smtClean="0"/>
              <a:t>offsets between the cells</a:t>
            </a:r>
          </a:p>
          <a:p>
            <a:pPr lvl="2"/>
            <a:r>
              <a:rPr lang="en-US" dirty="0" smtClean="0"/>
              <a:t>The time synchronization accuracy between the cells depends mainly on the configuration of the NR RS (periodicity, bandwidth, etc.), the clock drifts of the cells, and channel conditions.</a:t>
            </a:r>
            <a:endParaRPr lang="en-US" dirty="0"/>
          </a:p>
          <a:p>
            <a:pPr lvl="1"/>
            <a:r>
              <a:rPr lang="en-US" sz="1600" dirty="0"/>
              <a:t>Example </a:t>
            </a:r>
            <a:r>
              <a:rPr lang="en-US" sz="1600" dirty="0" smtClean="0"/>
              <a:t>2: On top of transmitting PRS, Cell 1 also transmits continuously </a:t>
            </a:r>
            <a:r>
              <a:rPr lang="en-US" sz="1600" dirty="0"/>
              <a:t>the carrier reference signals (C-PRS</a:t>
            </a:r>
            <a:r>
              <a:rPr lang="en-US" sz="1600" dirty="0" smtClean="0"/>
              <a:t>). Cell 2 monitors PRS and C-PRS for precise synchronization</a:t>
            </a:r>
          </a:p>
          <a:p>
            <a:pPr lvl="2"/>
            <a:r>
              <a:rPr lang="en-US" dirty="0" smtClean="0"/>
              <a:t>When Cell 2 phase lock loop (PLL) is locked to the </a:t>
            </a:r>
            <a:r>
              <a:rPr lang="en-US" dirty="0"/>
              <a:t>C-PRS from Cell 1 </a:t>
            </a:r>
            <a:r>
              <a:rPr lang="en-US" dirty="0" smtClean="0"/>
              <a:t>, two cells are frequency and phase fully synchronized, i.e., the time and phase changes </a:t>
            </a:r>
            <a:r>
              <a:rPr lang="en-US" dirty="0"/>
              <a:t>between </a:t>
            </a:r>
            <a:r>
              <a:rPr lang="en-US" dirty="0" smtClean="0"/>
              <a:t>cells, caused </a:t>
            </a:r>
            <a:r>
              <a:rPr lang="en-US" dirty="0"/>
              <a:t>by clock drifts and frequency offset and other </a:t>
            </a:r>
            <a:r>
              <a:rPr lang="en-US" dirty="0" smtClean="0"/>
              <a:t>factors, can be captured </a:t>
            </a:r>
            <a:r>
              <a:rPr lang="en-US" dirty="0"/>
              <a:t>by the </a:t>
            </a:r>
            <a:r>
              <a:rPr lang="en-US" dirty="0" smtClean="0"/>
              <a:t>PLL.</a:t>
            </a:r>
          </a:p>
          <a:p>
            <a:r>
              <a:rPr lang="en-US" dirty="0" smtClean="0"/>
              <a:t>The </a:t>
            </a:r>
            <a:r>
              <a:rPr lang="en-US" altLang="zh-CN" dirty="0">
                <a:cs typeface="Times New Roman" pitchFamily="18" charset="0"/>
              </a:rPr>
              <a:t>technique </a:t>
            </a:r>
            <a:r>
              <a:rPr lang="en-US" dirty="0" smtClean="0"/>
              <a:t>can be used to </a:t>
            </a:r>
            <a:r>
              <a:rPr lang="en-US" dirty="0"/>
              <a:t>whole </a:t>
            </a:r>
            <a:r>
              <a:rPr lang="en-US" dirty="0" smtClean="0"/>
              <a:t>network </a:t>
            </a:r>
            <a:r>
              <a:rPr lang="en-US" dirty="0"/>
              <a:t>synchronization </a:t>
            </a:r>
            <a:r>
              <a:rPr lang="en-US" dirty="0" smtClean="0"/>
              <a:t>where multiple cells monitor the PRS and C-PRS from </a:t>
            </a:r>
            <a:r>
              <a:rPr lang="en-US" dirty="0"/>
              <a:t>multiple </a:t>
            </a:r>
            <a:r>
              <a:rPr lang="en-US" dirty="0" smtClean="0"/>
              <a:t>other cells,</a:t>
            </a:r>
            <a:r>
              <a:rPr lang="en-US" altLang="zh-CN" dirty="0" smtClean="0"/>
              <a:t> </a:t>
            </a:r>
            <a:r>
              <a:rPr lang="en-US" altLang="zh-CN" dirty="0" smtClean="0">
                <a:cs typeface="Times New Roman" pitchFamily="18" charset="0"/>
              </a:rPr>
              <a:t>supporting the </a:t>
            </a:r>
            <a:r>
              <a:rPr lang="en-US" altLang="zh-CN" dirty="0">
                <a:cs typeface="Times New Roman" pitchFamily="18" charset="0"/>
              </a:rPr>
              <a:t>network synchronization </a:t>
            </a:r>
            <a:r>
              <a:rPr lang="en-US" altLang="zh-CN" dirty="0" smtClean="0">
                <a:cs typeface="Times New Roman" pitchFamily="18" charset="0"/>
              </a:rPr>
              <a:t>for both wireless data communication and positioning.</a:t>
            </a:r>
            <a:endParaRPr lang="en-US" sz="1200" dirty="0" smtClean="0"/>
          </a:p>
          <a:p>
            <a:pPr lvl="1"/>
            <a:endParaRPr lang="en-US" sz="1200" dirty="0"/>
          </a:p>
          <a:p>
            <a:pPr lvl="1"/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pic>
        <p:nvPicPr>
          <p:cNvPr id="10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157192"/>
            <a:ext cx="3011026" cy="1488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2134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CN" sz="3600" smtClean="0">
                <a:latin typeface="+mn-lt"/>
                <a:cs typeface="Times New Roman" pitchFamily="18" charset="0"/>
              </a:rPr>
              <a:t>Rel-17 WI</a:t>
            </a:r>
            <a:r>
              <a:rPr lang="en-US" altLang="zh-CN" sz="3600" dirty="0" smtClean="0">
                <a:latin typeface="+mn-lt"/>
                <a:cs typeface="Times New Roman" pitchFamily="18" charset="0"/>
              </a:rPr>
              <a:t>: NR Network Synchronization</a:t>
            </a:r>
            <a:endParaRPr lang="en-US" sz="3600" dirty="0">
              <a:latin typeface="+mn-lt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Autofit/>
          </a:bodyPr>
          <a:lstStyle/>
          <a:p>
            <a:r>
              <a:rPr lang="en-US" sz="1800" dirty="0" smtClean="0"/>
              <a:t>WI Objectives </a:t>
            </a:r>
          </a:p>
          <a:p>
            <a:pPr lvl="1"/>
            <a:r>
              <a:rPr lang="en-US" sz="1600" dirty="0" smtClean="0">
                <a:latin typeface="+mj-lt"/>
              </a:rPr>
              <a:t>Explore the methods of supporting precise frequency, time, and </a:t>
            </a:r>
            <a:r>
              <a:rPr lang="en-US" sz="1600" dirty="0">
                <a:latin typeface="+mj-lt"/>
              </a:rPr>
              <a:t>phase </a:t>
            </a:r>
            <a:r>
              <a:rPr lang="en-US" sz="1600" dirty="0" smtClean="0">
                <a:latin typeface="+mj-lt"/>
              </a:rPr>
              <a:t>synchronization for NR data communication and NR positioning based on </a:t>
            </a:r>
            <a:r>
              <a:rPr lang="en-US" sz="1600" dirty="0" smtClean="0"/>
              <a:t>NR </a:t>
            </a:r>
            <a:r>
              <a:rPr lang="en-US" sz="1600" dirty="0"/>
              <a:t>radio network reference signals [RAN1</a:t>
            </a:r>
            <a:r>
              <a:rPr lang="en-US" sz="1600" dirty="0" smtClean="0"/>
              <a:t>]</a:t>
            </a:r>
          </a:p>
          <a:p>
            <a:pPr lvl="1"/>
            <a:r>
              <a:rPr lang="en-US" sz="1600" dirty="0" smtClean="0"/>
              <a:t>Identify the environments </a:t>
            </a:r>
            <a:r>
              <a:rPr lang="en-US" sz="1600" dirty="0"/>
              <a:t>where the </a:t>
            </a:r>
            <a:r>
              <a:rPr lang="en-US" sz="1600" dirty="0" smtClean="0"/>
              <a:t>network synchronization based </a:t>
            </a:r>
            <a:r>
              <a:rPr lang="en-US" sz="1600" dirty="0"/>
              <a:t>on NR </a:t>
            </a:r>
            <a:r>
              <a:rPr lang="en-US" sz="1600" dirty="0" smtClean="0"/>
              <a:t>signals may work properly, </a:t>
            </a:r>
            <a:r>
              <a:rPr lang="en-US" sz="1600" dirty="0"/>
              <a:t>and/or more cost-effectively </a:t>
            </a:r>
            <a:r>
              <a:rPr lang="en-US" sz="1600" dirty="0" smtClean="0"/>
              <a:t>than GNSS-based and </a:t>
            </a:r>
            <a:r>
              <a:rPr lang="en-US" sz="1600" dirty="0"/>
              <a:t>IEEE 1588 PTP based </a:t>
            </a:r>
            <a:r>
              <a:rPr lang="en-US" sz="1600" dirty="0" smtClean="0"/>
              <a:t>techniques [RAN1]</a:t>
            </a:r>
            <a:endParaRPr lang="en-US" sz="1600" dirty="0"/>
          </a:p>
          <a:p>
            <a:pPr lvl="1"/>
            <a:r>
              <a:rPr lang="en-US" sz="1600" dirty="0" smtClean="0"/>
              <a:t>Investigate and develop the NR reference </a:t>
            </a:r>
            <a:r>
              <a:rPr lang="en-US" sz="1600" dirty="0"/>
              <a:t>signals </a:t>
            </a:r>
            <a:r>
              <a:rPr lang="en-US" sz="1600" dirty="0" smtClean="0"/>
              <a:t>and the </a:t>
            </a:r>
            <a:r>
              <a:rPr lang="en-US" sz="1600" dirty="0"/>
              <a:t>methods </a:t>
            </a:r>
            <a:r>
              <a:rPr lang="en-US" sz="1600" dirty="0" smtClean="0"/>
              <a:t>for precise </a:t>
            </a:r>
            <a:r>
              <a:rPr lang="en-US" sz="1600" dirty="0"/>
              <a:t>frequency, time, and phase </a:t>
            </a:r>
            <a:r>
              <a:rPr lang="en-US" sz="1600" dirty="0" smtClean="0"/>
              <a:t>synchronization for the Identified environments [RAN1]</a:t>
            </a:r>
          </a:p>
          <a:p>
            <a:pPr lvl="1"/>
            <a:r>
              <a:rPr lang="en-US" sz="1600" dirty="0" smtClean="0"/>
              <a:t>Investigate </a:t>
            </a:r>
            <a:r>
              <a:rPr lang="en-US" sz="1600" dirty="0"/>
              <a:t>and develop </a:t>
            </a:r>
            <a:r>
              <a:rPr lang="en-US" sz="1600" dirty="0" smtClean="0"/>
              <a:t>high-layer architecture, protocols, messages, and configuration for supporting the synchronization approaches based on NR signals [RAN3, RAN2]</a:t>
            </a:r>
            <a:endParaRPr lang="en-US" sz="1600" dirty="0"/>
          </a:p>
          <a:p>
            <a:pPr lvl="1"/>
            <a:r>
              <a:rPr lang="en-US" sz="1600" dirty="0"/>
              <a:t>Investigate </a:t>
            </a:r>
            <a:r>
              <a:rPr lang="en-US" sz="1600" dirty="0" smtClean="0"/>
              <a:t>potential and benefits of the integration </a:t>
            </a:r>
            <a:r>
              <a:rPr lang="en-US" sz="1600" dirty="0"/>
              <a:t>of </a:t>
            </a:r>
            <a:r>
              <a:rPr lang="en-US" sz="1600" dirty="0" smtClean="0"/>
              <a:t>NR-based and existing synchronization </a:t>
            </a:r>
            <a:r>
              <a:rPr lang="en-US" sz="1600" dirty="0"/>
              <a:t>approaches </a:t>
            </a:r>
            <a:r>
              <a:rPr lang="en-US" sz="1600" dirty="0" smtClean="0"/>
              <a:t>for supporting </a:t>
            </a:r>
            <a:r>
              <a:rPr lang="en-US" sz="1600" dirty="0"/>
              <a:t>precise frequency, time, and phase </a:t>
            </a:r>
            <a:r>
              <a:rPr lang="en-US" sz="1600" dirty="0" smtClean="0"/>
              <a:t>synchronization for whole NR networks [RAN3, RAN1, RAN2]</a:t>
            </a:r>
          </a:p>
          <a:p>
            <a:pPr lvl="1"/>
            <a:r>
              <a:rPr lang="en-US" sz="1600" dirty="0" smtClean="0"/>
              <a:t>Define </a:t>
            </a:r>
            <a:r>
              <a:rPr lang="en-US" sz="1600" dirty="0"/>
              <a:t>the </a:t>
            </a:r>
            <a:r>
              <a:rPr lang="en-US" sz="1600" dirty="0" smtClean="0"/>
              <a:t>core and performance requirements, and test cases for </a:t>
            </a:r>
            <a:r>
              <a:rPr lang="en-US" sz="1600" dirty="0"/>
              <a:t>precise frequency, time, and phase synchronization for NR networks based on NR radio network reference signals [RAN4]</a:t>
            </a:r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endParaRPr lang="en-US" sz="2000" dirty="0">
              <a:latin typeface="+mj-lt"/>
            </a:endParaRPr>
          </a:p>
          <a:p>
            <a:pPr lvl="1"/>
            <a:endParaRPr lang="en-US" sz="2000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2621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References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312367"/>
          </a:xfrm>
        </p:spPr>
        <p:txBody>
          <a:bodyPr>
            <a:noAutofit/>
          </a:bodyPr>
          <a:lstStyle/>
          <a:p>
            <a:pPr lvl="0">
              <a:buFont typeface="+mj-lt"/>
              <a:buAutoNum type="arabicParenR"/>
            </a:pPr>
            <a:r>
              <a:rPr lang="en-US" sz="1400" dirty="0" smtClean="0"/>
              <a:t>3GPP TS 38.104</a:t>
            </a:r>
            <a:r>
              <a:rPr lang="en-US" sz="1400" dirty="0"/>
              <a:t>, “NR</a:t>
            </a:r>
            <a:r>
              <a:rPr lang="en-US" sz="1400" dirty="0" smtClean="0"/>
              <a:t>; Base </a:t>
            </a:r>
            <a:r>
              <a:rPr lang="en-US" sz="1400" dirty="0"/>
              <a:t>Station (BS) radio transmission and </a:t>
            </a:r>
            <a:r>
              <a:rPr lang="en-US" sz="1400" dirty="0" smtClean="0"/>
              <a:t>reception”</a:t>
            </a:r>
            <a:endParaRPr lang="en-US" sz="1400" dirty="0"/>
          </a:p>
          <a:p>
            <a:pPr lvl="0">
              <a:buFont typeface="+mj-lt"/>
              <a:buAutoNum type="arabicParenR"/>
            </a:pPr>
            <a:r>
              <a:rPr lang="en-US" sz="1400" dirty="0" smtClean="0"/>
              <a:t>3GPP TS 38.133</a:t>
            </a:r>
            <a:r>
              <a:rPr lang="en-US" sz="1400" dirty="0"/>
              <a:t>, “NR</a:t>
            </a:r>
            <a:r>
              <a:rPr lang="en-US" sz="1400" dirty="0" smtClean="0"/>
              <a:t>; Requirements </a:t>
            </a:r>
            <a:r>
              <a:rPr lang="en-US" sz="1400" dirty="0"/>
              <a:t>for support of radio resource </a:t>
            </a:r>
            <a:r>
              <a:rPr lang="en-US" sz="1400" dirty="0" smtClean="0"/>
              <a:t>management”</a:t>
            </a:r>
          </a:p>
          <a:p>
            <a:pPr lvl="0">
              <a:buFont typeface="+mj-lt"/>
              <a:buAutoNum type="arabicParenR"/>
            </a:pPr>
            <a:r>
              <a:rPr lang="x-none" sz="1400" smtClean="0"/>
              <a:t>R1-1902344</a:t>
            </a:r>
            <a:r>
              <a:rPr lang="en-US" sz="1400" dirty="0"/>
              <a:t>, “</a:t>
            </a:r>
            <a:r>
              <a:rPr lang="x-none" sz="1400"/>
              <a:t>Discussion on measurement reporting for network synchronization error compensation scheme</a:t>
            </a:r>
            <a:r>
              <a:rPr lang="en-US" sz="1400" dirty="0"/>
              <a:t>”, </a:t>
            </a:r>
            <a:r>
              <a:rPr lang="x-none" sz="1400"/>
              <a:t>CMCC</a:t>
            </a:r>
            <a:endParaRPr lang="en-US" sz="1400" dirty="0"/>
          </a:p>
          <a:p>
            <a:pPr lvl="0">
              <a:buFont typeface="+mj-lt"/>
              <a:buAutoNum type="arabicParenR"/>
            </a:pPr>
            <a:r>
              <a:rPr lang="x-none" sz="1400"/>
              <a:t>R1-1901849</a:t>
            </a:r>
            <a:r>
              <a:rPr lang="en-US" sz="1400" dirty="0"/>
              <a:t>, “</a:t>
            </a:r>
            <a:r>
              <a:rPr lang="x-none" sz="1400"/>
              <a:t>DL and UL based NR Positioning</a:t>
            </a:r>
            <a:r>
              <a:rPr lang="en-US" sz="1400" dirty="0"/>
              <a:t>”, </a:t>
            </a:r>
            <a:r>
              <a:rPr lang="x-none" sz="1400"/>
              <a:t>Nokia, Nokia Shanghai Bell</a:t>
            </a:r>
            <a:endParaRPr lang="en-US" sz="1400" dirty="0"/>
          </a:p>
          <a:p>
            <a:pPr lvl="0">
              <a:buFont typeface="+mj-lt"/>
              <a:buAutoNum type="arabicParenR"/>
            </a:pPr>
            <a:r>
              <a:rPr lang="x-none" sz="1400"/>
              <a:t>R1-1903141</a:t>
            </a:r>
            <a:r>
              <a:rPr lang="en-US" sz="1400" dirty="0"/>
              <a:t>, “</a:t>
            </a:r>
            <a:r>
              <a:rPr lang="x-none" sz="1400"/>
              <a:t>On the use of RTT for positioning</a:t>
            </a:r>
            <a:r>
              <a:rPr lang="en-US" sz="1400" dirty="0"/>
              <a:t>”, </a:t>
            </a:r>
            <a:r>
              <a:rPr lang="x-none" sz="1400"/>
              <a:t>Ericsson</a:t>
            </a:r>
            <a:endParaRPr lang="en-US" sz="1400" dirty="0"/>
          </a:p>
          <a:p>
            <a:pPr lvl="0">
              <a:buFont typeface="+mj-lt"/>
              <a:buAutoNum type="arabicParenR"/>
            </a:pPr>
            <a:r>
              <a:rPr lang="en-GB" sz="1400" dirty="0"/>
              <a:t>R1-1905350, “</a:t>
            </a:r>
            <a:r>
              <a:rPr lang="en-US" sz="1400" dirty="0"/>
              <a:t>Network synchronization based on RAT-dependent signals”, </a:t>
            </a:r>
            <a:r>
              <a:rPr lang="en-US" sz="1400" dirty="0" smtClean="0"/>
              <a:t>CATT</a:t>
            </a:r>
          </a:p>
          <a:p>
            <a:pPr lvl="0">
              <a:buFont typeface="+mj-lt"/>
              <a:buAutoNum type="arabicParenR"/>
            </a:pPr>
            <a:r>
              <a:rPr lang="en-US" sz="1400" dirty="0"/>
              <a:t>3GPP TR 36.898, “Network Assistance for Network </a:t>
            </a:r>
            <a:r>
              <a:rPr lang="en-US" sz="1400" dirty="0" smtClean="0"/>
              <a:t>Synchronization”</a:t>
            </a:r>
            <a:endParaRPr lang="en-US" sz="1400" dirty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2812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9860</TotalTime>
  <Words>1013</Words>
  <Application>Microsoft Office PowerPoint</Application>
  <PresentationFormat>全屏显示(4:3)</PresentationFormat>
  <Paragraphs>89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1_Office 主题</vt:lpstr>
      <vt:lpstr>Office 主题</vt:lpstr>
      <vt:lpstr>Motivation of  NR Network Synchronization in Rel-17</vt:lpstr>
      <vt:lpstr>Network Synchronization</vt:lpstr>
      <vt:lpstr>NR Synchronization Requirements</vt:lpstr>
      <vt:lpstr>Existing Network Synchronization Techniques</vt:lpstr>
      <vt:lpstr>Network Synchronization based on NR Signals</vt:lpstr>
      <vt:lpstr>Rel-17 WI: NR Network Synchronization</vt:lpstr>
      <vt:lpstr>References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CATT</cp:lastModifiedBy>
  <cp:revision>940</cp:revision>
  <dcterms:created xsi:type="dcterms:W3CDTF">2016-07-17T04:57:15Z</dcterms:created>
  <dcterms:modified xsi:type="dcterms:W3CDTF">2019-05-27T14:55:35Z</dcterms:modified>
</cp:coreProperties>
</file>