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  <p:sldMasterId id="2147483672" r:id="rId2"/>
  </p:sldMasterIdLst>
  <p:notesMasterIdLst>
    <p:notesMasterId r:id="rId11"/>
  </p:notesMasterIdLst>
  <p:handoutMasterIdLst>
    <p:handoutMasterId r:id="rId12"/>
  </p:handoutMasterIdLst>
  <p:sldIdLst>
    <p:sldId id="322" r:id="rId3"/>
    <p:sldId id="418" r:id="rId4"/>
    <p:sldId id="420" r:id="rId5"/>
    <p:sldId id="377" r:id="rId6"/>
    <p:sldId id="421" r:id="rId7"/>
    <p:sldId id="422" r:id="rId8"/>
    <p:sldId id="423" r:id="rId9"/>
    <p:sldId id="352" r:id="rId10"/>
  </p:sldIdLst>
  <p:sldSz cx="9144000" cy="6858000" type="screen4x3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000066"/>
    <a:srgbClr val="001236"/>
    <a:srgbClr val="24096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99420" autoAdjust="0"/>
  </p:normalViewPr>
  <p:slideViewPr>
    <p:cSldViewPr>
      <p:cViewPr>
        <p:scale>
          <a:sx n="66" d="100"/>
          <a:sy n="66" d="100"/>
        </p:scale>
        <p:origin x="-1398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5/27/2019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2019/5/27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645024"/>
            <a:ext cx="7772400" cy="1109985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941168"/>
            <a:ext cx="8928992" cy="864096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aseline="0">
                <a:latin typeface="Calibri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aseline="0">
                <a:solidFill>
                  <a:srgbClr val="001236"/>
                </a:solidFill>
                <a:latin typeface="Calibri" pitchFamily="34" charset="0"/>
                <a:ea typeface="微软雅黑" pitchFamily="34" charset="-122"/>
              </a:defRPr>
            </a:lvl1pPr>
            <a:lvl2pPr>
              <a:defRPr sz="2000" baseline="0">
                <a:solidFill>
                  <a:srgbClr val="240967"/>
                </a:solidFill>
                <a:latin typeface="Calibri" pitchFamily="34" charset="0"/>
                <a:ea typeface="微软雅黑" pitchFamily="34" charset="-122"/>
              </a:defRPr>
            </a:lvl2pPr>
            <a:lvl3pPr>
              <a:defRPr sz="1800" baseline="0">
                <a:solidFill>
                  <a:srgbClr val="7030A0"/>
                </a:solidFill>
                <a:latin typeface="Calibri" pitchFamily="34" charset="0"/>
                <a:ea typeface="微软雅黑" pitchFamily="34" charset="-122"/>
              </a:defRPr>
            </a:lvl3pPr>
            <a:lvl4pPr>
              <a:defRPr sz="1600" baseline="0">
                <a:latin typeface="Calibri" pitchFamily="34" charset="0"/>
                <a:ea typeface="微软雅黑" pitchFamily="34" charset="-122"/>
              </a:defRPr>
            </a:lvl4pPr>
            <a:lvl5pPr>
              <a:defRPr sz="1600" baseline="0">
                <a:latin typeface="Calibri" pitchFamily="34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96752"/>
            <a:ext cx="2057400" cy="492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96752"/>
            <a:ext cx="6019800" cy="492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988840"/>
            <a:ext cx="4040188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96752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73000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268760"/>
            <a:ext cx="5111750" cy="485740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268759"/>
            <a:ext cx="5486400" cy="345881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6356350"/>
            <a:ext cx="3703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971600" y="2247330"/>
            <a:ext cx="7412038" cy="1109662"/>
          </a:xfrm>
        </p:spPr>
        <p:txBody>
          <a:bodyPr rtlCol="0"/>
          <a:lstStyle/>
          <a:p>
            <a:pPr algn="ctr">
              <a:defRPr/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Motivation of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UE and Network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Power 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Saving </a:t>
            </a:r>
            <a:r>
              <a:rPr lang="en-US" altLang="zh-CN" sz="2800" smtClean="0">
                <a:latin typeface="Arial" pitchFamily="34" charset="0"/>
                <a:cs typeface="Arial" pitchFamily="34" charset="0"/>
              </a:rPr>
              <a:t>in Rel-17</a:t>
            </a:r>
            <a:endParaRPr lang="en-US" altLang="zh-CN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142875" y="4929188"/>
            <a:ext cx="88582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dirty="0" smtClean="0">
                <a:solidFill>
                  <a:srgbClr val="0070C0"/>
                </a:solidFill>
                <a:latin typeface="Calibri" pitchFamily="34" charset="0"/>
              </a:rPr>
              <a:t>China </a:t>
            </a:r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Academy of Telecommunications Technology (CATT)</a:t>
            </a:r>
          </a:p>
          <a:p>
            <a:r>
              <a:rPr lang="en-US" altLang="zh-CN" sz="2000" dirty="0">
                <a:solidFill>
                  <a:srgbClr val="0070C0"/>
                </a:solidFill>
                <a:latin typeface="Calibri" pitchFamily="34" charset="0"/>
              </a:rPr>
              <a:t>							</a:t>
            </a:r>
          </a:p>
          <a:p>
            <a:endParaRPr lang="en-US" altLang="zh-CN" sz="20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836712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3GPP TSG RAN Meeting #84</a:t>
            </a: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			</a:t>
            </a:r>
            <a:r>
              <a:rPr lang="en-GB" b="1" smtClean="0">
                <a:solidFill>
                  <a:schemeClr val="bg1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		</a:t>
            </a:r>
            <a:r>
              <a:rPr lang="en-GB" b="1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RP-191140</a:t>
            </a:r>
            <a:endParaRPr lang="en-US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</a:tabLst>
            </a:pPr>
            <a:r>
              <a:rPr lang="en-GB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Newport Beach, USA, June 3-6, 2019</a:t>
            </a:r>
            <a:endParaRPr lang="en-GB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Vision of 5G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5G is expected to change every aspects of modern society</a:t>
            </a:r>
          </a:p>
          <a:p>
            <a:pPr lvl="1"/>
            <a:r>
              <a:rPr lang="en-US" altLang="zh-CN" dirty="0" smtClean="0"/>
              <a:t>Smart city, education, health, industry, transportation, environment, entertainment, finance, agricultures…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18" name="组合 20"/>
          <p:cNvGrpSpPr/>
          <p:nvPr/>
        </p:nvGrpSpPr>
        <p:grpSpPr>
          <a:xfrm>
            <a:off x="827584" y="2420887"/>
            <a:ext cx="7920880" cy="4104457"/>
            <a:chOff x="899592" y="2348880"/>
            <a:chExt cx="7920880" cy="4104457"/>
          </a:xfrm>
        </p:grpSpPr>
        <p:pic>
          <p:nvPicPr>
            <p:cNvPr id="5" name="图片 4" descr="MacintoshFD:Users:liuyuchao:Desktop:5G愿景.pn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2348880"/>
              <a:ext cx="7632848" cy="410445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5652120" y="2599021"/>
              <a:ext cx="792087" cy="2539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/>
                <a:t>Agriculture</a:t>
              </a:r>
              <a:endParaRPr lang="zh-CN" altLang="en-US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164289" y="3686835"/>
              <a:ext cx="648072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/>
                <a:t>Health</a:t>
              </a: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028384" y="4046875"/>
              <a:ext cx="792088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Education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740352" y="5013176"/>
              <a:ext cx="1061104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Transportation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679248" y="5631051"/>
              <a:ext cx="809077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Finance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39952" y="6093297"/>
              <a:ext cx="1169117" cy="2462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Environment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123728" y="3563724"/>
              <a:ext cx="1169117" cy="2462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Wearable devices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98827" y="3038763"/>
              <a:ext cx="737069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Home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067944" y="3800654"/>
              <a:ext cx="648072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AR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427984" y="4406915"/>
              <a:ext cx="648072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VR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381078" y="4941169"/>
              <a:ext cx="1135138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Entertainment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699792" y="5631050"/>
              <a:ext cx="1135138" cy="24622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Cloud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70835" y="4046875"/>
              <a:ext cx="1025101" cy="2462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 smtClean="0">
                  <a:solidFill>
                    <a:schemeClr val="tx2"/>
                  </a:solidFill>
                </a:rPr>
                <a:t>Mobile device</a:t>
              </a:r>
              <a:endParaRPr lang="zh-CN" altLang="en-US" sz="9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743908" y="2527012"/>
              <a:ext cx="792087" cy="2539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softEdge rad="31750"/>
            </a:effectLst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000">
                  <a:solidFill>
                    <a:schemeClr val="tx2"/>
                  </a:solidFill>
                </a:defRPr>
              </a:lvl1pPr>
            </a:lstStyle>
            <a:p>
              <a:r>
                <a:rPr lang="en-US" altLang="zh-CN" dirty="0" smtClean="0"/>
                <a:t>Industry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8282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+mj-lt"/>
              </a:rPr>
              <a:t>NR Evolution to Rel-17 and Beyond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+mn-lt"/>
              </a:rPr>
              <a:t>User-oriented system evolution – </a:t>
            </a:r>
          </a:p>
          <a:p>
            <a:pPr lvl="1"/>
            <a:r>
              <a:rPr lang="en-US" dirty="0" smtClean="0">
                <a:latin typeface="+mn-lt"/>
              </a:rPr>
              <a:t>Better user experience is one important aspects in marketing NR and further development </a:t>
            </a:r>
          </a:p>
          <a:p>
            <a:pPr lvl="1"/>
            <a:r>
              <a:rPr lang="en-US" dirty="0" smtClean="0">
                <a:latin typeface="+mn-lt"/>
              </a:rPr>
              <a:t>NR power consumption is more than double of that in LTE (RP-181155 by </a:t>
            </a:r>
            <a:r>
              <a:rPr lang="en-US" dirty="0" err="1" smtClean="0">
                <a:latin typeface="+mn-lt"/>
              </a:rPr>
              <a:t>MediaTeck</a:t>
            </a:r>
            <a:r>
              <a:rPr lang="en-US" dirty="0" smtClean="0">
                <a:latin typeface="+mn-lt"/>
              </a:rPr>
              <a:t>)</a:t>
            </a:r>
          </a:p>
          <a:p>
            <a:pPr lvl="2"/>
            <a:r>
              <a:rPr lang="en-US" dirty="0" smtClean="0">
                <a:latin typeface="+mn-lt"/>
              </a:rPr>
              <a:t>NR PDCCH monitoring in CONNECTED mode is more than double of that in LTE</a:t>
            </a:r>
          </a:p>
          <a:p>
            <a:pPr lvl="2"/>
            <a:r>
              <a:rPr lang="en-US" dirty="0" smtClean="0">
                <a:latin typeface="+mn-lt"/>
              </a:rPr>
              <a:t>Initial access power is more than double of that in LTE</a:t>
            </a:r>
          </a:p>
          <a:p>
            <a:pPr lvl="1"/>
            <a:r>
              <a:rPr lang="en-US" dirty="0" smtClean="0">
                <a:latin typeface="+mn-lt"/>
              </a:rPr>
              <a:t>Power consumption is high in EN-DC due to individual configuration of DRX for LTE and NR</a:t>
            </a:r>
          </a:p>
          <a:p>
            <a:r>
              <a:rPr lang="en-US" dirty="0" smtClean="0">
                <a:latin typeface="+mn-lt"/>
              </a:rPr>
              <a:t>Green project –  reduce power consumptions </a:t>
            </a:r>
          </a:p>
          <a:p>
            <a:pPr lvl="1"/>
            <a:r>
              <a:rPr lang="en-US" dirty="0" smtClean="0">
                <a:latin typeface="+mn-lt"/>
              </a:rPr>
              <a:t>Power consumption reduction at </a:t>
            </a:r>
            <a:r>
              <a:rPr lang="en-US" dirty="0" err="1" smtClean="0">
                <a:latin typeface="+mn-lt"/>
              </a:rPr>
              <a:t>gNB</a:t>
            </a:r>
            <a:endParaRPr lang="en-US" dirty="0" smtClean="0">
              <a:latin typeface="+mn-lt"/>
            </a:endParaRPr>
          </a:p>
          <a:p>
            <a:pPr lvl="2"/>
            <a:r>
              <a:rPr lang="en-US" dirty="0" smtClean="0">
                <a:latin typeface="+mn-lt"/>
              </a:rPr>
              <a:t>Additional benefit in OPEX reduction</a:t>
            </a:r>
          </a:p>
          <a:p>
            <a:r>
              <a:rPr lang="en-US" dirty="0" smtClean="0">
                <a:latin typeface="+mn-lt"/>
              </a:rPr>
              <a:t>Rel-16 power Saving Works provide the framework for UE power saving for </a:t>
            </a:r>
            <a:r>
              <a:rPr lang="en-US" dirty="0" err="1" smtClean="0">
                <a:latin typeface="+mn-lt"/>
              </a:rPr>
              <a:t>eMBB</a:t>
            </a:r>
            <a:endParaRPr lang="en-US" dirty="0" smtClean="0">
              <a:latin typeface="+mn-lt"/>
            </a:endParaRPr>
          </a:p>
          <a:p>
            <a:pPr lvl="1"/>
            <a:r>
              <a:rPr lang="en-US" dirty="0" smtClean="0">
                <a:latin typeface="+mn-lt"/>
              </a:rPr>
              <a:t>Continue power consumption reduction at UE and </a:t>
            </a:r>
            <a:r>
              <a:rPr lang="en-US" dirty="0" err="1" smtClean="0">
                <a:latin typeface="+mn-lt"/>
              </a:rPr>
              <a:t>gNB</a:t>
            </a:r>
            <a:endParaRPr lang="en-US" dirty="0" smtClean="0">
              <a:latin typeface="+mn-lt"/>
            </a:endParaRP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+mj-lt"/>
              </a:rPr>
              <a:t>Power Saving Study and Work in Rel-16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352928" cy="5589240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RAN1 study on UE power saving in NR had been completed in Rel-16</a:t>
            </a: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RAN1 work on UE power saving gains had been shown in multiple dimensions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tx1"/>
                </a:solidFill>
                <a:latin typeface="+mn-lt"/>
              </a:rPr>
              <a:t>UE adaptation to the DRX  operations in RRC_CONNECTED mode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GB" sz="3000" dirty="0" smtClean="0">
                <a:solidFill>
                  <a:schemeClr val="tx1"/>
                </a:solidFill>
                <a:latin typeface="+mn-lt"/>
              </a:rPr>
              <a:t>Power saving signal/channel in triggering UE adaptation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GB" sz="3000" dirty="0" smtClean="0">
                <a:solidFill>
                  <a:schemeClr val="tx1"/>
                </a:solidFill>
                <a:latin typeface="+mn-lt"/>
              </a:rPr>
              <a:t>Dynamic DRX configuration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tx1"/>
                </a:solidFill>
                <a:latin typeface="+mn-lt"/>
              </a:rPr>
              <a:t>Reduce PDCCH monitoring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GB" sz="3000" dirty="0" smtClean="0">
                <a:solidFill>
                  <a:schemeClr val="tx1"/>
                </a:solidFill>
                <a:latin typeface="+mn-lt"/>
              </a:rPr>
              <a:t>PDCCH skipping 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GB" sz="3000" dirty="0" smtClean="0">
                <a:solidFill>
                  <a:schemeClr val="tx1"/>
                </a:solidFill>
                <a:latin typeface="+mn-lt"/>
              </a:rPr>
              <a:t>Switching PDCCH monitoring periodicity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GB" sz="3000" dirty="0" smtClean="0">
                <a:solidFill>
                  <a:schemeClr val="tx1"/>
                </a:solidFill>
                <a:latin typeface="+mn-lt"/>
              </a:rPr>
              <a:t>Blind decoding reduction</a:t>
            </a:r>
            <a:endParaRPr lang="en-US" sz="3000" dirty="0" smtClean="0">
              <a:solidFill>
                <a:schemeClr val="tx1"/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tx1"/>
                </a:solidFill>
                <a:latin typeface="+mn-lt"/>
              </a:rPr>
              <a:t>UE adaptation to the BWP/SCell operation</a:t>
            </a:r>
            <a:endParaRPr lang="en-US" sz="3200" dirty="0" smtClean="0">
              <a:solidFill>
                <a:schemeClr val="tx1"/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tx1"/>
                </a:solidFill>
                <a:latin typeface="+mn-lt"/>
              </a:rPr>
              <a:t>UE adaptation to the maximum number of MIMO layers/ number of antenna</a:t>
            </a:r>
            <a:endParaRPr lang="en-US" sz="3200" dirty="0" smtClean="0">
              <a:solidFill>
                <a:schemeClr val="tx1"/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tx1"/>
                </a:solidFill>
                <a:latin typeface="+mn-lt"/>
              </a:rPr>
              <a:t>UE assistance information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tx1"/>
                </a:solidFill>
                <a:latin typeface="+mn-lt"/>
              </a:rPr>
              <a:t>RRM measurements  reduction 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GB" sz="3000" dirty="0" smtClean="0">
                <a:solidFill>
                  <a:schemeClr val="tx1"/>
                </a:solidFill>
                <a:latin typeface="+mn-lt"/>
              </a:rPr>
              <a:t>Relaxing in time domain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GB" sz="3000" dirty="0" smtClean="0">
                <a:solidFill>
                  <a:schemeClr val="tx1"/>
                </a:solidFill>
                <a:latin typeface="+mn-lt"/>
              </a:rPr>
              <a:t>Relaxing in intra and inter-frequency measurements</a:t>
            </a: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r>
              <a:rPr lang="en-GB" sz="3000" dirty="0" smtClean="0">
                <a:solidFill>
                  <a:schemeClr val="tx1"/>
                </a:solidFill>
                <a:latin typeface="+mn-lt"/>
              </a:rPr>
              <a:t>Measurements with Additional RS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</a:pPr>
            <a:r>
              <a:rPr lang="en-GB" sz="3600" dirty="0" smtClean="0">
                <a:solidFill>
                  <a:schemeClr val="tx1"/>
                </a:solidFill>
                <a:latin typeface="+mn-lt"/>
              </a:rPr>
              <a:t>UE assistance for fast transition from RRC_CONNECTED to RRC_IDLE/</a:t>
            </a:r>
            <a:r>
              <a:rPr lang="en-GB" sz="3600" dirty="0" err="1" smtClean="0">
                <a:solidFill>
                  <a:schemeClr val="tx1"/>
                </a:solidFill>
                <a:latin typeface="+mn-lt"/>
              </a:rPr>
              <a:t>RRC_Inactive</a:t>
            </a:r>
            <a:endParaRPr lang="en-GB" sz="3600" dirty="0" smtClean="0">
              <a:solidFill>
                <a:schemeClr val="tx1"/>
              </a:solidFill>
              <a:latin typeface="+mn-lt"/>
            </a:endParaRPr>
          </a:p>
          <a:p>
            <a:pPr lvl="2" hangingPunct="0">
              <a:lnSpc>
                <a:spcPct val="120000"/>
              </a:lnSpc>
              <a:spcBef>
                <a:spcPts val="0"/>
              </a:spcBef>
            </a:pPr>
            <a:endParaRPr lang="en-US" sz="3000" dirty="0" smtClean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95536" y="2276872"/>
            <a:ext cx="8496944" cy="2232248"/>
          </a:xfrm>
          <a:prstGeom prst="ellipse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>
                  <a:alpha val="25000"/>
                </a:srgbClr>
              </a:gs>
              <a:gs pos="100000">
                <a:srgbClr val="E6E6E6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+mj-lt"/>
              </a:rPr>
              <a:t>Power Saving Study and Work in Rel-16</a:t>
            </a:r>
            <a:endParaRPr lang="en-US" sz="3200" dirty="0">
              <a:latin typeface="+mj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08912" cy="5040560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RAN1 study on UE power saving in NR had been completed in Rel-16</a:t>
            </a: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RAN1 work on UE power saving starting in 2</a:t>
            </a:r>
            <a:r>
              <a:rPr lang="en-US" sz="3800" baseline="30000" dirty="0" smtClean="0">
                <a:latin typeface="+mn-lt"/>
              </a:rPr>
              <a:t>nd</a:t>
            </a:r>
            <a:r>
              <a:rPr lang="en-US" sz="3800" dirty="0" smtClean="0">
                <a:latin typeface="+mn-lt"/>
              </a:rPr>
              <a:t> quarter 2019 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latin typeface="+mn-lt"/>
              </a:rPr>
              <a:t>Specify the power saving techniques with power saving signal/channel </a:t>
            </a:r>
            <a:endParaRPr lang="en-US" sz="3200" dirty="0" smtClean="0"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latin typeface="+mn-lt"/>
              </a:rPr>
              <a:t>Specify the procedure of cross-slot scheduling power saving techniques  </a:t>
            </a:r>
            <a:endParaRPr lang="en-US" sz="3200" dirty="0" smtClean="0"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latin typeface="+mn-lt"/>
              </a:rPr>
              <a:t>Evaluate the required switching and interruption times for UE dynamic adaptation to the maximum number of MIMO layers</a:t>
            </a:r>
            <a:r>
              <a:rPr lang="en-GB" sz="3200" u="sng" dirty="0" smtClean="0">
                <a:latin typeface="+mn-lt"/>
              </a:rPr>
              <a:t> </a:t>
            </a:r>
            <a:r>
              <a:rPr lang="en-GB" sz="3200" dirty="0" smtClean="0">
                <a:latin typeface="+mn-lt"/>
              </a:rPr>
              <a:t>[RAN4]</a:t>
            </a:r>
            <a:endParaRPr lang="en-GB" sz="3200" dirty="0" smtClean="0">
              <a:solidFill>
                <a:srgbClr val="00B0F0"/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with power saving signal/channel as the wakeup signal/channel in triggering UE adaptation to the DRX operation in RRC_CONNECTED mode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DCI-based mechanism in skipping PDCCH monitoring or switching PDCCH monitoring periodicity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of UE adaptation to the BWP/SCell operation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of UE dynamic adaptation to the maximum number of MIMO layers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UE assistance information for the associated power saving techniques.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</a:pPr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+mn-lt"/>
              </a:rPr>
              <a:t>Specify the power saving techniques in RRM measurements in synchronous and asynchronous network deployment </a:t>
            </a:r>
            <a:endParaRPr lang="en-US" sz="3200" dirty="0" smtClean="0">
              <a:solidFill>
                <a:schemeClr val="bg1">
                  <a:lumMod val="50000"/>
                </a:schemeClr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+mn-lt"/>
              </a:rPr>
              <a:t>RAN2 continues study until June 2019</a:t>
            </a:r>
          </a:p>
          <a:p>
            <a:pPr lvl="1" hangingPunct="0">
              <a:lnSpc>
                <a:spcPct val="120000"/>
              </a:lnSpc>
            </a:pPr>
            <a:r>
              <a:rPr lang="en-US" sz="3200" dirty="0" smtClean="0">
                <a:latin typeface="+mn-lt"/>
              </a:rPr>
              <a:t>DRX operation, PDCCH skipping/switching PDCCH monitoring  periodicity,  UE adaptation to the BWP/SCell operation, adaption to the MIMO layer, UE assistance information, RRM</a:t>
            </a:r>
          </a:p>
          <a:p>
            <a:pPr lvl="1" hangingPunct="0">
              <a:lnSpc>
                <a:spcPct val="120000"/>
              </a:lnSpc>
            </a:pPr>
            <a:r>
              <a:rPr lang="en-GB" sz="3200" dirty="0" smtClean="0">
                <a:latin typeface="+mn-lt"/>
              </a:rPr>
              <a:t>Study the enhancement of  UE paging procedure based on the additional power saving signal/channel/procedure</a:t>
            </a:r>
            <a:endParaRPr lang="en-US" sz="3200" dirty="0" smtClean="0">
              <a:latin typeface="+mn-lt"/>
            </a:endParaRPr>
          </a:p>
          <a:p>
            <a:pPr lvl="1" hangingPunct="0">
              <a:lnSpc>
                <a:spcPct val="120000"/>
              </a:lnSpc>
            </a:pPr>
            <a:r>
              <a:rPr lang="en-GB" sz="3200" dirty="0" smtClean="0">
                <a:latin typeface="+mn-lt"/>
              </a:rPr>
              <a:t>Study the enhancement of  UE power saving procedure in supporting efficient transition from RRC_CONNECTED to RRC_IDLE/RRC_INACTIVE mode  </a:t>
            </a:r>
            <a:endParaRPr lang="en-US" sz="3200" dirty="0" smtClean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95936" y="3861048"/>
            <a:ext cx="2200154" cy="338554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600" dirty="0" smtClean="0"/>
              <a:t>To be revised in RAN#84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0"/>
          <p:cNvSpPr>
            <a:spLocks noChangeArrowheads="1"/>
          </p:cNvSpPr>
          <p:nvPr/>
        </p:nvSpPr>
        <p:spPr bwMode="auto">
          <a:xfrm>
            <a:off x="6300192" y="2420888"/>
            <a:ext cx="2560320" cy="389513"/>
          </a:xfrm>
          <a:prstGeom prst="ellipse">
            <a:avLst/>
          </a:prstGeom>
          <a:solidFill>
            <a:srgbClr val="FFC000">
              <a:alpha val="24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9" name="Oval 90"/>
          <p:cNvSpPr>
            <a:spLocks noChangeArrowheads="1"/>
          </p:cNvSpPr>
          <p:nvPr/>
        </p:nvSpPr>
        <p:spPr bwMode="auto">
          <a:xfrm>
            <a:off x="4788024" y="2204864"/>
            <a:ext cx="2329558" cy="389513"/>
          </a:xfrm>
          <a:prstGeom prst="ellipse">
            <a:avLst/>
          </a:prstGeom>
          <a:solidFill>
            <a:srgbClr val="FFC000">
              <a:alpha val="24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Revolution to “Green” 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8532441" y="6356352"/>
            <a:ext cx="370384" cy="365125"/>
          </a:xfrm>
          <a:prstGeom prst="rect">
            <a:avLst/>
          </a:prstGeo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5580112" y="1484784"/>
            <a:ext cx="782156" cy="954879"/>
            <a:chOff x="1001" y="3700"/>
            <a:chExt cx="228" cy="224"/>
          </a:xfrm>
        </p:grpSpPr>
        <p:pic>
          <p:nvPicPr>
            <p:cNvPr id="7" name="Picture 46" descr="tower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7380312" y="1700808"/>
            <a:ext cx="586617" cy="954879"/>
            <a:chOff x="1001" y="3700"/>
            <a:chExt cx="228" cy="224"/>
          </a:xfrm>
        </p:grpSpPr>
        <p:pic>
          <p:nvPicPr>
            <p:cNvPr id="12" name="Picture 36" descr="tower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Freeform 3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pic>
        <p:nvPicPr>
          <p:cNvPr id="24" name="Picture 5" descr="C:\Users\fcc\AppData\Local\Microsoft\Windows\Temporary Internet Files\Content.IE5\YBD3FJX3\phone-875488_960_72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132856"/>
            <a:ext cx="324036" cy="288032"/>
          </a:xfrm>
          <a:prstGeom prst="rect">
            <a:avLst/>
          </a:prstGeom>
          <a:noFill/>
        </p:spPr>
      </p:pic>
      <p:pic>
        <p:nvPicPr>
          <p:cNvPr id="81" name="Picture 23" descr="NOTEBOO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60432" y="2348880"/>
            <a:ext cx="224363" cy="20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" name="内容占位符 87"/>
          <p:cNvSpPr>
            <a:spLocks noGrp="1"/>
          </p:cNvSpPr>
          <p:nvPr>
            <p:ph idx="1"/>
          </p:nvPr>
        </p:nvSpPr>
        <p:spPr>
          <a:xfrm>
            <a:off x="323528" y="1196752"/>
            <a:ext cx="4392488" cy="4857405"/>
          </a:xfrm>
        </p:spPr>
        <p:txBody>
          <a:bodyPr>
            <a:normAutofit fontScale="85000" lnSpcReduction="10000"/>
          </a:bodyPr>
          <a:lstStyle/>
          <a:p>
            <a:pPr lvl="0">
              <a:defRPr/>
            </a:pPr>
            <a:r>
              <a:rPr lang="en-US" dirty="0" smtClean="0"/>
              <a:t>Power consumption reduction for both UE and </a:t>
            </a:r>
            <a:r>
              <a:rPr lang="en-US" dirty="0" err="1" smtClean="0"/>
              <a:t>gNB</a:t>
            </a:r>
            <a:r>
              <a:rPr lang="en-US" dirty="0" smtClean="0"/>
              <a:t> through antenna adaptation</a:t>
            </a:r>
          </a:p>
          <a:p>
            <a:pPr marL="742950" lvl="2" indent="-342900">
              <a:buFont typeface="微软雅黑" pitchFamily="34" charset="-122"/>
              <a:buChar char="−"/>
            </a:pPr>
            <a:r>
              <a:rPr lang="en-US" dirty="0" smtClean="0"/>
              <a:t>The number of </a:t>
            </a:r>
            <a:r>
              <a:rPr lang="en-US" dirty="0" err="1" smtClean="0"/>
              <a:t>Tx</a:t>
            </a:r>
            <a:r>
              <a:rPr lang="en-US" dirty="0" smtClean="0"/>
              <a:t>/Rx antenna for UE and </a:t>
            </a:r>
            <a:r>
              <a:rPr lang="en-US" dirty="0" err="1" smtClean="0"/>
              <a:t>gNB</a:t>
            </a:r>
            <a:r>
              <a:rPr lang="en-US" dirty="0" smtClean="0"/>
              <a:t> would be dynamic adapted based on the traffic </a:t>
            </a:r>
          </a:p>
          <a:p>
            <a:pPr marL="1200150" lvl="3" indent="-342900">
              <a:buFont typeface="微软雅黑" pitchFamily="34" charset="-122"/>
              <a:buChar char="−"/>
            </a:pPr>
            <a:r>
              <a:rPr lang="en-US" dirty="0" smtClean="0">
                <a:solidFill>
                  <a:srgbClr val="7030A0"/>
                </a:solidFill>
              </a:rPr>
              <a:t>Both of UE and </a:t>
            </a:r>
            <a:r>
              <a:rPr lang="en-US" dirty="0" err="1" smtClean="0">
                <a:solidFill>
                  <a:srgbClr val="7030A0"/>
                </a:solidFill>
              </a:rPr>
              <a:t>gNB</a:t>
            </a:r>
            <a:r>
              <a:rPr lang="en-US" dirty="0" smtClean="0">
                <a:solidFill>
                  <a:srgbClr val="7030A0"/>
                </a:solidFill>
              </a:rPr>
              <a:t> would reduce  the number of </a:t>
            </a:r>
            <a:r>
              <a:rPr lang="en-US" dirty="0" err="1" smtClean="0">
                <a:solidFill>
                  <a:srgbClr val="7030A0"/>
                </a:solidFill>
              </a:rPr>
              <a:t>Tx</a:t>
            </a:r>
            <a:r>
              <a:rPr lang="en-US" dirty="0" smtClean="0">
                <a:solidFill>
                  <a:srgbClr val="7030A0"/>
                </a:solidFill>
              </a:rPr>
              <a:t>/Rx antenna during monitoring and no traffic  </a:t>
            </a:r>
          </a:p>
          <a:p>
            <a:pPr marL="1657350" lvl="4" indent="-342900">
              <a:buFont typeface="微软雅黑" pitchFamily="34" charset="-122"/>
              <a:buChar char="−"/>
            </a:pPr>
            <a:r>
              <a:rPr lang="en-US" dirty="0" smtClean="0">
                <a:solidFill>
                  <a:srgbClr val="7030A0"/>
                </a:solidFill>
              </a:rPr>
              <a:t>Low system load  </a:t>
            </a:r>
          </a:p>
          <a:p>
            <a:pPr marL="1657350" lvl="4" indent="-342900">
              <a:buFont typeface="微软雅黑" pitchFamily="34" charset="-122"/>
              <a:buChar char="−"/>
            </a:pPr>
            <a:r>
              <a:rPr lang="en-US" dirty="0" smtClean="0">
                <a:solidFill>
                  <a:srgbClr val="7030A0"/>
                </a:solidFill>
              </a:rPr>
              <a:t>Time of day</a:t>
            </a:r>
          </a:p>
          <a:p>
            <a:pPr marL="1200150" lvl="3" indent="-342900">
              <a:buFont typeface="微软雅黑" pitchFamily="34" charset="-122"/>
              <a:buChar char="−"/>
            </a:pPr>
            <a:r>
              <a:rPr lang="en-US" dirty="0" smtClean="0">
                <a:solidFill>
                  <a:srgbClr val="7030A0"/>
                </a:solidFill>
              </a:rPr>
              <a:t>Fast antenna adaptation for high load and heavy traffic </a:t>
            </a:r>
            <a:endParaRPr lang="en-US" dirty="0" smtClean="0"/>
          </a:p>
          <a:p>
            <a:r>
              <a:rPr lang="en-US" dirty="0" smtClean="0"/>
              <a:t>Multi-RAT UE power saving </a:t>
            </a:r>
          </a:p>
          <a:p>
            <a:pPr lvl="1"/>
            <a:r>
              <a:rPr lang="en-US" dirty="0" smtClean="0"/>
              <a:t>Power Saving signal/channel to indicate the wakeup of selected RAT</a:t>
            </a:r>
          </a:p>
          <a:p>
            <a:pPr lvl="2"/>
            <a:r>
              <a:rPr lang="en-US" dirty="0" smtClean="0"/>
              <a:t>Preparation period – for channel tracking and triggering RS transmission</a:t>
            </a:r>
          </a:p>
          <a:p>
            <a:pPr lvl="2"/>
            <a:r>
              <a:rPr lang="en-US" dirty="0" smtClean="0"/>
              <a:t>Measurements</a:t>
            </a:r>
          </a:p>
          <a:p>
            <a:pPr lvl="2"/>
            <a:endParaRPr lang="en-US" dirty="0" smtClean="0"/>
          </a:p>
          <a:p>
            <a:endParaRPr lang="en-US" dirty="0"/>
          </a:p>
        </p:txBody>
      </p:sp>
      <p:grpSp>
        <p:nvGrpSpPr>
          <p:cNvPr id="47" name="Group 45"/>
          <p:cNvGrpSpPr>
            <a:grpSpLocks/>
          </p:cNvGrpSpPr>
          <p:nvPr/>
        </p:nvGrpSpPr>
        <p:grpSpPr bwMode="auto">
          <a:xfrm>
            <a:off x="5940152" y="1844824"/>
            <a:ext cx="782156" cy="954879"/>
            <a:chOff x="1001" y="3700"/>
            <a:chExt cx="228" cy="224"/>
          </a:xfrm>
        </p:grpSpPr>
        <p:pic>
          <p:nvPicPr>
            <p:cNvPr id="48" name="Picture 46" descr="tower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08" y="3700"/>
              <a:ext cx="221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Freeform 47"/>
            <p:cNvSpPr>
              <a:spLocks/>
            </p:cNvSpPr>
            <p:nvPr/>
          </p:nvSpPr>
          <p:spPr bwMode="auto">
            <a:xfrm>
              <a:off x="1001" y="3702"/>
              <a:ext cx="111" cy="126"/>
            </a:xfrm>
            <a:custGeom>
              <a:avLst/>
              <a:gdLst>
                <a:gd name="T0" fmla="*/ 79 w 151"/>
                <a:gd name="T1" fmla="*/ 45 h 165"/>
                <a:gd name="T2" fmla="*/ 82 w 151"/>
                <a:gd name="T3" fmla="*/ 37 h 165"/>
                <a:gd name="T4" fmla="*/ 22 w 151"/>
                <a:gd name="T5" fmla="*/ 0 h 165"/>
                <a:gd name="T6" fmla="*/ 6 w 151"/>
                <a:gd name="T7" fmla="*/ 18 h 165"/>
                <a:gd name="T8" fmla="*/ 0 w 151"/>
                <a:gd name="T9" fmla="*/ 42 h 165"/>
                <a:gd name="T10" fmla="*/ 8 w 151"/>
                <a:gd name="T11" fmla="*/ 76 h 165"/>
                <a:gd name="T12" fmla="*/ 19 w 151"/>
                <a:gd name="T13" fmla="*/ 96 h 165"/>
                <a:gd name="T14" fmla="*/ 76 w 151"/>
                <a:gd name="T15" fmla="*/ 60 h 165"/>
                <a:gd name="T16" fmla="*/ 79 w 151"/>
                <a:gd name="T17" fmla="*/ 45 h 1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1"/>
                <a:gd name="T28" fmla="*/ 0 h 165"/>
                <a:gd name="T29" fmla="*/ 151 w 151"/>
                <a:gd name="T30" fmla="*/ 165 h 1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1" h="165">
                  <a:moveTo>
                    <a:pt x="147" y="77"/>
                  </a:moveTo>
                  <a:lnTo>
                    <a:pt x="151" y="63"/>
                  </a:lnTo>
                  <a:lnTo>
                    <a:pt x="41" y="0"/>
                  </a:lnTo>
                  <a:lnTo>
                    <a:pt x="11" y="30"/>
                  </a:lnTo>
                  <a:lnTo>
                    <a:pt x="0" y="72"/>
                  </a:lnTo>
                  <a:lnTo>
                    <a:pt x="15" y="130"/>
                  </a:lnTo>
                  <a:lnTo>
                    <a:pt x="35" y="165"/>
                  </a:lnTo>
                  <a:lnTo>
                    <a:pt x="142" y="103"/>
                  </a:lnTo>
                  <a:lnTo>
                    <a:pt x="147" y="77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54864" tIns="27432" rIns="54864" bIns="27432" anchorCtr="1"/>
            <a:lstStyle/>
            <a:p>
              <a:endParaRPr lang="en-US"/>
            </a:p>
          </p:txBody>
        </p:sp>
      </p:grpSp>
      <p:sp>
        <p:nvSpPr>
          <p:cNvPr id="50" name="Oval 90"/>
          <p:cNvSpPr>
            <a:spLocks noChangeArrowheads="1"/>
          </p:cNvSpPr>
          <p:nvPr/>
        </p:nvSpPr>
        <p:spPr bwMode="auto">
          <a:xfrm>
            <a:off x="5004048" y="2564904"/>
            <a:ext cx="2329558" cy="389513"/>
          </a:xfrm>
          <a:prstGeom prst="ellipse">
            <a:avLst/>
          </a:prstGeom>
          <a:solidFill>
            <a:srgbClr val="FFC000">
              <a:alpha val="24000"/>
            </a:srgbClr>
          </a:solidFill>
          <a:ln w="9525" algn="ctr">
            <a:solidFill>
              <a:schemeClr val="accent1"/>
            </a:solidFill>
            <a:round/>
            <a:headEnd/>
            <a:tailEnd/>
          </a:ln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51" name="Freeform 71"/>
          <p:cNvSpPr>
            <a:spLocks/>
          </p:cNvSpPr>
          <p:nvPr/>
        </p:nvSpPr>
        <p:spPr bwMode="auto">
          <a:xfrm rot="7986071" flipV="1">
            <a:off x="5099856" y="1785195"/>
            <a:ext cx="943029" cy="276999"/>
          </a:xfrm>
          <a:custGeom>
            <a:avLst/>
            <a:gdLst>
              <a:gd name="T0" fmla="*/ 1801106083 w 152"/>
              <a:gd name="T1" fmla="*/ 0 h 458"/>
              <a:gd name="T2" fmla="*/ 865003657 w 152"/>
              <a:gd name="T3" fmla="*/ 66401554 h 458"/>
              <a:gd name="T4" fmla="*/ 592468137 w 152"/>
              <a:gd name="T5" fmla="*/ 89147052 h 458"/>
              <a:gd name="T6" fmla="*/ 533222034 w 152"/>
              <a:gd name="T7" fmla="*/ 95383285 h 458"/>
              <a:gd name="T8" fmla="*/ 936102642 w 152"/>
              <a:gd name="T9" fmla="*/ 91348325 h 458"/>
              <a:gd name="T10" fmla="*/ 1066444068 w 152"/>
              <a:gd name="T11" fmla="*/ 86945778 h 458"/>
              <a:gd name="T12" fmla="*/ 260686407 w 152"/>
              <a:gd name="T13" fmla="*/ 147110474 h 458"/>
              <a:gd name="T14" fmla="*/ 130344927 w 152"/>
              <a:gd name="T15" fmla="*/ 168021697 h 45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2"/>
              <a:gd name="T25" fmla="*/ 0 h 458"/>
              <a:gd name="T26" fmla="*/ 152 w 152"/>
              <a:gd name="T27" fmla="*/ 458 h 45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2" h="458">
                <a:moveTo>
                  <a:pt x="152" y="0"/>
                </a:moveTo>
                <a:cubicBezTo>
                  <a:pt x="143" y="45"/>
                  <a:pt x="100" y="144"/>
                  <a:pt x="73" y="181"/>
                </a:cubicBezTo>
                <a:cubicBezTo>
                  <a:pt x="66" y="202"/>
                  <a:pt x="57" y="222"/>
                  <a:pt x="50" y="243"/>
                </a:cubicBezTo>
                <a:cubicBezTo>
                  <a:pt x="48" y="249"/>
                  <a:pt x="41" y="256"/>
                  <a:pt x="45" y="260"/>
                </a:cubicBezTo>
                <a:cubicBezTo>
                  <a:pt x="54" y="268"/>
                  <a:pt x="68" y="252"/>
                  <a:pt x="79" y="249"/>
                </a:cubicBezTo>
                <a:cubicBezTo>
                  <a:pt x="86" y="239"/>
                  <a:pt x="131" y="199"/>
                  <a:pt x="90" y="237"/>
                </a:cubicBezTo>
                <a:cubicBezTo>
                  <a:pt x="69" y="292"/>
                  <a:pt x="46" y="346"/>
                  <a:pt x="22" y="401"/>
                </a:cubicBezTo>
                <a:cubicBezTo>
                  <a:pt x="16" y="415"/>
                  <a:pt x="0" y="447"/>
                  <a:pt x="11" y="458"/>
                </a:cubicBezTo>
              </a:path>
            </a:pathLst>
          </a:custGeom>
          <a:noFill/>
          <a:ln w="12700" cap="flat" cmpd="sng">
            <a:solidFill>
              <a:srgbClr val="002060"/>
            </a:solidFill>
            <a:prstDash val="solid"/>
            <a:round/>
            <a:headEnd type="stealth" w="med" len="med"/>
            <a:tailEnd type="stealth" w="med" len="med"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square" lIns="0" tIns="0" rIns="0" bIns="0" anchor="ctr">
            <a:spAutoFit/>
          </a:bodyPr>
          <a:lstStyle/>
          <a:p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6012160" y="1268760"/>
            <a:ext cx="1786066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err="1" smtClean="0"/>
              <a:t>gNB</a:t>
            </a:r>
            <a:r>
              <a:rPr lang="en-US" sz="1000" dirty="0" smtClean="0"/>
              <a:t>: 4Tx/Rx  for high data rate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355976" y="1700808"/>
            <a:ext cx="1715534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UE: 4Tx/Rx  for high data rate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444208" y="1772816"/>
            <a:ext cx="1460656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err="1" smtClean="0"/>
              <a:t>gN</a:t>
            </a:r>
            <a:r>
              <a:rPr lang="en-US" sz="1000" dirty="0" smtClean="0"/>
              <a:t>: 2Tx/Rx  for no traffic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989517" y="2564904"/>
            <a:ext cx="1154483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UE: 2Tx/Rx  for </a:t>
            </a:r>
          </a:p>
          <a:p>
            <a:r>
              <a:rPr lang="en-US" sz="1000" dirty="0" smtClean="0"/>
              <a:t>PDCCH monitoring</a:t>
            </a:r>
          </a:p>
        </p:txBody>
      </p:sp>
      <p:cxnSp>
        <p:nvCxnSpPr>
          <p:cNvPr id="57" name="肘形连接符 56"/>
          <p:cNvCxnSpPr/>
          <p:nvPr/>
        </p:nvCxnSpPr>
        <p:spPr>
          <a:xfrm flipV="1">
            <a:off x="5292080" y="4221088"/>
            <a:ext cx="1944216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/>
          <p:nvPr/>
        </p:nvCxnSpPr>
        <p:spPr>
          <a:xfrm>
            <a:off x="7236296" y="4221088"/>
            <a:ext cx="1440160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肘形连接符 60"/>
          <p:cNvCxnSpPr/>
          <p:nvPr/>
        </p:nvCxnSpPr>
        <p:spPr>
          <a:xfrm flipV="1">
            <a:off x="5220072" y="5085184"/>
            <a:ext cx="1656184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肘形连接符 61"/>
          <p:cNvCxnSpPr/>
          <p:nvPr/>
        </p:nvCxnSpPr>
        <p:spPr>
          <a:xfrm>
            <a:off x="6876256" y="5085184"/>
            <a:ext cx="1440160" cy="36004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804248" y="4293096"/>
            <a:ext cx="838691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LTE: DRX ON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588224" y="5157192"/>
            <a:ext cx="811441" cy="24622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NR: DRX ON</a:t>
            </a:r>
          </a:p>
        </p:txBody>
      </p:sp>
      <p:cxnSp>
        <p:nvCxnSpPr>
          <p:cNvPr id="67" name="直接箭头连接符 66"/>
          <p:cNvCxnSpPr/>
          <p:nvPr/>
        </p:nvCxnSpPr>
        <p:spPr>
          <a:xfrm flipV="1">
            <a:off x="5220072" y="4149080"/>
            <a:ext cx="0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4427984" y="5589240"/>
            <a:ext cx="1741182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000" dirty="0" smtClean="0"/>
              <a:t>Low power </a:t>
            </a:r>
          </a:p>
          <a:p>
            <a:pPr algn="ctr"/>
            <a:r>
              <a:rPr lang="en-US" sz="1000" dirty="0" smtClean="0"/>
              <a:t>Power Saving signal triggering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292080" y="4221088"/>
            <a:ext cx="829073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Preparation </a:t>
            </a:r>
          </a:p>
          <a:p>
            <a:pPr algn="ctr"/>
            <a:r>
              <a:rPr lang="en-US" sz="1000" dirty="0" smtClean="0"/>
              <a:t>period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20072" y="5085184"/>
            <a:ext cx="829073" cy="40011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1000" dirty="0" smtClean="0"/>
              <a:t>Preparation </a:t>
            </a:r>
          </a:p>
          <a:p>
            <a:pPr algn="ctr"/>
            <a:r>
              <a:rPr lang="en-US" sz="1000" dirty="0" smtClean="0"/>
              <a:t>period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Rel-17 UE and Network Power Saving WI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err="1" smtClean="0">
                <a:latin typeface="+mn-lt"/>
                <a:ea typeface="+mn-ea"/>
              </a:rPr>
              <a:t>Tx</a:t>
            </a:r>
            <a:r>
              <a:rPr lang="en-US" altLang="zh-CN" sz="2100" dirty="0" smtClean="0">
                <a:latin typeface="+mn-lt"/>
                <a:ea typeface="+mn-ea"/>
              </a:rPr>
              <a:t>/Rx antenna adaptation for UE and Network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UE dynamic adaptation to the MIMO layer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UE adaptation to the number of Rx/</a:t>
            </a:r>
            <a:r>
              <a:rPr lang="en-US" altLang="zh-CN" sz="2100" dirty="0" err="1" smtClean="0">
                <a:latin typeface="+mn-lt"/>
                <a:ea typeface="+mn-ea"/>
              </a:rPr>
              <a:t>Tx</a:t>
            </a:r>
            <a:r>
              <a:rPr lang="en-US" altLang="zh-CN" sz="2100" dirty="0" smtClean="0">
                <a:latin typeface="+mn-lt"/>
                <a:ea typeface="+mn-ea"/>
              </a:rPr>
              <a:t> antenna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Network adaptation to the number of </a:t>
            </a:r>
            <a:r>
              <a:rPr lang="en-US" altLang="zh-CN" sz="2100" dirty="0" err="1" smtClean="0">
                <a:latin typeface="+mn-lt"/>
                <a:ea typeface="+mn-ea"/>
              </a:rPr>
              <a:t>Tx</a:t>
            </a:r>
            <a:r>
              <a:rPr lang="en-US" altLang="zh-CN" sz="2100" dirty="0" smtClean="0">
                <a:latin typeface="+mn-lt"/>
                <a:ea typeface="+mn-ea"/>
              </a:rPr>
              <a:t>/Rx antenna based on system load and the day of use</a:t>
            </a:r>
          </a:p>
          <a:p>
            <a:pPr lvl="2">
              <a:lnSpc>
                <a:spcPct val="130000"/>
              </a:lnSpc>
              <a:spcBef>
                <a:spcPts val="0"/>
              </a:spcBef>
            </a:pPr>
            <a:r>
              <a:rPr lang="en-US" altLang="zh-CN" sz="1700" dirty="0" smtClean="0">
                <a:latin typeface="+mn-lt"/>
                <a:ea typeface="+mn-ea"/>
              </a:rPr>
              <a:t>UE procedures in support of </a:t>
            </a:r>
            <a:r>
              <a:rPr lang="en-US" altLang="zh-CN" sz="1700" dirty="0" err="1" smtClean="0">
                <a:latin typeface="+mn-lt"/>
                <a:ea typeface="+mn-ea"/>
              </a:rPr>
              <a:t>gNB</a:t>
            </a:r>
            <a:r>
              <a:rPr lang="en-US" altLang="zh-CN" sz="1700" dirty="0" smtClean="0">
                <a:latin typeface="+mn-lt"/>
                <a:ea typeface="+mn-ea"/>
              </a:rPr>
              <a:t> antenna adaptation</a:t>
            </a:r>
          </a:p>
          <a:p>
            <a:pPr lvl="2">
              <a:lnSpc>
                <a:spcPct val="130000"/>
              </a:lnSpc>
              <a:spcBef>
                <a:spcPts val="0"/>
              </a:spcBef>
            </a:pPr>
            <a:r>
              <a:rPr lang="en-US" altLang="zh-CN" sz="1700" dirty="0" smtClean="0">
                <a:latin typeface="+mn-lt"/>
                <a:ea typeface="+mn-ea"/>
              </a:rPr>
              <a:t> UE procedure in support of network cells ON/OFF in both CONNECTED and IDLE/INACTIVE states</a:t>
            </a:r>
            <a:endParaRPr lang="en-US" altLang="zh-CN" sz="2100" dirty="0" smtClean="0">
              <a:latin typeface="+mn-lt"/>
              <a:ea typeface="+mn-ea"/>
            </a:endParaRPr>
          </a:p>
          <a:p>
            <a:pPr lvl="0" hangingPunct="0"/>
            <a:r>
              <a:rPr lang="en-US" dirty="0" smtClean="0"/>
              <a:t>Power saving signal/channel triggering UE adaptation to the power saving techniques in multi-RAT network [RAN1]</a:t>
            </a:r>
          </a:p>
          <a:p>
            <a:pPr lvl="1" hangingPunct="0"/>
            <a:r>
              <a:rPr lang="en-US" dirty="0" smtClean="0"/>
              <a:t>Power saving signal/channel for triggering UE adaptation in both CONNECTED and IDLE/Inactive </a:t>
            </a:r>
          </a:p>
          <a:p>
            <a:pPr lvl="2" hangingPunct="0"/>
            <a:r>
              <a:rPr lang="en-US" dirty="0" smtClean="0"/>
              <a:t>Study the low power consumption power saving signal </a:t>
            </a:r>
          </a:p>
          <a:p>
            <a:pPr lvl="2" hangingPunct="0"/>
            <a:r>
              <a:rPr lang="en-US" dirty="0" smtClean="0"/>
              <a:t>Study and specify the  interaction to Rel-16 PDCCH-based power saving signal/channel</a:t>
            </a:r>
          </a:p>
          <a:p>
            <a:pPr lvl="2" hangingPunct="0"/>
            <a:r>
              <a:rPr lang="en-US" dirty="0" smtClean="0"/>
              <a:t>Specify the power saving signal triggering UE adaptation to DRX operation in multi-RAT operation, such as EN-DC,  NE-DC, NR-DC, NR-CA</a:t>
            </a:r>
          </a:p>
          <a:p>
            <a:pPr lvl="1" hangingPunct="0"/>
            <a:r>
              <a:rPr lang="en-US" dirty="0" smtClean="0"/>
              <a:t>Study and specify the power saving signal triggering preparation period in multi-RAT operation</a:t>
            </a:r>
          </a:p>
          <a:p>
            <a:pPr lvl="2" hangingPunct="0"/>
            <a:r>
              <a:rPr lang="en-US" dirty="0" smtClean="0"/>
              <a:t>Configuration additional RS in assisting UE measurements, such as RRM and CSI measurements</a:t>
            </a:r>
          </a:p>
          <a:p>
            <a:pPr lvl="2" hangingPunct="0"/>
            <a:r>
              <a:rPr lang="en-US" dirty="0" smtClean="0"/>
              <a:t>Enhancements of CSI feedbacks</a:t>
            </a:r>
          </a:p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Multi-RAT UE PDCCH monitoring reduction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Power saving signal triggering PDCCH monitoring reduction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zh-CN" sz="2100" dirty="0" smtClean="0">
                <a:latin typeface="+mn-lt"/>
                <a:ea typeface="+mn-ea"/>
              </a:rPr>
              <a:t>PDCCH blind decoding reduction techniques</a:t>
            </a:r>
          </a:p>
          <a:p>
            <a:pPr lvl="0"/>
            <a:endParaRPr 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C2A2429A-3693-4BBD-9ED6-295096074116}" type="slidenum">
              <a:rPr lang="zh-CN" altLang="en-US" smtClean="0"/>
              <a:pPr>
                <a:defRPr/>
              </a:pPr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32048" cy="365125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15594</TotalTime>
  <Words>859</Words>
  <Application>Microsoft Office PowerPoint</Application>
  <PresentationFormat>全屏显示(4:3)</PresentationFormat>
  <Paragraphs>117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1_Office 主题</vt:lpstr>
      <vt:lpstr>Office 主题</vt:lpstr>
      <vt:lpstr>Motivation of UE and Network Power Saving in Rel-17</vt:lpstr>
      <vt:lpstr>Vision of 5G</vt:lpstr>
      <vt:lpstr>NR Evolution to Rel-17 and Beyond</vt:lpstr>
      <vt:lpstr>Power Saving Study and Work in Rel-16</vt:lpstr>
      <vt:lpstr>Power Saving Study and Work in Rel-16</vt:lpstr>
      <vt:lpstr>Revolution to “Green” </vt:lpstr>
      <vt:lpstr> Rel-17 UE and Network Power Saving WI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catt</dc:creator>
  <cp:lastModifiedBy>Fang-Chen Cheng</cp:lastModifiedBy>
  <cp:revision>823</cp:revision>
  <dcterms:created xsi:type="dcterms:W3CDTF">2016-07-17T04:57:15Z</dcterms:created>
  <dcterms:modified xsi:type="dcterms:W3CDTF">2019-05-27T14:36:55Z</dcterms:modified>
</cp:coreProperties>
</file>