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  <p:sldMasterId id="2147483661" r:id="rId5"/>
    <p:sldMasterId id="2147483663" r:id="rId6"/>
    <p:sldMasterId id="2147483668" r:id="rId7"/>
    <p:sldMasterId id="2147483674" r:id="rId8"/>
    <p:sldMasterId id="2147483687" r:id="rId9"/>
    <p:sldMasterId id="2147483704" r:id="rId10"/>
  </p:sldMasterIdLst>
  <p:notesMasterIdLst>
    <p:notesMasterId r:id="rId12"/>
  </p:notesMasterIdLst>
  <p:sldIdLst>
    <p:sldId id="403" r:id="rId11"/>
    <p:sldId id="531" r:id="rId13"/>
    <p:sldId id="698" r:id="rId14"/>
    <p:sldId id="776" r:id="rId15"/>
    <p:sldId id="775" r:id="rId16"/>
    <p:sldId id="710" r:id="rId17"/>
    <p:sldId id="733" r:id="rId18"/>
    <p:sldId id="774" r:id="rId19"/>
    <p:sldId id="628" r:id="rId20"/>
    <p:sldId id="629" r:id="rId21"/>
    <p:sldId id="772" r:id="rId22"/>
    <p:sldId id="771" r:id="rId23"/>
    <p:sldId id="742" r:id="rId24"/>
    <p:sldId id="701" r:id="rId25"/>
    <p:sldId id="702" r:id="rId26"/>
    <p:sldId id="704" r:id="rId27"/>
    <p:sldId id="533" r:id="rId28"/>
    <p:sldId id="464" r:id="rId29"/>
    <p:sldId id="490" r:id="rId30"/>
    <p:sldId id="488" r:id="rId31"/>
    <p:sldId id="743" r:id="rId32"/>
    <p:sldId id="706" r:id="rId33"/>
    <p:sldId id="707" r:id="rId34"/>
    <p:sldId id="708" r:id="rId35"/>
    <p:sldId id="709" r:id="rId36"/>
    <p:sldId id="744" r:id="rId37"/>
    <p:sldId id="427" r:id="rId38"/>
    <p:sldId id="732" r:id="rId39"/>
    <p:sldId id="429" r:id="rId40"/>
    <p:sldId id="430" r:id="rId41"/>
    <p:sldId id="668" r:id="rId42"/>
    <p:sldId id="623" r:id="rId43"/>
    <p:sldId id="539" r:id="rId44"/>
    <p:sldId id="745" r:id="rId45"/>
    <p:sldId id="519" r:id="rId46"/>
    <p:sldId id="634" r:id="rId47"/>
    <p:sldId id="402" r:id="rId48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9999"/>
    <a:srgbClr val="FFFF66"/>
    <a:srgbClr val="99FF99"/>
    <a:srgbClr val="FFCCFF"/>
    <a:srgbClr val="FF9966"/>
    <a:srgbClr val="66FF66"/>
    <a:srgbClr val="66FF99"/>
    <a:srgbClr val="008FD4"/>
    <a:srgbClr val="B2C1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38" autoAdjust="0"/>
    <p:restoredTop sz="90353" autoAdjust="0"/>
  </p:normalViewPr>
  <p:slideViewPr>
    <p:cSldViewPr snapToGrid="0" snapToObjects="1">
      <p:cViewPr varScale="1">
        <p:scale>
          <a:sx n="93" d="100"/>
          <a:sy n="93" d="100"/>
        </p:scale>
        <p:origin x="152" y="44"/>
      </p:cViewPr>
      <p:guideLst>
        <p:guide orient="horz" pos="1651"/>
        <p:guide pos="2936"/>
      </p:guideLst>
    </p:cSldViewPr>
  </p:slideViewPr>
  <p:outlineViewPr>
    <p:cViewPr>
      <p:scale>
        <a:sx n="33" d="100"/>
        <a:sy n="33" d="100"/>
      </p:scale>
      <p:origin x="0" y="2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Master" Target="slideMasters/slideMaster4.xml"/><Relationship Id="rId49" Type="http://schemas.openxmlformats.org/officeDocument/2006/relationships/presProps" Target="presProps.xml"/><Relationship Id="rId48" Type="http://schemas.openxmlformats.org/officeDocument/2006/relationships/slide" Target="slides/slide37.xml"/><Relationship Id="rId47" Type="http://schemas.openxmlformats.org/officeDocument/2006/relationships/slide" Target="slides/slide36.xml"/><Relationship Id="rId46" Type="http://schemas.openxmlformats.org/officeDocument/2006/relationships/slide" Target="slides/slide35.xml"/><Relationship Id="rId45" Type="http://schemas.openxmlformats.org/officeDocument/2006/relationships/slide" Target="slides/slide34.xml"/><Relationship Id="rId44" Type="http://schemas.openxmlformats.org/officeDocument/2006/relationships/slide" Target="slides/slide33.xml"/><Relationship Id="rId43" Type="http://schemas.openxmlformats.org/officeDocument/2006/relationships/slide" Target="slides/slide32.xml"/><Relationship Id="rId42" Type="http://schemas.openxmlformats.org/officeDocument/2006/relationships/slide" Target="slides/slide31.xml"/><Relationship Id="rId41" Type="http://schemas.openxmlformats.org/officeDocument/2006/relationships/slide" Target="slides/slide30.xml"/><Relationship Id="rId40" Type="http://schemas.openxmlformats.org/officeDocument/2006/relationships/slide" Target="slides/slide29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8.xml"/><Relationship Id="rId38" Type="http://schemas.openxmlformats.org/officeDocument/2006/relationships/slide" Target="slides/slide27.xml"/><Relationship Id="rId37" Type="http://schemas.openxmlformats.org/officeDocument/2006/relationships/slide" Target="slides/slide26.xml"/><Relationship Id="rId36" Type="http://schemas.openxmlformats.org/officeDocument/2006/relationships/slide" Target="slides/slide25.xml"/><Relationship Id="rId35" Type="http://schemas.openxmlformats.org/officeDocument/2006/relationships/slide" Target="slides/slide24.xml"/><Relationship Id="rId34" Type="http://schemas.openxmlformats.org/officeDocument/2006/relationships/slide" Target="slides/slide23.xml"/><Relationship Id="rId33" Type="http://schemas.openxmlformats.org/officeDocument/2006/relationships/slide" Target="slides/slide22.xml"/><Relationship Id="rId32" Type="http://schemas.openxmlformats.org/officeDocument/2006/relationships/slide" Target="slides/slide21.xml"/><Relationship Id="rId31" Type="http://schemas.openxmlformats.org/officeDocument/2006/relationships/slide" Target="slides/slide20.xml"/><Relationship Id="rId30" Type="http://schemas.openxmlformats.org/officeDocument/2006/relationships/slide" Target="slides/slide19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8" Type="http://schemas.openxmlformats.org/officeDocument/2006/relationships/slide" Target="slides/slide17.xml"/><Relationship Id="rId27" Type="http://schemas.openxmlformats.org/officeDocument/2006/relationships/slide" Target="slides/slide16.xml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22" Type="http://schemas.openxmlformats.org/officeDocument/2006/relationships/slide" Target="slides/slide11.xml"/><Relationship Id="rId21" Type="http://schemas.openxmlformats.org/officeDocument/2006/relationships/slide" Target="slides/slide10.xml"/><Relationship Id="rId20" Type="http://schemas.openxmlformats.org/officeDocument/2006/relationships/slide" Target="slides/slide9.xml"/><Relationship Id="rId2" Type="http://schemas.openxmlformats.org/officeDocument/2006/relationships/theme" Target="theme/theme1.xml"/><Relationship Id="rId19" Type="http://schemas.openxmlformats.org/officeDocument/2006/relationships/slide" Target="slides/slide8.xml"/><Relationship Id="rId18" Type="http://schemas.openxmlformats.org/officeDocument/2006/relationships/slide" Target="slides/slide7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HH:Smart phone background App demands bursty data transmission in INACTIVE state</a:t>
            </a:r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22.891 5.25 wearable device communication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converge layer: APP?, RAN(PDCP), PHY(MIMO)</a:t>
            </a:r>
            <a:endParaRPr lang="en-US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1, Should we still hold NOMA?</a:t>
            </a:r>
            <a:endParaRPr lang="en-US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单击此处编辑母版文本样式</a:t>
            </a: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pitchFamily="3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pitchFamily="3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pitchFamily="34" charset="-122"/>
                <a:cs typeface="+mn-cs"/>
              </a:rPr>
            </a:fld>
            <a:endParaRPr lang="zh-CN" altLang="en-US" sz="1100" b="1" dirty="0">
              <a:solidFill>
                <a:prstClr val="white"/>
              </a:solidFill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pitchFamily="34" charset="-122"/>
                <a:cs typeface="+mn-cs"/>
              </a:rPr>
            </a:fld>
            <a:endParaRPr lang="zh-CN" altLang="en-US" sz="1100" b="1" dirty="0">
              <a:solidFill>
                <a:prstClr val="white"/>
              </a:solidFill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字体：微软雅黑（加粗）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颜色：中兴蓝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颜色：黑色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  <a:endParaRPr kumimoji="1" lang="en-US" altLang="zh-CN" b="1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Best User</a:t>
            </a:r>
            <a:endParaRPr kumimoji="1" lang="en-US" altLang="zh-CN" b="1" i="1" dirty="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rgbClr val="005BAA"/>
                </a:solidFill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7010399" y="97499"/>
            <a:ext cx="212842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/>
              </a:rPr>
              <a:t>&gt; ZTE Confidential &amp; Proprietary</a:t>
            </a:r>
            <a:endParaRPr lang="zh-CN" altLang="en-US" sz="1000" dirty="0">
              <a:solidFill>
                <a:srgbClr val="FF0000"/>
              </a:solidFill>
              <a:latin typeface="Arial" panose="020B060402020202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-1334749" y="27114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25"/>
          <p:cNvGrpSpPr/>
          <p:nvPr userDrawn="1"/>
        </p:nvGrpSpPr>
        <p:grpSpPr>
          <a:xfrm>
            <a:off x="9152238" y="2879749"/>
            <a:ext cx="1360488" cy="2052692"/>
            <a:chOff x="9152238" y="3839666"/>
            <a:chExt cx="1360488" cy="2736922"/>
          </a:xfrm>
        </p:grpSpPr>
        <p:grpSp>
          <p:nvGrpSpPr>
            <p:cNvPr id="5" name="组 19"/>
            <p:cNvGrpSpPr/>
            <p:nvPr userDrawn="1"/>
          </p:nvGrpSpPr>
          <p:grpSpPr>
            <a:xfrm>
              <a:off x="9272194" y="5231379"/>
              <a:ext cx="935158" cy="1345209"/>
              <a:chOff x="9286278" y="1725515"/>
              <a:chExt cx="935158" cy="1345209"/>
            </a:xfrm>
          </p:grpSpPr>
          <p:grpSp>
            <p:nvGrpSpPr>
              <p:cNvPr id="7" name="组 20"/>
              <p:cNvGrpSpPr/>
              <p:nvPr userDrawn="1"/>
            </p:nvGrpSpPr>
            <p:grpSpPr>
              <a:xfrm>
                <a:off x="9286278" y="1725515"/>
                <a:ext cx="795145" cy="297850"/>
                <a:chOff x="9286278" y="1725515"/>
                <a:chExt cx="795145" cy="297850"/>
              </a:xfrm>
            </p:grpSpPr>
            <p:sp>
              <p:nvSpPr>
                <p:cNvPr id="43" name="矩形 42"/>
                <p:cNvSpPr/>
                <p:nvPr userDrawn="1"/>
              </p:nvSpPr>
              <p:spPr>
                <a:xfrm>
                  <a:off x="9286278" y="1725515"/>
                  <a:ext cx="254390" cy="254390"/>
                </a:xfrm>
                <a:prstGeom prst="rect">
                  <a:avLst/>
                </a:prstGeom>
                <a:solidFill>
                  <a:srgbClr val="005BAA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kumimoji="1"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" name="文本框 43"/>
                <p:cNvSpPr txBox="1"/>
                <p:nvPr userDrawn="1"/>
              </p:nvSpPr>
              <p:spPr>
                <a:xfrm>
                  <a:off x="9503622" y="1756626"/>
                  <a:ext cx="577801" cy="2667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kumimoji="1" lang="en-US" altLang="zh-CN" sz="700" i="1" dirty="0">
                      <a:solidFill>
                        <a:prstClr val="white"/>
                      </a:solidFill>
                      <a:latin typeface="Times"/>
                      <a:ea typeface="宋体" panose="02010600030101010101" pitchFamily="2" charset="-122"/>
                      <a:cs typeface="Times"/>
                    </a:rPr>
                    <a:t>G91, B170</a:t>
                  </a:r>
                  <a:endParaRPr kumimoji="1" lang="zh-CN" altLang="en-US" sz="700" i="1" dirty="0">
                    <a:solidFill>
                      <a:prstClr val="white"/>
                    </a:solidFill>
                    <a:latin typeface="Times"/>
                    <a:ea typeface="宋体" panose="02010600030101010101" pitchFamily="2" charset="-122"/>
                    <a:cs typeface="Times"/>
                  </a:endParaRPr>
                </a:p>
              </p:txBody>
            </p:sp>
          </p:grpSp>
          <p:grpSp>
            <p:nvGrpSpPr>
              <p:cNvPr id="8" name="组 21"/>
              <p:cNvGrpSpPr/>
              <p:nvPr userDrawn="1"/>
            </p:nvGrpSpPr>
            <p:grpSpPr>
              <a:xfrm>
                <a:off x="9286278" y="2062596"/>
                <a:ext cx="935158" cy="297850"/>
                <a:chOff x="9286278" y="2062596"/>
                <a:chExt cx="935158" cy="297850"/>
              </a:xfrm>
            </p:grpSpPr>
            <p:sp>
              <p:nvSpPr>
                <p:cNvPr id="41" name="矩形 40"/>
                <p:cNvSpPr/>
                <p:nvPr userDrawn="1"/>
              </p:nvSpPr>
              <p:spPr>
                <a:xfrm>
                  <a:off x="9286278" y="2062596"/>
                  <a:ext cx="254390" cy="254390"/>
                </a:xfrm>
                <a:prstGeom prst="rect">
                  <a:avLst/>
                </a:prstGeom>
                <a:solidFill>
                  <a:srgbClr val="0089C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kumimoji="1"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文本框 41"/>
                <p:cNvSpPr txBox="1"/>
                <p:nvPr userDrawn="1"/>
              </p:nvSpPr>
              <p:spPr>
                <a:xfrm>
                  <a:off x="9503622" y="2093707"/>
                  <a:ext cx="717814" cy="2667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kumimoji="1" lang="en-US" altLang="zh-CN" sz="700" i="1" dirty="0">
                      <a:solidFill>
                        <a:prstClr val="white"/>
                      </a:solidFill>
                      <a:latin typeface="Times"/>
                      <a:ea typeface="宋体" panose="02010600030101010101" pitchFamily="2" charset="-122"/>
                      <a:cs typeface="Times"/>
                    </a:rPr>
                    <a:t>G137, B207</a:t>
                  </a:r>
                  <a:endParaRPr kumimoji="1" lang="zh-CN" altLang="en-US" sz="700" i="1" dirty="0">
                    <a:solidFill>
                      <a:prstClr val="white"/>
                    </a:solidFill>
                    <a:latin typeface="Times"/>
                    <a:ea typeface="宋体" panose="02010600030101010101" pitchFamily="2" charset="-122"/>
                    <a:cs typeface="Times"/>
                  </a:endParaRPr>
                </a:p>
              </p:txBody>
            </p:sp>
          </p:grpSp>
          <p:grpSp>
            <p:nvGrpSpPr>
              <p:cNvPr id="10" name="组 22"/>
              <p:cNvGrpSpPr/>
              <p:nvPr userDrawn="1"/>
            </p:nvGrpSpPr>
            <p:grpSpPr>
              <a:xfrm>
                <a:off x="9286278" y="2411716"/>
                <a:ext cx="935158" cy="297850"/>
                <a:chOff x="9286278" y="2411716"/>
                <a:chExt cx="935158" cy="297850"/>
              </a:xfrm>
            </p:grpSpPr>
            <p:sp>
              <p:nvSpPr>
                <p:cNvPr id="39" name="矩形 38"/>
                <p:cNvSpPr/>
                <p:nvPr userDrawn="1"/>
              </p:nvSpPr>
              <p:spPr>
                <a:xfrm>
                  <a:off x="9286278" y="2411716"/>
                  <a:ext cx="254390" cy="254390"/>
                </a:xfrm>
                <a:prstGeom prst="rect">
                  <a:avLst/>
                </a:prstGeom>
                <a:solidFill>
                  <a:srgbClr val="00AEE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kumimoji="1"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文本框 39"/>
                <p:cNvSpPr txBox="1"/>
                <p:nvPr userDrawn="1"/>
              </p:nvSpPr>
              <p:spPr>
                <a:xfrm>
                  <a:off x="9503622" y="2442827"/>
                  <a:ext cx="717814" cy="2667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kumimoji="1" lang="en-US" altLang="zh-CN" sz="700" i="1" dirty="0">
                      <a:solidFill>
                        <a:prstClr val="white"/>
                      </a:solidFill>
                      <a:latin typeface="Times"/>
                      <a:ea typeface="宋体" panose="02010600030101010101" pitchFamily="2" charset="-122"/>
                      <a:cs typeface="Times"/>
                    </a:rPr>
                    <a:t>G174, B239</a:t>
                  </a:r>
                  <a:endParaRPr kumimoji="1" lang="zh-CN" altLang="en-US" sz="700" i="1" dirty="0">
                    <a:solidFill>
                      <a:prstClr val="white"/>
                    </a:solidFill>
                    <a:latin typeface="Times"/>
                    <a:ea typeface="宋体" panose="02010600030101010101" pitchFamily="2" charset="-122"/>
                    <a:cs typeface="Times"/>
                  </a:endParaRPr>
                </a:p>
              </p:txBody>
            </p:sp>
          </p:grpSp>
          <p:sp>
            <p:nvSpPr>
              <p:cNvPr id="24" name="矩形 23"/>
              <p:cNvSpPr/>
              <p:nvPr userDrawn="1"/>
            </p:nvSpPr>
            <p:spPr>
              <a:xfrm>
                <a:off x="9286278" y="2772874"/>
                <a:ext cx="254390" cy="254390"/>
              </a:xfrm>
              <a:prstGeom prst="rect">
                <a:avLst/>
              </a:prstGeom>
              <a:solidFill>
                <a:srgbClr val="00ABB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kumimoji="1"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文本框 37"/>
              <p:cNvSpPr txBox="1"/>
              <p:nvPr userDrawn="1"/>
            </p:nvSpPr>
            <p:spPr>
              <a:xfrm>
                <a:off x="9503622" y="2803984"/>
                <a:ext cx="717814" cy="266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Times"/>
                    <a:ea typeface="宋体" panose="02010600030101010101" pitchFamily="2" charset="-122"/>
                    <a:cs typeface="Times"/>
                  </a:rPr>
                  <a:t>G171, B189</a:t>
                </a:r>
                <a:endParaRPr kumimoji="1" lang="zh-CN" altLang="en-US" sz="700" i="1" dirty="0">
                  <a:solidFill>
                    <a:prstClr val="white"/>
                  </a:solidFill>
                  <a:latin typeface="Times"/>
                  <a:ea typeface="宋体" panose="02010600030101010101" pitchFamily="2" charset="-122"/>
                  <a:cs typeface="Times"/>
                </a:endParaRPr>
              </a:p>
            </p:txBody>
          </p:sp>
        </p:grpSp>
        <p:sp>
          <p:nvSpPr>
            <p:cNvPr id="45" name="Rectangle 8"/>
            <p:cNvSpPr>
              <a:spLocks noChangeArrowheads="1"/>
            </p:cNvSpPr>
            <p:nvPr userDrawn="1"/>
          </p:nvSpPr>
          <p:spPr bwMode="auto">
            <a:xfrm>
              <a:off x="9152238" y="3839666"/>
              <a:ext cx="1360488" cy="1254167"/>
            </a:xfrm>
            <a:prstGeom prst="rect">
              <a:avLst/>
            </a:prstGeom>
            <a:noFill/>
            <a:ln>
              <a:noFill/>
            </a:ln>
          </p:spPr>
          <p:txBody>
            <a:bodyPr lIns="108000" tIns="0" rIns="93442" bIns="46725" anchor="t" anchorCtr="0">
              <a:noAutofit/>
            </a:bodyPr>
            <a:lstStyle/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标题</a:t>
              </a:r>
              <a:r>
                <a:rPr lang="en-US" altLang="zh-CN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字体</a:t>
              </a:r>
              <a:r>
                <a:rPr altLang="ja-JP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微软雅黑</a:t>
              </a:r>
              <a:endParaRPr lang="en-US" altLang="zh-CN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字号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en-US" altLang="ja-JP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30-32pt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颜色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主题蓝色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altLang="zh-CN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正文</a:t>
              </a:r>
              <a:r>
                <a:rPr lang="en-US" altLang="zh-CN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(1-5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级</a:t>
              </a:r>
              <a:r>
                <a:rPr lang="en-US" altLang="zh-CN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)</a:t>
              </a:r>
              <a:r>
                <a:rPr altLang="zh-CN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字体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微软雅黑</a:t>
              </a:r>
              <a:endParaRPr lang="en-US" altLang="zh-CN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字号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en-US" altLang="ja-JP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28-12</a:t>
              </a:r>
              <a:r>
                <a:rPr altLang="ja-JP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pt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颜色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 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黑色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34005" y="4958158"/>
            <a:ext cx="504000" cy="127286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7570946" y="4951882"/>
            <a:ext cx="149114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  <a:endParaRPr kumimoji="1" lang="en-US" altLang="zh-CN" sz="600" dirty="0">
              <a:solidFill>
                <a:srgbClr val="7F7F7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jpeg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0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3" Type="http://schemas.openxmlformats.org/officeDocument/2006/relationships/theme" Target="../theme/theme7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7" Type="http://schemas.openxmlformats.org/officeDocument/2006/relationships/theme" Target="../theme/theme8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image" Target="../media/image24.jpeg"/><Relationship Id="rId4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  <a:endParaRPr lang="zh-CN" dirty="0"/>
          </a:p>
          <a:p>
            <a:pPr lvl="1"/>
            <a:r>
              <a:rPr lang="zh-CN" dirty="0"/>
              <a:t>二级</a:t>
            </a:r>
            <a:endParaRPr lang="zh-CN" dirty="0"/>
          </a:p>
          <a:p>
            <a:pPr lvl="2"/>
            <a:r>
              <a:rPr lang="zh-CN" dirty="0"/>
              <a:t>三级</a:t>
            </a:r>
            <a:endParaRPr lang="zh-CN" dirty="0"/>
          </a:p>
          <a:p>
            <a:pPr lvl="3"/>
            <a:r>
              <a:rPr lang="zh-CN" dirty="0"/>
              <a:t>四级</a:t>
            </a:r>
            <a:endParaRPr lang="zh-CN" dirty="0"/>
          </a:p>
          <a:p>
            <a:pPr lvl="4"/>
            <a:r>
              <a:rPr lang="zh-CN" dirty="0"/>
              <a:t>五级</a:t>
            </a:r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lang="en-US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pitchFamily="3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 idx="4294967295"/>
          </p:nvPr>
        </p:nvSpPr>
        <p:spPr>
          <a:xfrm>
            <a:off x="1091773" y="1447950"/>
            <a:ext cx="6400800" cy="735012"/>
          </a:xfrm>
        </p:spPr>
        <p:txBody>
          <a:bodyPr anchor="ctr" anchorCtr="0"/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ZTE’s View </a:t>
            </a:r>
            <a:r>
              <a:rPr lang="en-US" sz="3600" dirty="0">
                <a:solidFill>
                  <a:schemeClr val="bg1"/>
                </a:solidFill>
                <a:latin typeface="Impact" panose="020B0806030902050204" pitchFamily="34" charset="0"/>
              </a:rPr>
              <a:t>on Rel-17</a:t>
            </a:r>
            <a:endParaRPr 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Subtitle 6"/>
          <p:cNvSpPr>
            <a:spLocks noGrp="1"/>
          </p:cNvSpPr>
          <p:nvPr>
            <p:ph type="subTitle" idx="4294967295"/>
          </p:nvPr>
        </p:nvSpPr>
        <p:spPr>
          <a:xfrm>
            <a:off x="2219864" y="2310558"/>
            <a:ext cx="6400800" cy="561975"/>
          </a:xfrm>
        </p:spPr>
        <p:txBody>
          <a:bodyPr anchor="ctr" anchorCtr="0"/>
          <a:lstStyle/>
          <a:p>
            <a:pPr algn="r">
              <a:lnSpc>
                <a:spcPct val="10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---ZTE 5G Solution</a:t>
            </a:r>
            <a:endParaRPr 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902970"/>
            <a:ext cx="8696325" cy="3851275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Study phase: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To study use cases and requirement defined in 22.829 and regulation related requirement defined in 22.825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To check TR36.777 to see whether any evaluation for potential enhancement should be renewed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Work item phase</a:t>
            </a:r>
            <a:endParaRPr lang="zh-CN" altLang="en-US" dirty="0">
              <a:solidFill>
                <a:schemeClr val="tx1"/>
              </a:solidFill>
            </a:endParaRPr>
          </a:p>
          <a:p>
            <a:pPr lvl="1"/>
            <a:r>
              <a:rPr lang="zh-CN" altLang="en-US" dirty="0">
                <a:solidFill>
                  <a:schemeClr val="tx1"/>
                </a:solidFill>
              </a:rPr>
              <a:t>Specify </a:t>
            </a:r>
            <a:r>
              <a:rPr lang="en-US" altLang="zh-CN" dirty="0">
                <a:solidFill>
                  <a:schemeClr val="tx1"/>
                </a:solidFill>
              </a:rPr>
              <a:t>technical </a:t>
            </a:r>
            <a:r>
              <a:rPr lang="zh-CN" altLang="en-US" dirty="0">
                <a:solidFill>
                  <a:schemeClr val="tx1"/>
                </a:solidFill>
              </a:rPr>
              <a:t>enhancements </a:t>
            </a:r>
            <a:r>
              <a:rPr lang="en-US" altLang="zh-CN" dirty="0">
                <a:solidFill>
                  <a:schemeClr val="tx1"/>
                </a:solidFill>
              </a:rPr>
              <a:t>in uplink e.g. power control, beam management etc.</a:t>
            </a:r>
            <a:endParaRPr lang="zh-CN" altLang="en-US" dirty="0">
              <a:solidFill>
                <a:schemeClr val="tx1"/>
              </a:solidFill>
            </a:endParaRPr>
          </a:p>
          <a:p>
            <a:pPr lvl="1"/>
            <a:r>
              <a:rPr lang="zh-CN" altLang="en-US" dirty="0">
                <a:solidFill>
                  <a:schemeClr val="tx1"/>
                </a:solidFill>
              </a:rPr>
              <a:t>Specify system information e.g indication of the </a:t>
            </a:r>
            <a:r>
              <a:rPr lang="en-US" altLang="zh-CN" dirty="0">
                <a:solidFill>
                  <a:schemeClr val="tx1"/>
                </a:solidFill>
              </a:rPr>
              <a:t>non-fly zone </a:t>
            </a:r>
            <a:r>
              <a:rPr lang="zh-CN" altLang="en-US" dirty="0">
                <a:solidFill>
                  <a:schemeClr val="tx1"/>
                </a:solidFill>
              </a:rPr>
              <a:t>information </a:t>
            </a:r>
            <a:endParaRPr lang="zh-CN" altLang="en-US" dirty="0">
              <a:solidFill>
                <a:schemeClr val="tx1"/>
              </a:solidFill>
            </a:endParaRPr>
          </a:p>
          <a:p>
            <a:pPr lvl="1"/>
            <a:r>
              <a:rPr lang="zh-CN" altLang="en-US" dirty="0">
                <a:solidFill>
                  <a:schemeClr val="tx1"/>
                </a:solidFill>
              </a:rPr>
              <a:t>Specify enhancements on mobility </a:t>
            </a:r>
            <a:r>
              <a:rPr lang="en-US" altLang="zh-CN" dirty="0">
                <a:solidFill>
                  <a:schemeClr val="tx1"/>
                </a:solidFill>
              </a:rPr>
              <a:t>e.g. measurement trigger/event/reporting and trigger for conditional handover</a:t>
            </a:r>
            <a:endParaRPr lang="zh-CN" altLang="en-US" dirty="0">
              <a:solidFill>
                <a:schemeClr val="tx1"/>
              </a:solidFill>
            </a:endParaRPr>
          </a:p>
          <a:p>
            <a:pPr lvl="1"/>
            <a:r>
              <a:rPr lang="zh-CN" altLang="en-US" dirty="0">
                <a:solidFill>
                  <a:schemeClr val="tx1"/>
                </a:solidFill>
              </a:rPr>
              <a:t>Specify the subscription </a:t>
            </a:r>
            <a:r>
              <a:rPr lang="en-US" altLang="zh-CN" dirty="0">
                <a:solidFill>
                  <a:schemeClr val="tx1"/>
                </a:solidFill>
              </a:rPr>
              <a:t>based </a:t>
            </a:r>
            <a:r>
              <a:rPr lang="zh-CN" altLang="en-US" dirty="0">
                <a:solidFill>
                  <a:schemeClr val="tx1"/>
                </a:solidFill>
              </a:rPr>
              <a:t>identification </a:t>
            </a:r>
            <a:r>
              <a:rPr lang="en-US" altLang="zh-CN" dirty="0">
                <a:solidFill>
                  <a:schemeClr val="tx1"/>
                </a:solidFill>
              </a:rPr>
              <a:t>procedure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Potential working scope for NR UAV</a:t>
            </a:r>
            <a:endParaRPr lang="en-US" altLang="zh-CN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2"/>
          </p:nvPr>
        </p:nvSpPr>
        <p:spPr>
          <a:xfrm>
            <a:off x="179070" y="1050290"/>
            <a:ext cx="8514080" cy="133477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altLang="zh-CN">
                <a:sym typeface="+mn-ea"/>
              </a:rPr>
              <a:t>Small data transmission</a:t>
            </a:r>
            <a:endParaRPr lang="en-US" dirty="0">
              <a:solidFill>
                <a:srgbClr val="FF0000"/>
              </a:solidFill>
              <a:sym typeface="+mn-ea"/>
            </a:endParaRPr>
          </a:p>
          <a:p>
            <a:pPr algn="l"/>
            <a:r>
              <a:rPr lang="en-US" altLang="zh-CN">
                <a:sym typeface="+mn-ea"/>
              </a:rPr>
              <a:t>NR enhancements to support UAV</a:t>
            </a:r>
            <a:endParaRPr lang="en-US" altLang="zh-CN">
              <a:sym typeface="+mn-ea"/>
            </a:endParaRPr>
          </a:p>
          <a:p>
            <a:pPr algn="l"/>
            <a:r>
              <a:rPr lang="en-US">
                <a:solidFill>
                  <a:srgbClr val="FF0000"/>
                </a:solidFill>
                <a:sym typeface="+mn-ea"/>
              </a:rPr>
              <a:t>Multi-SIM UE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RAN2 and RAN3 lead</a:t>
            </a:r>
            <a:endParaRPr lang="en-US" altLang="zh-CN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For UE equipped with two SIMs or one SIM/one </a:t>
            </a:r>
            <a:r>
              <a:rPr lang="en-US" altLang="zh-CN" dirty="0" err="1">
                <a:solidFill>
                  <a:schemeClr val="tx1"/>
                </a:solidFill>
              </a:rPr>
              <a:t>eSIM</a:t>
            </a:r>
            <a:r>
              <a:rPr lang="en-US" altLang="zh-CN" dirty="0">
                <a:solidFill>
                  <a:schemeClr val="tx1"/>
                </a:solidFill>
              </a:rPr>
              <a:t>, which is typical configuration of main stream UE vendors, it faces following issues assuming simultaneous communication is not always feasible due to limited UE capability: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Paging collision between two RAT e.g. LTE and NR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Service interruption on one RAT due to paging or MO connection setup in another RAT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Competing resource in IDLE state for measurement/synchronization etc.</a:t>
            </a:r>
            <a:endParaRPr lang="en-US" altLang="zh-CN" dirty="0">
              <a:solidFill>
                <a:schemeClr val="tx1"/>
              </a:solidFill>
            </a:endParaRPr>
          </a:p>
          <a:p>
            <a:pPr lvl="0"/>
            <a:r>
              <a:rPr lang="en-US" altLang="zh-CN" dirty="0">
                <a:solidFill>
                  <a:schemeClr val="tx1"/>
                </a:solidFill>
              </a:rPr>
              <a:t>Both intra/inter-MNO case should be addressed while intra-MNO is priority</a:t>
            </a:r>
            <a:endParaRPr lang="en-US" altLang="zh-CN" dirty="0">
              <a:solidFill>
                <a:schemeClr val="tx1"/>
              </a:solidFill>
            </a:endParaRPr>
          </a:p>
          <a:p>
            <a:pPr lvl="0"/>
            <a:r>
              <a:rPr lang="en-US" altLang="zh-CN" dirty="0">
                <a:solidFill>
                  <a:schemeClr val="tx1"/>
                </a:solidFill>
              </a:rPr>
              <a:t>To make it really workable, solution should not demand any </a:t>
            </a:r>
            <a:r>
              <a:rPr lang="en-US" altLang="zh-CN" dirty="0" err="1">
                <a:solidFill>
                  <a:schemeClr val="tx1"/>
                </a:solidFill>
              </a:rPr>
              <a:t>coodination</a:t>
            </a:r>
            <a:r>
              <a:rPr lang="en-US" altLang="zh-CN" dirty="0">
                <a:solidFill>
                  <a:schemeClr val="tx1"/>
                </a:solidFill>
              </a:rPr>
              <a:t> between two RATs in network side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Multi-SIM UE</a:t>
            </a:r>
            <a:endParaRPr lang="en-US" altLang="zh-CN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1050290"/>
            <a:ext cx="8494395" cy="2021840"/>
          </a:xfrm>
          <a:solidFill>
            <a:srgbClr val="66FF66"/>
          </a:solidFill>
        </p:spPr>
        <p:txBody>
          <a:bodyPr/>
          <a:lstStyle/>
          <a:p>
            <a:pPr lvl="0" algn="l"/>
            <a:r>
              <a:rPr lang="en-US" altLang="zh-CN" sz="2160">
                <a:solidFill>
                  <a:srgbClr val="FF0000"/>
                </a:solidFill>
                <a:sym typeface="+mn-ea"/>
              </a:rPr>
              <a:t>Coverage enhancement for NR</a:t>
            </a:r>
            <a:endParaRPr lang="en-US" altLang="zh-CN" sz="2160">
              <a:sym typeface="+mn-ea"/>
            </a:endParaRPr>
          </a:p>
          <a:p>
            <a:pPr lvl="0" algn="l"/>
            <a:r>
              <a:rPr lang="en-US" altLang="zh-CN" sz="2160">
                <a:sym typeface="+mn-ea"/>
              </a:rPr>
              <a:t>NR-Lite devices and related enhancement</a:t>
            </a:r>
            <a:endParaRPr lang="en-US" altLang="zh-CN" sz="2160"/>
          </a:p>
          <a:p>
            <a:pPr lvl="0"/>
            <a:r>
              <a:rPr lang="en-US" altLang="zh-CN" sz="2160">
                <a:sym typeface="+mn-ea"/>
              </a:rPr>
              <a:t>User virtualization and cooperation</a:t>
            </a:r>
            <a:endParaRPr lang="en-US" altLang="zh-CN" sz="2160">
              <a:sym typeface="+mn-ea"/>
            </a:endParaRPr>
          </a:p>
          <a:p>
            <a:pPr lvl="0" algn="l"/>
            <a:r>
              <a:rPr lang="en-US" altLang="zh-CN" sz="2160"/>
              <a:t>2-step eRACH</a:t>
            </a:r>
            <a:endParaRPr lang="en-US" altLang="zh-CN" sz="216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RAN1 lead</a:t>
            </a:r>
            <a:endParaRPr lang="en-US" altLang="zh-CN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2"/>
          </p:nvPr>
        </p:nvSpPr>
        <p:spPr>
          <a:xfrm>
            <a:off x="179070" y="1143000"/>
            <a:ext cx="5792470" cy="3158490"/>
          </a:xfrm>
        </p:spPr>
        <p:txBody>
          <a:bodyPr>
            <a:normAutofit fontScale="90000" lnSpcReduction="10000"/>
          </a:bodyPr>
          <a:lstStyle/>
          <a:p>
            <a:pPr lvl="0" algn="l"/>
            <a:r>
              <a:rPr lang="en-US" altLang="zh-CN" sz="1800" dirty="0">
                <a:solidFill>
                  <a:schemeClr val="tx1"/>
                </a:solidFill>
                <a:sym typeface="+mn-ea"/>
              </a:rPr>
              <a:t>High NR Spectrum e.g. 3.5GHz experience remarkable loss from outdoor to indoor, in special area like parking lot/shopping mall and wide area like sub-urban/rural country/desert/sea</a:t>
            </a:r>
            <a:endParaRPr lang="en-US" altLang="zh-CN" sz="1800" dirty="0">
              <a:solidFill>
                <a:schemeClr val="tx1"/>
              </a:solidFill>
            </a:endParaRPr>
          </a:p>
          <a:p>
            <a:r>
              <a:rPr lang="en-US" altLang="zh-CN" sz="1800" dirty="0">
                <a:solidFill>
                  <a:schemeClr val="tx1"/>
                </a:solidFill>
                <a:sym typeface="+mn-ea"/>
              </a:rPr>
              <a:t> NR's </a:t>
            </a:r>
            <a:r>
              <a:rPr lang="en-US" altLang="zh-CN" sz="1800" dirty="0" smtClean="0">
                <a:solidFill>
                  <a:schemeClr val="tx1"/>
                </a:solidFill>
                <a:sym typeface="+mn-ea"/>
              </a:rPr>
              <a:t>requirements </a:t>
            </a:r>
            <a:r>
              <a:rPr lang="en-US" altLang="zh-CN" sz="1800" dirty="0">
                <a:solidFill>
                  <a:schemeClr val="tx1"/>
                </a:solidFill>
                <a:sym typeface="+mn-ea"/>
              </a:rPr>
              <a:t>on coverage are as following [1]: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lvl="1"/>
            <a:r>
              <a:rPr lang="en-US" altLang="zh-CN" sz="1400" dirty="0">
                <a:solidFill>
                  <a:schemeClr val="tx1"/>
                </a:solidFill>
                <a:sym typeface="+mn-ea"/>
              </a:rPr>
              <a:t>143 dB MCL when DL data rate is 1Mbps and UL data rate is 30kbps</a:t>
            </a:r>
            <a:endParaRPr lang="en-US" altLang="zh-CN" sz="1400" dirty="0">
              <a:solidFill>
                <a:schemeClr val="tx1"/>
              </a:solidFill>
              <a:sym typeface="+mn-ea"/>
            </a:endParaRPr>
          </a:p>
          <a:p>
            <a:pPr lvl="1"/>
            <a:r>
              <a:rPr lang="en-US" altLang="zh-CN" sz="1400" dirty="0">
                <a:solidFill>
                  <a:schemeClr val="tx1"/>
                </a:solidFill>
                <a:sym typeface="+mn-ea"/>
              </a:rPr>
              <a:t>140 dB MCL when DL data rate is 2Mbps and UL data rate is 60kbps</a:t>
            </a:r>
            <a:endParaRPr lang="en-US" altLang="zh-CN" sz="1800" dirty="0">
              <a:solidFill>
                <a:schemeClr val="tx1"/>
              </a:solidFill>
              <a:sym typeface="+mn-ea"/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However the evaluation result in [2] show such coverage problem does occur 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Coverage enhancement for eMBB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47345" y="4541520"/>
            <a:ext cx="5938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[1] 38.912-f00</a:t>
            </a:r>
            <a:endParaRPr lang="en-US" altLang="zh-CN" sz="1200"/>
          </a:p>
          <a:p>
            <a:r>
              <a:rPr lang="en-US" altLang="zh-CN" sz="1200"/>
              <a:t>[2] RP-182110 IMT-2020 link budget templates Huawei, Ericsson, Telecom Italia</a:t>
            </a:r>
            <a:endParaRPr lang="en-US" altLang="zh-CN" sz="120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9945" y="3013710"/>
            <a:ext cx="2969260" cy="1784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9945" y="1061085"/>
            <a:ext cx="2983865" cy="17945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2"/>
          </p:nvPr>
        </p:nvSpPr>
        <p:spPr>
          <a:xfrm>
            <a:off x="179070" y="1050290"/>
            <a:ext cx="8719820" cy="2048510"/>
          </a:xfrm>
        </p:spPr>
        <p:txBody>
          <a:bodyPr>
            <a:normAutofit fontScale="87500" lnSpcReduction="2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In Rel-14 </a:t>
            </a:r>
            <a:r>
              <a:rPr lang="zh-CN" altLang="en-US" dirty="0">
                <a:solidFill>
                  <a:schemeClr val="tx1"/>
                </a:solidFill>
              </a:rPr>
              <a:t>coverage enhancement </a:t>
            </a:r>
            <a:r>
              <a:rPr lang="en-US" altLang="zh-CN" dirty="0">
                <a:solidFill>
                  <a:schemeClr val="tx1"/>
                </a:solidFill>
              </a:rPr>
              <a:t>for VoIP and medium data rate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was studied</a:t>
            </a:r>
            <a:endParaRPr lang="zh-CN" altLang="en-US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Following technical enhancement in the table was specified in the same release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Operators start to deploy 5G network with ENDC, but standalone mode 5G network is coming soon next year, especially in China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In case no enhancement is done for some critical service like VoIP, there will be gap between LTE and 5G which result in bad user experience 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Coverage enhancement of NR VoIP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5475" y="3098800"/>
            <a:ext cx="5526405" cy="16713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To identify </a:t>
            </a:r>
            <a:r>
              <a:rPr lang="en-US" altLang="zh-CN" dirty="0" smtClean="0">
                <a:solidFill>
                  <a:schemeClr val="tx1"/>
                </a:solidFill>
              </a:rPr>
              <a:t>typical </a:t>
            </a:r>
            <a:r>
              <a:rPr lang="en-US" altLang="zh-CN" dirty="0">
                <a:solidFill>
                  <a:schemeClr val="tx1"/>
                </a:solidFill>
              </a:rPr>
              <a:t>service, scenarios and spectrum for evaluation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The benchmark could be requirement defined in 38.913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For frequency potentially </a:t>
            </a:r>
            <a:r>
              <a:rPr lang="en-US" altLang="zh-CN" dirty="0" err="1">
                <a:solidFill>
                  <a:schemeClr val="tx1"/>
                </a:solidFill>
              </a:rPr>
              <a:t>refarmed</a:t>
            </a:r>
            <a:r>
              <a:rPr lang="en-US" altLang="zh-CN" dirty="0">
                <a:solidFill>
                  <a:schemeClr val="tx1"/>
                </a:solidFill>
              </a:rPr>
              <a:t> from LTE, comparison against LTE coverage is also necessary</a:t>
            </a:r>
            <a:endParaRPr lang="en-US" altLang="zh-CN" dirty="0">
              <a:solidFill>
                <a:schemeClr val="tx1"/>
              </a:solidFill>
            </a:endParaRPr>
          </a:p>
          <a:p>
            <a:pPr lvl="0"/>
            <a:r>
              <a:rPr lang="en-US" altLang="zh-CN" dirty="0">
                <a:solidFill>
                  <a:schemeClr val="tx1"/>
                </a:solidFill>
              </a:rPr>
              <a:t>To study which channel/reference signal is a limiting one(s)</a:t>
            </a:r>
            <a:endParaRPr lang="en-US" altLang="zh-CN" dirty="0">
              <a:solidFill>
                <a:schemeClr val="tx1"/>
              </a:solidFill>
            </a:endParaRPr>
          </a:p>
          <a:p>
            <a:pPr lvl="0"/>
            <a:r>
              <a:rPr lang="en-US" altLang="zh-CN" dirty="0">
                <a:solidFill>
                  <a:schemeClr val="tx1"/>
                </a:solidFill>
              </a:rPr>
              <a:t>To study solution to improve at least worst channel/reference signal impacting either downlink or uplink transmission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Objectives for coverage enhancement</a:t>
            </a:r>
            <a:endParaRPr lang="en-US" altLang="zh-CN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1050290"/>
            <a:ext cx="8494395" cy="2021840"/>
          </a:xfrm>
          <a:solidFill>
            <a:srgbClr val="66FF66"/>
          </a:solidFill>
        </p:spPr>
        <p:txBody>
          <a:bodyPr/>
          <a:lstStyle/>
          <a:p>
            <a:pPr lvl="0"/>
            <a:r>
              <a:rPr lang="en-US" altLang="zh-CN" sz="2160">
                <a:sym typeface="+mn-ea"/>
              </a:rPr>
              <a:t>Coverage enhancement for NR</a:t>
            </a:r>
            <a:endParaRPr lang="en-US" altLang="zh-CN" sz="2160">
              <a:sym typeface="+mn-ea"/>
            </a:endParaRPr>
          </a:p>
          <a:p>
            <a:pPr lvl="0"/>
            <a:r>
              <a:rPr lang="en-US" altLang="zh-CN" sz="2160">
                <a:solidFill>
                  <a:srgbClr val="FF0000"/>
                </a:solidFill>
                <a:sym typeface="+mn-ea"/>
              </a:rPr>
              <a:t>NR-Lite devices and related enhancement</a:t>
            </a:r>
            <a:endParaRPr lang="zh-CN" altLang="en-US" sz="2160"/>
          </a:p>
          <a:p>
            <a:pPr lvl="0"/>
            <a:r>
              <a:rPr lang="en-US" altLang="zh-CN" sz="2160">
                <a:sym typeface="+mn-ea"/>
              </a:rPr>
              <a:t>User virtualization and cooperation</a:t>
            </a:r>
            <a:endParaRPr lang="en-US" altLang="zh-CN" sz="2160">
              <a:sym typeface="+mn-ea"/>
            </a:endParaRPr>
          </a:p>
          <a:p>
            <a:pPr lvl="0" algn="l"/>
            <a:r>
              <a:rPr lang="en-US" altLang="zh-CN" sz="2160"/>
              <a:t>2-step eRACH</a:t>
            </a:r>
            <a:endParaRPr lang="en-US" altLang="zh-CN" sz="216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RAN1 lead</a:t>
            </a:r>
            <a:endParaRPr lang="en-US" altLang="zh-CN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ym typeface="+mn-ea"/>
              </a:rPr>
              <a:t>Different UE/Device categories</a:t>
            </a:r>
            <a:endParaRPr lang="en-US" altLang="zh-CN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2"/>
          </p:nvPr>
        </p:nvPicPr>
        <p:blipFill>
          <a:blip r:embed="rId1"/>
          <a:stretch>
            <a:fillRect/>
          </a:stretch>
        </p:blipFill>
        <p:spPr>
          <a:xfrm>
            <a:off x="577850" y="1098550"/>
            <a:ext cx="1498600" cy="994410"/>
          </a:xfrm>
          <a:prstGeom prst="rect">
            <a:avLst/>
          </a:prstGeom>
        </p:spPr>
      </p:pic>
      <p:pic>
        <p:nvPicPr>
          <p:cNvPr id="15" name="Picture 5" descr="C:\Users\ROBERT~1.COO\AppData\Local\Temp\Figure 4 png final (2)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460" y="1098550"/>
            <a:ext cx="4883150" cy="326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3515" y="1005205"/>
            <a:ext cx="1266190" cy="1528445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 flipV="1">
            <a:off x="5174615" y="1718945"/>
            <a:ext cx="1256665" cy="53276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850" y="2780030"/>
            <a:ext cx="1325245" cy="11372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7500" y="3098800"/>
            <a:ext cx="1304925" cy="889635"/>
          </a:xfrm>
          <a:prstGeom prst="rect">
            <a:avLst/>
          </a:prstGeom>
        </p:spPr>
      </p:pic>
      <p:sp>
        <p:nvSpPr>
          <p:cNvPr id="19" name="任意多边形 18"/>
          <p:cNvSpPr/>
          <p:nvPr/>
        </p:nvSpPr>
        <p:spPr>
          <a:xfrm>
            <a:off x="3639820" y="2148205"/>
            <a:ext cx="1881505" cy="1104265"/>
          </a:xfrm>
          <a:custGeom>
            <a:avLst/>
            <a:gdLst>
              <a:gd name="connisteX0" fmla="*/ 255905 w 1881505"/>
              <a:gd name="connsiteY0" fmla="*/ 327025 h 1104265"/>
              <a:gd name="connisteX1" fmla="*/ 613410 w 1881505"/>
              <a:gd name="connsiteY1" fmla="*/ 30480 h 1104265"/>
              <a:gd name="connisteX2" fmla="*/ 1094105 w 1881505"/>
              <a:gd name="connsiteY2" fmla="*/ 0 h 1104265"/>
              <a:gd name="connisteX3" fmla="*/ 1738630 w 1881505"/>
              <a:gd name="connsiteY3" fmla="*/ 214630 h 1104265"/>
              <a:gd name="connisteX4" fmla="*/ 1881505 w 1881505"/>
              <a:gd name="connsiteY4" fmla="*/ 1012190 h 1104265"/>
              <a:gd name="connisteX5" fmla="*/ 1043305 w 1881505"/>
              <a:gd name="connsiteY5" fmla="*/ 1042670 h 1104265"/>
              <a:gd name="connisteX6" fmla="*/ 623570 w 1881505"/>
              <a:gd name="connsiteY6" fmla="*/ 1104265 h 1104265"/>
              <a:gd name="connisteX7" fmla="*/ 0 w 1881505"/>
              <a:gd name="connsiteY7" fmla="*/ 930275 h 1104265"/>
              <a:gd name="connisteX8" fmla="*/ 255905 w 1881505"/>
              <a:gd name="connsiteY8" fmla="*/ 327025 h 110426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1881505" h="1104265">
                <a:moveTo>
                  <a:pt x="255905" y="327025"/>
                </a:moveTo>
                <a:lnTo>
                  <a:pt x="613410" y="30480"/>
                </a:lnTo>
                <a:lnTo>
                  <a:pt x="1094105" y="0"/>
                </a:lnTo>
                <a:lnTo>
                  <a:pt x="1738630" y="214630"/>
                </a:lnTo>
                <a:lnTo>
                  <a:pt x="1881505" y="1012190"/>
                </a:lnTo>
                <a:lnTo>
                  <a:pt x="1043305" y="1042670"/>
                </a:lnTo>
                <a:lnTo>
                  <a:pt x="623570" y="1104265"/>
                </a:lnTo>
                <a:lnTo>
                  <a:pt x="0" y="930275"/>
                </a:lnTo>
                <a:lnTo>
                  <a:pt x="255905" y="327025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3792220" y="2352675"/>
            <a:ext cx="1280160" cy="1120140"/>
          </a:xfrm>
          <a:custGeom>
            <a:avLst/>
            <a:gdLst>
              <a:gd name="connisteX0" fmla="*/ 331470 w 1280160"/>
              <a:gd name="connsiteY0" fmla="*/ 217170 h 1120140"/>
              <a:gd name="connisteX1" fmla="*/ 560070 w 1280160"/>
              <a:gd name="connsiteY1" fmla="*/ 0 h 1120140"/>
              <a:gd name="connisteX2" fmla="*/ 845820 w 1280160"/>
              <a:gd name="connsiteY2" fmla="*/ 11430 h 1120140"/>
              <a:gd name="connisteX3" fmla="*/ 1177290 w 1280160"/>
              <a:gd name="connsiteY3" fmla="*/ 160020 h 1120140"/>
              <a:gd name="connisteX4" fmla="*/ 1280160 w 1280160"/>
              <a:gd name="connsiteY4" fmla="*/ 605790 h 1120140"/>
              <a:gd name="connisteX5" fmla="*/ 960120 w 1280160"/>
              <a:gd name="connsiteY5" fmla="*/ 948690 h 1120140"/>
              <a:gd name="connisteX6" fmla="*/ 354330 w 1280160"/>
              <a:gd name="connsiteY6" fmla="*/ 1120140 h 1120140"/>
              <a:gd name="connisteX7" fmla="*/ 0 w 1280160"/>
              <a:gd name="connsiteY7" fmla="*/ 674370 h 1120140"/>
              <a:gd name="connisteX8" fmla="*/ 365760 w 1280160"/>
              <a:gd name="connsiteY8" fmla="*/ 194310 h 11201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1280160" h="1120140">
                <a:moveTo>
                  <a:pt x="331470" y="217170"/>
                </a:moveTo>
                <a:lnTo>
                  <a:pt x="560070" y="0"/>
                </a:lnTo>
                <a:lnTo>
                  <a:pt x="845820" y="11430"/>
                </a:lnTo>
                <a:lnTo>
                  <a:pt x="1177290" y="160020"/>
                </a:lnTo>
                <a:lnTo>
                  <a:pt x="1280160" y="605790"/>
                </a:lnTo>
                <a:lnTo>
                  <a:pt x="960120" y="948690"/>
                </a:lnTo>
                <a:lnTo>
                  <a:pt x="354330" y="1120140"/>
                </a:lnTo>
                <a:lnTo>
                  <a:pt x="0" y="674370"/>
                </a:lnTo>
                <a:lnTo>
                  <a:pt x="365760" y="194310"/>
                </a:lnTo>
              </a:path>
            </a:pathLst>
          </a:custGeom>
          <a:noFill/>
          <a:ln w="730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375150" y="3472815"/>
            <a:ext cx="537210" cy="89027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 w="med" len="med"/>
          </a:ln>
        </p:spPr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2380" y="4090035"/>
            <a:ext cx="807085" cy="7791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Initial comparison among UE categories</a:t>
            </a:r>
            <a:endParaRPr lang="en-US" altLang="zh-CN"/>
          </a:p>
        </p:txBody>
      </p:sp>
      <p:graphicFrame>
        <p:nvGraphicFramePr>
          <p:cNvPr id="4" name="表格 3"/>
          <p:cNvGraphicFramePr/>
          <p:nvPr/>
        </p:nvGraphicFramePr>
        <p:xfrm>
          <a:off x="628015" y="953135"/>
          <a:ext cx="7551420" cy="4050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4955"/>
                <a:gridCol w="2133600"/>
                <a:gridCol w="1951355"/>
                <a:gridCol w="1921510"/>
              </a:tblGrid>
              <a:tr h="4984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dirty="0"/>
                        <a:t>Items</a:t>
                      </a:r>
                      <a:endParaRPr lang="en-US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eMBB UE e.g. smart phone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sub-eMBB UE like smart watch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Industry sensor</a:t>
                      </a:r>
                      <a:endParaRPr lang="en-US" altLang="zh-CN" sz="120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Peak data rate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20G(DL)/10G(UL) bps 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 100M(DL)/50M(UL) bps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 10M(DL)/5M(UL) bps</a:t>
                      </a:r>
                      <a:endParaRPr lang="en-US" altLang="zh-CN" sz="1200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en-US" altLang="zh-CN" sz="1200"/>
                    </a:p>
                  </a:txBody>
                  <a:tcPr/>
                </a:tc>
              </a:tr>
              <a:tr h="4432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Bandwidth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100MHz(FR1)/200MHz(FR2)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20MHz(FR1)/100MHz(FR2)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5MHz(FR1)/50MHz(FR2)</a:t>
                      </a:r>
                      <a:endParaRPr lang="en-US" altLang="zh-CN" sz="120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Transmitting power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PC3:23dbm</a:t>
                      </a:r>
                      <a:endParaRPr lang="en-US" altLang="zh-CN" sz="1200"/>
                    </a:p>
                    <a:p>
                      <a:pPr>
                        <a:buNone/>
                      </a:pPr>
                      <a:r>
                        <a:rPr lang="en-US" altLang="zh-CN" sz="1200"/>
                        <a:t>PC2:26dbm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PCX:20dbm 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PCY:14dbm </a:t>
                      </a:r>
                      <a:endParaRPr lang="en-US" altLang="zh-CN" sz="1200"/>
                    </a:p>
                  </a:txBody>
                  <a:tcPr/>
                </a:tc>
              </a:tr>
              <a:tr h="6210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Antenna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1/2TX  or 2RX/4TX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1 TX/1RX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1 TX/1RX</a:t>
                      </a:r>
                      <a:endParaRPr lang="en-US" altLang="zh-CN" sz="1200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en-US" altLang="zh-CN" sz="1200"/>
                    </a:p>
                  </a:txBody>
                  <a:tcPr/>
                </a:tc>
              </a:tr>
              <a:tr h="3530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UE battery life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1 day or 2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one week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one year</a:t>
                      </a:r>
                      <a:endParaRPr lang="en-US" altLang="zh-CN" sz="120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UE capability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256QAM; 8/4 MIMO layer (DL/UL)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dirty="0"/>
                        <a:t>64QAM; 1 MIMO layer</a:t>
                      </a:r>
                      <a:endParaRPr lang="en-US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16QAM; 1 MIMO layer</a:t>
                      </a:r>
                      <a:endParaRPr lang="en-US" altLang="zh-CN" sz="1200"/>
                    </a:p>
                  </a:txBody>
                  <a:tcPr/>
                </a:tc>
              </a:tr>
              <a:tr h="7626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Typical service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Video call/stream;game;AR;VR;Web browsing;IM;Voice etc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Voice;IM;health-care App;Sports App, Positioning etc.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/>
                        <a:t>periodic and/or bursty data service </a:t>
                      </a:r>
                      <a:endParaRPr lang="en-US" altLang="zh-CN" sz="12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1050290"/>
            <a:ext cx="8547100" cy="3771900"/>
          </a:xfrm>
        </p:spPr>
        <p:txBody>
          <a:bodyPr>
            <a:normAutofit/>
          </a:bodyPr>
          <a:lstStyle/>
          <a:p>
            <a:pPr lvl="0"/>
            <a:r>
              <a:rPr lang="en-US" altLang="zh-CN" dirty="0">
                <a:solidFill>
                  <a:schemeClr val="tx1"/>
                </a:solidFill>
                <a:sym typeface="+mn-ea"/>
              </a:rPr>
              <a:t>Between NR and LTE track, NR should be given more priority</a:t>
            </a:r>
            <a:endParaRPr lang="en-US" altLang="zh-CN" dirty="0">
              <a:solidFill>
                <a:schemeClr val="tx1"/>
              </a:solidFill>
            </a:endParaRPr>
          </a:p>
          <a:p>
            <a:pPr lvl="0"/>
            <a:r>
              <a:rPr lang="en-US" altLang="zh-CN" dirty="0">
                <a:solidFill>
                  <a:schemeClr val="tx1"/>
                </a:solidFill>
              </a:rPr>
              <a:t>We need a good balance between Rel-16 leftover and Rel-17 new proposal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If Rel-16 leftover is </a:t>
            </a:r>
            <a:r>
              <a:rPr lang="en-US" altLang="zh-CN" dirty="0" smtClean="0">
                <a:solidFill>
                  <a:schemeClr val="tx1"/>
                </a:solidFill>
              </a:rPr>
              <a:t>deemed </a:t>
            </a:r>
            <a:r>
              <a:rPr lang="en-US" altLang="zh-CN" dirty="0">
                <a:solidFill>
                  <a:schemeClr val="tx1"/>
                </a:solidFill>
              </a:rPr>
              <a:t>essential e.g. due to lack of time or more interesting use case e.g. public safety need be addressed, it should continue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However Rel-17 should also </a:t>
            </a:r>
            <a:r>
              <a:rPr lang="en-US" altLang="zh-CN" dirty="0" smtClean="0">
                <a:solidFill>
                  <a:schemeClr val="tx1"/>
                </a:solidFill>
              </a:rPr>
              <a:t>accommodate </a:t>
            </a:r>
            <a:r>
              <a:rPr lang="en-US" altLang="zh-CN" dirty="0">
                <a:solidFill>
                  <a:schemeClr val="tx1"/>
                </a:solidFill>
              </a:rPr>
              <a:t>new use </a:t>
            </a:r>
            <a:r>
              <a:rPr lang="en-US" altLang="zh-CN" dirty="0" smtClean="0">
                <a:solidFill>
                  <a:schemeClr val="tx1"/>
                </a:solidFill>
              </a:rPr>
              <a:t>cases </a:t>
            </a:r>
            <a:r>
              <a:rPr lang="en-US" altLang="zh-CN" dirty="0">
                <a:solidFill>
                  <a:schemeClr val="tx1"/>
                </a:solidFill>
              </a:rPr>
              <a:t>e.g. NR-Lite, UAV and study </a:t>
            </a:r>
            <a:r>
              <a:rPr lang="en-US" altLang="zh-CN" dirty="0" smtClean="0">
                <a:solidFill>
                  <a:schemeClr val="tx1"/>
                </a:solidFill>
                <a:sym typeface="+mn-ea"/>
              </a:rPr>
              <a:t>future-proof </a:t>
            </a:r>
            <a:r>
              <a:rPr lang="en-US" altLang="zh-CN" dirty="0">
                <a:solidFill>
                  <a:schemeClr val="tx1"/>
                </a:solidFill>
              </a:rPr>
              <a:t>technology e.g. AI related study</a:t>
            </a:r>
            <a:endParaRPr lang="en-US" altLang="zh-CN" dirty="0">
              <a:solidFill>
                <a:schemeClr val="tx1"/>
              </a:solidFill>
            </a:endParaRPr>
          </a:p>
          <a:p>
            <a:pPr lvl="0"/>
            <a:r>
              <a:rPr lang="en-US" altLang="zh-CN" dirty="0">
                <a:solidFill>
                  <a:schemeClr val="tx1"/>
                </a:solidFill>
              </a:rPr>
              <a:t>Vertical is important area to address, but solution to improve </a:t>
            </a:r>
            <a:r>
              <a:rPr lang="en-US" altLang="zh-CN" dirty="0" err="1">
                <a:solidFill>
                  <a:schemeClr val="tx1"/>
                </a:solidFill>
              </a:rPr>
              <a:t>eMBB</a:t>
            </a:r>
            <a:r>
              <a:rPr lang="en-US" altLang="zh-CN" dirty="0">
                <a:solidFill>
                  <a:schemeClr val="tx1"/>
                </a:solidFill>
              </a:rPr>
              <a:t> should be still considered because commercial deployment is coming now.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General view on Rel-17 </a:t>
            </a:r>
            <a:endParaRPr lang="en-US" altLang="zh-CN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1050290"/>
            <a:ext cx="8544560" cy="3591560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To define UE capability in terms of  </a:t>
            </a:r>
            <a:r>
              <a:rPr lang="en-US" altLang="zh-CN" dirty="0" smtClean="0">
                <a:solidFill>
                  <a:schemeClr val="tx1"/>
                </a:solidFill>
              </a:rPr>
              <a:t>maximum/minimum </a:t>
            </a:r>
            <a:r>
              <a:rPr lang="en-US" altLang="zh-CN" dirty="0">
                <a:solidFill>
                  <a:schemeClr val="tx1"/>
                </a:solidFill>
              </a:rPr>
              <a:t>bandwidth, transmitting power, number of </a:t>
            </a:r>
            <a:r>
              <a:rPr lang="en-US" altLang="zh-CN" dirty="0" smtClean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antennas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trimmed</a:t>
            </a:r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baseband and RF </a:t>
            </a:r>
            <a:r>
              <a:rPr lang="en-US" altLang="zh-CN" dirty="0" smtClean="0">
                <a:solidFill>
                  <a:schemeClr val="tx1"/>
                </a:solidFill>
              </a:rPr>
              <a:t>capability, etc.</a:t>
            </a:r>
            <a:endParaRPr lang="en-US" altLang="zh-CN" dirty="0">
              <a:solidFill>
                <a:schemeClr val="tx1"/>
              </a:solidFill>
            </a:endParaRPr>
          </a:p>
          <a:p>
            <a:pPr lvl="0"/>
            <a:r>
              <a:rPr lang="en-US" altLang="zh-CN" dirty="0">
                <a:solidFill>
                  <a:schemeClr val="tx1"/>
                </a:solidFill>
              </a:rPr>
              <a:t>To introduce low end UE category(s)</a:t>
            </a:r>
            <a:endParaRPr lang="en-US" altLang="zh-CN" dirty="0">
              <a:solidFill>
                <a:schemeClr val="tx1"/>
              </a:solidFill>
            </a:endParaRPr>
          </a:p>
          <a:p>
            <a:pPr lvl="0"/>
            <a:r>
              <a:rPr lang="en-US" altLang="zh-CN" dirty="0">
                <a:solidFill>
                  <a:schemeClr val="tx1"/>
                </a:solidFill>
              </a:rPr>
              <a:t>To reflect such UE category in UE capability signaling</a:t>
            </a:r>
            <a:endParaRPr lang="en-US" altLang="zh-CN" dirty="0">
              <a:solidFill>
                <a:schemeClr val="tx1"/>
              </a:solidFill>
            </a:endParaRPr>
          </a:p>
          <a:p>
            <a:pPr lvl="0"/>
            <a:r>
              <a:rPr lang="en-US" altLang="zh-CN" dirty="0">
                <a:solidFill>
                  <a:schemeClr val="tx1"/>
                </a:solidFill>
              </a:rPr>
              <a:t>To study any technical issues due to low end UE capability e.g. coverage</a:t>
            </a:r>
            <a:endParaRPr lang="en-US" altLang="zh-CN" dirty="0">
              <a:solidFill>
                <a:schemeClr val="tx1"/>
              </a:solidFill>
            </a:endParaRPr>
          </a:p>
          <a:p>
            <a:pPr lvl="0"/>
            <a:r>
              <a:rPr lang="en-US" altLang="zh-CN" dirty="0">
                <a:solidFill>
                  <a:schemeClr val="tx1"/>
                </a:solidFill>
              </a:rPr>
              <a:t>To study technical enhancement to address extra requirement e.g. long or very long battery life</a:t>
            </a:r>
            <a:endParaRPr lang="en-US" altLang="zh-CN" dirty="0">
              <a:solidFill>
                <a:schemeClr val="tx1"/>
              </a:solidFill>
            </a:endParaRPr>
          </a:p>
          <a:p>
            <a:pPr lvl="0"/>
            <a:r>
              <a:rPr lang="en-US" altLang="zh-CN" dirty="0">
                <a:solidFill>
                  <a:schemeClr val="tx1"/>
                </a:solidFill>
              </a:rPr>
              <a:t>To check RAN4 aspects including power class definition, related RRM requirement etc.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ym typeface="+mn-ea"/>
              </a:rPr>
              <a:t> </a:t>
            </a:r>
            <a:r>
              <a:rPr lang="en-US" altLang="zh-CN"/>
              <a:t>Working objectives</a:t>
            </a:r>
            <a:endParaRPr lang="en-US" altLang="zh-CN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1050290"/>
            <a:ext cx="8494395" cy="2021840"/>
          </a:xfrm>
          <a:solidFill>
            <a:srgbClr val="66FF66"/>
          </a:solidFill>
        </p:spPr>
        <p:txBody>
          <a:bodyPr/>
          <a:lstStyle/>
          <a:p>
            <a:pPr lvl="0"/>
            <a:r>
              <a:rPr lang="en-US" altLang="zh-CN" sz="2160">
                <a:sym typeface="+mn-ea"/>
              </a:rPr>
              <a:t>Coverage enhancement for NR</a:t>
            </a:r>
            <a:endParaRPr lang="en-US" altLang="zh-CN" sz="2160">
              <a:sym typeface="+mn-ea"/>
            </a:endParaRPr>
          </a:p>
          <a:p>
            <a:pPr lvl="0"/>
            <a:r>
              <a:rPr lang="en-US" altLang="zh-CN" sz="2160">
                <a:sym typeface="+mn-ea"/>
              </a:rPr>
              <a:t>NR-Lite devices and related enhancement</a:t>
            </a:r>
            <a:endParaRPr lang="en-US" altLang="zh-CN" sz="2160" dirty="0"/>
          </a:p>
          <a:p>
            <a:pPr lvl="0"/>
            <a:r>
              <a:rPr lang="en-US" altLang="zh-CN" sz="2160">
                <a:solidFill>
                  <a:srgbClr val="FF0000"/>
                </a:solidFill>
                <a:sym typeface="+mn-ea"/>
              </a:rPr>
              <a:t>User virtualization and cooperation </a:t>
            </a:r>
            <a:endParaRPr lang="en-US" altLang="zh-CN" sz="2160">
              <a:sym typeface="+mn-ea"/>
            </a:endParaRPr>
          </a:p>
          <a:p>
            <a:pPr lvl="0" algn="l"/>
            <a:r>
              <a:rPr lang="en-US" altLang="zh-CN" sz="2160"/>
              <a:t>2-step eRACH</a:t>
            </a:r>
            <a:endParaRPr lang="en-US" altLang="zh-CN" sz="216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RAN1 lead</a:t>
            </a:r>
            <a:endParaRPr lang="en-US" altLang="zh-CN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977900"/>
            <a:ext cx="7871460" cy="4082415"/>
          </a:xfrm>
        </p:spPr>
        <p:txBody>
          <a:bodyPr>
            <a:normAutofit fontScale="87500"/>
          </a:bodyPr>
          <a:lstStyle/>
          <a:p>
            <a:r>
              <a:rPr lang="zh-CN" altLang="en-US" dirty="0">
                <a:solidFill>
                  <a:schemeClr val="tx1"/>
                </a:solidFill>
              </a:rPr>
              <a:t>User virtualization can be done among multiple devices especially for the devices in proximity. e.g. laptop, cellular phone, smart wearable device, tablet, etc. </a:t>
            </a:r>
            <a:r>
              <a:rPr lang="en-US" altLang="zh-CN" dirty="0">
                <a:solidFill>
                  <a:schemeClr val="tx1"/>
                </a:solidFill>
              </a:rPr>
              <a:t>owned by one user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endParaRPr lang="zh-CN" altLang="en-US" dirty="0">
              <a:solidFill>
                <a:schemeClr val="tx1"/>
              </a:solidFill>
            </a:endParaRPr>
          </a:p>
          <a:p>
            <a:r>
              <a:rPr lang="zh-CN" altLang="en-US" dirty="0">
                <a:solidFill>
                  <a:schemeClr val="tx1"/>
                </a:solidFill>
              </a:rPr>
              <a:t>Multiple devices can form a virtual user </a:t>
            </a:r>
            <a:r>
              <a:rPr lang="en-US" altLang="zh-CN" dirty="0">
                <a:solidFill>
                  <a:schemeClr val="tx1"/>
                </a:solidFill>
              </a:rPr>
              <a:t>and they</a:t>
            </a:r>
            <a:r>
              <a:rPr lang="zh-CN" altLang="en-US" dirty="0">
                <a:solidFill>
                  <a:schemeClr val="tx1"/>
                </a:solidFill>
              </a:rPr>
              <a:t> can collaboratively transmit and receive data from the network.</a:t>
            </a:r>
            <a:endParaRPr lang="zh-CN" altLang="en-US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  <a:sym typeface="+mn-ea"/>
              </a:rPr>
              <a:t>Devices </a:t>
            </a:r>
            <a:r>
              <a:rPr dirty="0">
                <a:solidFill>
                  <a:schemeClr val="tx1"/>
                </a:solidFill>
                <a:sym typeface="+mn-ea"/>
              </a:rPr>
              <a:t>can share their 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physical layer processing or</a:t>
            </a:r>
            <a:endParaRPr lang="zh-CN" altLang="en-US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  <a:sym typeface="+mn-ea"/>
              </a:rPr>
              <a:t>Devices </a:t>
            </a:r>
            <a:r>
              <a:rPr dirty="0">
                <a:solidFill>
                  <a:schemeClr val="tx1"/>
                </a:solidFill>
                <a:sym typeface="+mn-ea"/>
              </a:rPr>
              <a:t>can share their 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protocol processing up to e.g. PDCP layer</a:t>
            </a:r>
            <a:r>
              <a:rPr dirty="0">
                <a:solidFill>
                  <a:schemeClr val="tx1"/>
                </a:solidFill>
                <a:sym typeface="+mn-ea"/>
              </a:rPr>
              <a:t> </a:t>
            </a:r>
            <a:endParaRPr dirty="0">
              <a:solidFill>
                <a:schemeClr val="tx1"/>
              </a:solidFill>
              <a:sym typeface="+mn-ea"/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  <a:sym typeface="+mn-ea"/>
              </a:rPr>
              <a:t>Single TB or multiple TBs can be transmitted/received. </a:t>
            </a:r>
            <a:endParaRPr lang="zh-CN" altLang="en-US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PC5</a:t>
            </a:r>
            <a:r>
              <a:rPr lang="zh-CN" altLang="en-US" dirty="0">
                <a:solidFill>
                  <a:schemeClr val="tx1"/>
                </a:solidFill>
              </a:rPr>
              <a:t> link </a:t>
            </a:r>
            <a:r>
              <a:rPr lang="en-US" altLang="zh-CN" dirty="0">
                <a:solidFill>
                  <a:schemeClr val="tx1"/>
                </a:solidFill>
              </a:rPr>
              <a:t>is assumed for communication among </a:t>
            </a:r>
            <a:r>
              <a:rPr lang="zh-CN" altLang="en-US" dirty="0">
                <a:solidFill>
                  <a:schemeClr val="tx1"/>
                </a:solidFill>
              </a:rPr>
              <a:t>the devices. </a:t>
            </a:r>
            <a:endParaRPr lang="zh-CN" altLang="en-US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PC5 interface is expected to be enhanced due to new use case and scenario like AR/VR service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Broad bandwidth spectrum different from </a:t>
            </a:r>
            <a:r>
              <a:rPr lang="en-US" altLang="zh-CN" dirty="0" err="1">
                <a:solidFill>
                  <a:schemeClr val="tx1"/>
                </a:solidFill>
              </a:rPr>
              <a:t>Uu</a:t>
            </a:r>
            <a:r>
              <a:rPr lang="en-US" altLang="zh-CN" dirty="0">
                <a:solidFill>
                  <a:schemeClr val="tx1"/>
                </a:solidFill>
              </a:rPr>
              <a:t> interface like FR2 or unlicensed spectrum could be applied to reduce the latency</a:t>
            </a:r>
            <a:endParaRPr lang="zh-CN" altLang="en-US" dirty="0">
              <a:solidFill>
                <a:schemeClr val="tx1"/>
              </a:solidFill>
            </a:endParaRPr>
          </a:p>
          <a:p>
            <a:pPr lvl="1"/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ym typeface="+mn-ea"/>
              </a:rPr>
              <a:t>User Virtualization</a:t>
            </a:r>
            <a:endParaRPr lang="zh-CN" altLang="en-US"/>
          </a:p>
        </p:txBody>
      </p:sp>
      <p:pic>
        <p:nvPicPr>
          <p:cNvPr id="4" name="图片 1"/>
          <p:cNvPicPr/>
          <p:nvPr/>
        </p:nvPicPr>
        <p:blipFill rotWithShape="1">
          <a:blip r:embed="rId2"/>
          <a:srcRect r="49228"/>
          <a:stretch>
            <a:fillRect/>
          </a:stretch>
        </p:blipFill>
        <p:spPr bwMode="auto">
          <a:xfrm>
            <a:off x="5831840" y="2450465"/>
            <a:ext cx="3096895" cy="187071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2093595"/>
            <a:ext cx="8514080" cy="2773045"/>
          </a:xfrm>
        </p:spPr>
        <p:txBody>
          <a:bodyPr>
            <a:normAutofit fontScale="87500" lnSpcReduction="20000"/>
          </a:bodyPr>
          <a:lstStyle/>
          <a:p>
            <a:r>
              <a:rPr lang="zh-CN" altLang="en-US" dirty="0"/>
              <a:t> </a:t>
            </a:r>
            <a:r>
              <a:rPr lang="zh-CN" altLang="en-US" dirty="0">
                <a:solidFill>
                  <a:schemeClr val="tx1"/>
                </a:solidFill>
              </a:rPr>
              <a:t>At the first step (T0), the base station sends multiplexed data to the UE cloud and multiple </a:t>
            </a:r>
            <a:r>
              <a:rPr lang="en-US" altLang="zh-CN" dirty="0">
                <a:solidFill>
                  <a:schemeClr val="tx1"/>
                </a:solidFill>
              </a:rPr>
              <a:t>devices </a:t>
            </a:r>
            <a:r>
              <a:rPr lang="zh-CN" altLang="en-US" dirty="0">
                <a:solidFill>
                  <a:schemeClr val="tx1"/>
                </a:solidFill>
              </a:rPr>
              <a:t>try to decode the data.  </a:t>
            </a:r>
            <a:endParaRPr lang="zh-CN" altLang="en-US" dirty="0">
              <a:solidFill>
                <a:schemeClr val="tx1"/>
              </a:solidFill>
            </a:endParaRPr>
          </a:p>
          <a:p>
            <a:r>
              <a:rPr lang="zh-CN" altLang="en-US" dirty="0">
                <a:solidFill>
                  <a:schemeClr val="tx1"/>
                </a:solidFill>
              </a:rPr>
              <a:t> At the second step (T1), UEs exchange the data or the metrics related to data reception e.g. soft information </a:t>
            </a:r>
            <a:r>
              <a:rPr lang="en-US" altLang="zh-CN" dirty="0">
                <a:solidFill>
                  <a:schemeClr val="tx1"/>
                </a:solidFill>
              </a:rPr>
              <a:t>or PDCP packet(s) based on PC5 interface</a:t>
            </a:r>
            <a:endParaRPr lang="zh-CN" altLang="en-US" dirty="0">
              <a:solidFill>
                <a:schemeClr val="tx1"/>
              </a:solidFill>
            </a:endParaRPr>
          </a:p>
          <a:p>
            <a:r>
              <a:rPr lang="zh-CN" altLang="en-US" dirty="0">
                <a:solidFill>
                  <a:schemeClr val="tx1"/>
                </a:solidFill>
              </a:rPr>
              <a:t> At the third step (T2), a selected </a:t>
            </a:r>
            <a:r>
              <a:rPr lang="en-US" altLang="zh-CN" dirty="0">
                <a:solidFill>
                  <a:schemeClr val="tx1"/>
                </a:solidFill>
              </a:rPr>
              <a:t>device </a:t>
            </a:r>
            <a:r>
              <a:rPr lang="zh-CN" altLang="en-US" dirty="0">
                <a:solidFill>
                  <a:schemeClr val="tx1"/>
                </a:solidFill>
              </a:rPr>
              <a:t>sends </a:t>
            </a:r>
            <a:r>
              <a:rPr lang="en-US" altLang="zh-CN" dirty="0">
                <a:solidFill>
                  <a:schemeClr val="tx1"/>
                </a:solidFill>
              </a:rPr>
              <a:t>feedback</a:t>
            </a:r>
            <a:r>
              <a:rPr lang="zh-CN" altLang="en-US" dirty="0">
                <a:solidFill>
                  <a:schemeClr val="tx1"/>
                </a:solidFill>
              </a:rPr>
              <a:t> to the base station. </a:t>
            </a:r>
            <a:endParaRPr lang="zh-CN" altLang="en-US" dirty="0">
              <a:solidFill>
                <a:schemeClr val="tx1"/>
              </a:solidFill>
            </a:endParaRPr>
          </a:p>
          <a:p>
            <a:r>
              <a:rPr lang="zh-CN" altLang="en-US" dirty="0">
                <a:solidFill>
                  <a:schemeClr val="tx1"/>
                </a:solidFill>
              </a:rPr>
              <a:t>As a result, the equivalent SINR observed at the user cloud is higher than the best SINR between the base station and each individual </a:t>
            </a:r>
            <a:r>
              <a:rPr lang="en-US" altLang="zh-CN" dirty="0">
                <a:solidFill>
                  <a:schemeClr val="tx1"/>
                </a:solidFill>
              </a:rPr>
              <a:t>devices</a:t>
            </a:r>
            <a:r>
              <a:rPr lang="zh-CN" altLang="en-US" dirty="0">
                <a:solidFill>
                  <a:schemeClr val="tx1"/>
                </a:solidFill>
              </a:rPr>
              <a:t>, and the spectrum efficiency in the air interface between the base station layer and user layer can be significantly improved.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ym typeface="+mn-ea"/>
              </a:rPr>
              <a:t>User Virtualization </a:t>
            </a:r>
            <a:endParaRPr lang="zh-CN" altLang="en-US"/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12745" y="690245"/>
            <a:ext cx="5523475" cy="129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1061720"/>
            <a:ext cx="5363210" cy="3857625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 dirty="0">
                <a:solidFill>
                  <a:schemeClr val="tx1"/>
                </a:solidFill>
              </a:rPr>
              <a:t> 4 devices (with 2 receive antennas per device) form a virtual MIMO user. For each virtual user,  the maximum total number of layers can go up to 8 .   </a:t>
            </a:r>
            <a:endParaRPr lang="zh-CN" altLang="en-US" dirty="0">
              <a:solidFill>
                <a:schemeClr val="tx1"/>
              </a:solidFill>
            </a:endParaRPr>
          </a:p>
          <a:p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  <a:sym typeface="+mn-ea"/>
              </a:rPr>
              <a:t>Adaptive switching 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from virtual MIMO to </a:t>
            </a:r>
            <a:r>
              <a:rPr dirty="0">
                <a:solidFill>
                  <a:schemeClr val="tx1"/>
                </a:solidFill>
                <a:sym typeface="+mn-ea"/>
              </a:rPr>
              <a:t>MU-MIMO 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(when rank&gt;=2)</a:t>
            </a:r>
            <a:r>
              <a:rPr dirty="0">
                <a:solidFill>
                  <a:schemeClr val="tx1"/>
                </a:solidFill>
                <a:sym typeface="+mn-ea"/>
              </a:rPr>
              <a:t>  is supported</a:t>
            </a:r>
            <a:r>
              <a:rPr lang="zh-CN" altLang="en-US" dirty="0">
                <a:solidFill>
                  <a:schemeClr val="tx1"/>
                </a:solidFill>
              </a:rPr>
              <a:t>. For MU-MIMO, each device receives data without any coordination at the receiver side.</a:t>
            </a:r>
            <a:endParaRPr lang="zh-CN" altLang="en-US" dirty="0">
              <a:solidFill>
                <a:schemeClr val="tx1"/>
              </a:solidFill>
            </a:endParaRPr>
          </a:p>
          <a:p>
            <a:r>
              <a:rPr dirty="0">
                <a:solidFill>
                  <a:schemeClr val="tx1"/>
                </a:solidFill>
                <a:sym typeface="+mn-ea"/>
              </a:rPr>
              <a:t>The gain comes from higher order MIMO achieved by virtual MIMO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.</a:t>
            </a:r>
            <a:r>
              <a:rPr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dirty="0">
                <a:solidFill>
                  <a:schemeClr val="tx1"/>
                </a:solidFill>
                <a:sym typeface="+mn-ea"/>
              </a:rPr>
              <a:t>T</a:t>
            </a:r>
            <a:r>
              <a:rPr dirty="0">
                <a:solidFill>
                  <a:schemeClr val="tx1"/>
                </a:solidFill>
                <a:sym typeface="+mn-ea"/>
              </a:rPr>
              <a:t>h</a:t>
            </a:r>
            <a:r>
              <a:rPr lang="en-US" dirty="0">
                <a:solidFill>
                  <a:schemeClr val="tx1"/>
                </a:solidFill>
                <a:sym typeface="+mn-ea"/>
              </a:rPr>
              <a:t>e</a:t>
            </a:r>
            <a:r>
              <a:rPr dirty="0">
                <a:solidFill>
                  <a:schemeClr val="tx1"/>
                </a:solidFill>
                <a:sym typeface="+mn-ea"/>
              </a:rPr>
              <a:t> gain </a:t>
            </a:r>
            <a:r>
              <a:rPr lang="en-US" dirty="0">
                <a:solidFill>
                  <a:schemeClr val="tx1"/>
                </a:solidFill>
                <a:sym typeface="+mn-ea"/>
              </a:rPr>
              <a:t>depends</a:t>
            </a:r>
            <a:r>
              <a:rPr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dirty="0">
                <a:solidFill>
                  <a:schemeClr val="tx1"/>
                </a:solidFill>
                <a:sym typeface="+mn-ea"/>
              </a:rPr>
              <a:t>on</a:t>
            </a:r>
            <a:r>
              <a:rPr dirty="0">
                <a:solidFill>
                  <a:schemeClr val="tx1"/>
                </a:solidFill>
                <a:sym typeface="+mn-ea"/>
              </a:rPr>
              <a:t> latency in intra-cloud </a:t>
            </a:r>
            <a:r>
              <a:rPr lang="en-US" dirty="0">
                <a:solidFill>
                  <a:schemeClr val="tx1"/>
                </a:solidFill>
                <a:sym typeface="+mn-ea"/>
              </a:rPr>
              <a:t>user </a:t>
            </a:r>
            <a:r>
              <a:rPr dirty="0">
                <a:solidFill>
                  <a:schemeClr val="tx1"/>
                </a:solidFill>
                <a:sym typeface="+mn-ea"/>
              </a:rPr>
              <a:t>communication </a:t>
            </a:r>
            <a:r>
              <a:rPr lang="en-US" dirty="0">
                <a:solidFill>
                  <a:schemeClr val="tx1"/>
                </a:solidFill>
                <a:sym typeface="+mn-ea"/>
              </a:rPr>
              <a:t>i.e. decreases with higher latency</a:t>
            </a:r>
            <a:r>
              <a:rPr dirty="0">
                <a:solidFill>
                  <a:schemeClr val="tx1"/>
                </a:solidFill>
                <a:sym typeface="+mn-ea"/>
              </a:rPr>
              <a:t>.</a:t>
            </a:r>
            <a:endParaRPr lang="en-US" altLang="zh-CN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ym typeface="+mn-ea"/>
              </a:rPr>
              <a:t>User Virtualization - Simulation </a:t>
            </a:r>
            <a:endParaRPr lang="zh-CN" altLang="en-US"/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56935" y="902970"/>
            <a:ext cx="3048635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5020" y="2708275"/>
            <a:ext cx="3130550" cy="19843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902970"/>
            <a:ext cx="8828405" cy="385318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zh-CN" altLang="en-US" dirty="0">
                <a:solidFill>
                  <a:schemeClr val="tx1"/>
                </a:solidFill>
              </a:rPr>
              <a:t>This study item aims to study user virtualization schemes and its related standardization impact.  </a:t>
            </a:r>
            <a:endParaRPr lang="zh-CN" altLang="en-US" dirty="0">
              <a:solidFill>
                <a:schemeClr val="tx1"/>
              </a:solidFill>
            </a:endParaRPr>
          </a:p>
          <a:p>
            <a:r>
              <a:rPr lang="zh-CN" altLang="en-US" dirty="0">
                <a:solidFill>
                  <a:schemeClr val="tx1"/>
                </a:solidFill>
              </a:rPr>
              <a:t>Identify scenarios, applications and evaluation assumptions for user virtualization</a:t>
            </a:r>
            <a:endParaRPr lang="zh-CN" altLang="en-US" dirty="0">
              <a:solidFill>
                <a:schemeClr val="tx1"/>
              </a:solidFill>
            </a:endParaRPr>
          </a:p>
          <a:p>
            <a:r>
              <a:rPr lang="zh-CN" altLang="en-US" dirty="0">
                <a:solidFill>
                  <a:schemeClr val="tx1"/>
                </a:solidFill>
              </a:rPr>
              <a:t>Study cooperative transmission/reception schemes </a:t>
            </a:r>
            <a:r>
              <a:rPr lang="en-US" altLang="zh-CN" dirty="0">
                <a:solidFill>
                  <a:schemeClr val="tx1"/>
                </a:solidFill>
              </a:rPr>
              <a:t>e.g.</a:t>
            </a:r>
            <a:endParaRPr lang="zh-CN" altLang="en-US" dirty="0">
              <a:solidFill>
                <a:schemeClr val="tx1"/>
              </a:solidFill>
            </a:endParaRPr>
          </a:p>
          <a:p>
            <a:pPr lvl="1"/>
            <a:r>
              <a:rPr lang="zh-CN" altLang="en-US" dirty="0" smtClean="0">
                <a:solidFill>
                  <a:schemeClr val="tx1"/>
                </a:solidFill>
              </a:rPr>
              <a:t>Coherent</a:t>
            </a:r>
            <a:r>
              <a:rPr lang="en-US" altLang="zh-CN" dirty="0" smtClean="0">
                <a:solidFill>
                  <a:schemeClr val="tx1"/>
                </a:solidFill>
              </a:rPr>
              <a:t>/non-coherent</a:t>
            </a:r>
            <a:r>
              <a:rPr lang="zh-CN" altLang="en-US" dirty="0" smtClean="0">
                <a:solidFill>
                  <a:schemeClr val="tx1"/>
                </a:solidFill>
              </a:rPr>
              <a:t> transmission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zh-CN" altLang="en-US" dirty="0" smtClean="0">
                <a:solidFill>
                  <a:schemeClr val="tx1"/>
                </a:solidFill>
              </a:rPr>
              <a:t>diversity </a:t>
            </a:r>
            <a:r>
              <a:rPr lang="zh-CN" altLang="en-US" dirty="0">
                <a:solidFill>
                  <a:schemeClr val="tx1"/>
                </a:solidFill>
              </a:rPr>
              <a:t>based transmission</a:t>
            </a:r>
            <a:endParaRPr lang="zh-CN" altLang="en-US" dirty="0">
              <a:solidFill>
                <a:schemeClr val="tx1"/>
              </a:solidFill>
            </a:endParaRPr>
          </a:p>
          <a:p>
            <a:pPr lvl="1"/>
            <a:r>
              <a:rPr lang="zh-CN" altLang="en-US" dirty="0">
                <a:solidFill>
                  <a:schemeClr val="tx1"/>
                </a:solidFill>
              </a:rPr>
              <a:t>Soft combining, device/antenna group selection, multi-layer/carrier </a:t>
            </a:r>
            <a:r>
              <a:rPr lang="zh-CN" altLang="en-US" dirty="0" smtClean="0">
                <a:solidFill>
                  <a:schemeClr val="tx1"/>
                </a:solidFill>
              </a:rPr>
              <a:t>transmission</a:t>
            </a:r>
            <a:r>
              <a:rPr lang="en-US" altLang="zh-CN" dirty="0" smtClean="0">
                <a:solidFill>
                  <a:schemeClr val="tx1"/>
                </a:solidFill>
              </a:rPr>
              <a:t>/reception</a:t>
            </a:r>
            <a:endParaRPr lang="zh-CN" altLang="en-US" dirty="0">
              <a:solidFill>
                <a:schemeClr val="tx1"/>
              </a:solidFill>
            </a:endParaRPr>
          </a:p>
          <a:p>
            <a:r>
              <a:rPr dirty="0">
                <a:solidFill>
                  <a:schemeClr val="tx1"/>
                </a:solidFill>
                <a:sym typeface="+mn-ea"/>
              </a:rPr>
              <a:t>Study user 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grouping and maintenance e.g. considering</a:t>
            </a:r>
            <a:r>
              <a:rPr dirty="0">
                <a:solidFill>
                  <a:schemeClr val="tx1"/>
                </a:solidFill>
                <a:sym typeface="+mn-ea"/>
              </a:rPr>
              <a:t> adaptive number of antennas/carriers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,  control/data plane, </a:t>
            </a:r>
            <a:r>
              <a:rPr lang="en-US" altLang="zh-CN" dirty="0" err="1">
                <a:solidFill>
                  <a:schemeClr val="tx1"/>
                </a:solidFill>
                <a:sym typeface="+mn-ea"/>
              </a:rPr>
              <a:t>etc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zh-CN" altLang="en-US" dirty="0">
                <a:solidFill>
                  <a:schemeClr val="tx1"/>
                </a:solidFill>
              </a:rPr>
              <a:t>Study enhancements on mobility measurements and events for forming a virtual user</a:t>
            </a:r>
            <a:endParaRPr lang="zh-CN" altLang="en-US" dirty="0">
              <a:solidFill>
                <a:schemeClr val="tx1"/>
              </a:solidFill>
            </a:endParaRPr>
          </a:p>
          <a:p>
            <a:r>
              <a:rPr lang="zh-CN" altLang="en-US" dirty="0">
                <a:solidFill>
                  <a:schemeClr val="tx1"/>
                </a:solidFill>
              </a:rPr>
              <a:t>Study sidelink support for cooperative transmission/reception including timing and resource allocation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ym typeface="微软雅黑" panose="020B0503020204020204" pitchFamily="34" charset="-122"/>
              </a:rPr>
              <a:t>Potential study scope of user virtualization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1050290"/>
            <a:ext cx="8494395" cy="2021840"/>
          </a:xfrm>
          <a:solidFill>
            <a:srgbClr val="66FF66"/>
          </a:solidFill>
        </p:spPr>
        <p:txBody>
          <a:bodyPr/>
          <a:lstStyle/>
          <a:p>
            <a:pPr lvl="0"/>
            <a:r>
              <a:rPr lang="en-US" altLang="zh-CN" sz="2160">
                <a:sym typeface="+mn-ea"/>
              </a:rPr>
              <a:t>NR-Lite devices and related enhancement</a:t>
            </a:r>
            <a:endParaRPr lang="en-US" altLang="zh-CN" sz="2160" dirty="0"/>
          </a:p>
          <a:p>
            <a:pPr lvl="0"/>
            <a:r>
              <a:rPr lang="en-US" altLang="zh-CN" sz="2160">
                <a:sym typeface="+mn-ea"/>
              </a:rPr>
              <a:t>Coverage enhancement for NR</a:t>
            </a:r>
            <a:endParaRPr lang="zh-CN" altLang="en-US" sz="2160"/>
          </a:p>
          <a:p>
            <a:pPr lvl="0"/>
            <a:r>
              <a:rPr lang="en-US" altLang="zh-CN" sz="2160">
                <a:sym typeface="+mn-ea"/>
              </a:rPr>
              <a:t>User virtualization and cooperation</a:t>
            </a:r>
            <a:endParaRPr lang="en-US" altLang="zh-CN" sz="2160">
              <a:sym typeface="+mn-ea"/>
            </a:endParaRPr>
          </a:p>
          <a:p>
            <a:pPr lvl="0" algn="l"/>
            <a:r>
              <a:rPr lang="en-US" altLang="zh-CN" sz="2160">
                <a:solidFill>
                  <a:srgbClr val="FF0000"/>
                </a:solidFill>
              </a:rPr>
              <a:t>2-step eRACH</a:t>
            </a:r>
            <a:endParaRPr lang="en-US" altLang="zh-CN" sz="2160">
              <a:solidFill>
                <a:srgbClr val="FF0000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RAN1 lead</a:t>
            </a:r>
            <a:endParaRPr lang="en-US" altLang="zh-CN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2"/>
          </p:nvPr>
        </p:nvSpPr>
        <p:spPr>
          <a:xfrm>
            <a:off x="179070" y="1050290"/>
            <a:ext cx="6756400" cy="3632835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More use cases envisioned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Small cell e.g. NR-U cell or FR2 cell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Large cell or extreme coverage e.g. NTN cell</a:t>
            </a:r>
            <a:endParaRPr lang="en-US" altLang="zh-CN" dirty="0">
              <a:solidFill>
                <a:schemeClr val="tx1"/>
              </a:solidFill>
            </a:endParaRPr>
          </a:p>
          <a:p>
            <a:pPr lvl="0"/>
            <a:r>
              <a:rPr lang="en-US" altLang="zh-CN" dirty="0">
                <a:solidFill>
                  <a:schemeClr val="tx1"/>
                </a:solidFill>
              </a:rPr>
              <a:t>Potential technical enhancement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Channel structure enhancement for small cell e.g. PUSCH only msgA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Channel structure enhancement for large cell e.g. new preamble format and/or sequence and enhanced MAC procedure like RAR window etc.</a:t>
            </a:r>
            <a:endParaRPr lang="en-US" altLang="zh-CN" dirty="0">
              <a:solidFill>
                <a:schemeClr val="tx1"/>
              </a:solidFill>
            </a:endParaRPr>
          </a:p>
          <a:p>
            <a:pPr lvl="2"/>
            <a:r>
              <a:rPr lang="en-GB" altLang="zh-CN" dirty="0">
                <a:sym typeface="+mn-ea"/>
              </a:rPr>
              <a:t>C</a:t>
            </a:r>
            <a:r>
              <a:rPr lang="en-GB" altLang="zh-CN" dirty="0" smtClean="0">
                <a:sym typeface="+mn-ea"/>
              </a:rPr>
              <a:t>ompensation </a:t>
            </a:r>
            <a:r>
              <a:rPr lang="en-GB" altLang="zh-CN" dirty="0">
                <a:sym typeface="+mn-ea"/>
              </a:rPr>
              <a:t>techniques for large timing offset</a:t>
            </a:r>
            <a:endParaRPr lang="en-US" altLang="zh-CN" dirty="0"/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To improve DMRS capacity to decrease msgA collision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GB" altLang="zh-CN" dirty="0">
                <a:solidFill>
                  <a:schemeClr val="tx1"/>
                </a:solidFill>
                <a:sym typeface="+mn-ea"/>
              </a:rPr>
              <a:t>Multi-user interferences mitigation techniques, e.g. </a:t>
            </a:r>
            <a:r>
              <a:rPr lang="en-GB" altLang="zh-CN" dirty="0" err="1">
                <a:solidFill>
                  <a:schemeClr val="tx1"/>
                </a:solidFill>
                <a:sym typeface="+mn-ea"/>
              </a:rPr>
              <a:t>Tx</a:t>
            </a:r>
            <a:r>
              <a:rPr lang="en-GB" altLang="zh-CN" dirty="0">
                <a:solidFill>
                  <a:schemeClr val="tx1"/>
                </a:solidFill>
                <a:sym typeface="+mn-ea"/>
              </a:rPr>
              <a:t>/Rx beam refinement, advanced receiver</a:t>
            </a:r>
            <a:endParaRPr lang="en-US" altLang="zh-CN" dirty="0">
              <a:solidFill>
                <a:schemeClr val="tx1"/>
              </a:solidFill>
            </a:endParaRPr>
          </a:p>
          <a:p>
            <a:pPr marL="201295" lvl="1" indent="0">
              <a:buNone/>
            </a:pP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2-step eRACH</a:t>
            </a:r>
            <a:endParaRPr lang="zh-CN" altLang="en-US" dirty="0"/>
          </a:p>
        </p:txBody>
      </p:sp>
      <p:grpSp>
        <p:nvGrpSpPr>
          <p:cNvPr id="39" name="组合 38"/>
          <p:cNvGrpSpPr/>
          <p:nvPr/>
        </p:nvGrpSpPr>
        <p:grpSpPr>
          <a:xfrm>
            <a:off x="6477358" y="1176474"/>
            <a:ext cx="2356634" cy="1544266"/>
            <a:chOff x="6357495" y="3195874"/>
            <a:chExt cx="2356634" cy="1544266"/>
          </a:xfrm>
        </p:grpSpPr>
        <p:sp>
          <p:nvSpPr>
            <p:cNvPr id="24" name="椭圆 23"/>
            <p:cNvSpPr/>
            <p:nvPr/>
          </p:nvSpPr>
          <p:spPr bwMode="auto">
            <a:xfrm>
              <a:off x="6357495" y="3195874"/>
              <a:ext cx="2356634" cy="1544266"/>
            </a:xfrm>
            <a:prstGeom prst="ellipse">
              <a:avLst/>
            </a:prstGeom>
            <a:solidFill>
              <a:srgbClr val="99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7019658" y="3489609"/>
              <a:ext cx="1108410" cy="907531"/>
            </a:xfrm>
            <a:prstGeom prst="ellipse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 bwMode="auto">
            <a:xfrm>
              <a:off x="7332677" y="3681756"/>
              <a:ext cx="498879" cy="51504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6" name="直接箭头连接符 25"/>
            <p:cNvCxnSpPr/>
            <p:nvPr/>
          </p:nvCxnSpPr>
          <p:spPr bwMode="auto">
            <a:xfrm flipH="1">
              <a:off x="7649982" y="3943375"/>
              <a:ext cx="308014" cy="0"/>
            </a:xfrm>
            <a:prstGeom prst="straightConnector1">
              <a:avLst/>
            </a:prstGeom>
            <a:solidFill>
              <a:schemeClr val="accent1"/>
            </a:solidFill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</p:spPr>
        </p:cxnSp>
        <p:cxnSp>
          <p:nvCxnSpPr>
            <p:cNvPr id="30" name="直接箭头连接符 29"/>
            <p:cNvCxnSpPr/>
            <p:nvPr/>
          </p:nvCxnSpPr>
          <p:spPr bwMode="auto">
            <a:xfrm flipH="1">
              <a:off x="6787531" y="3944033"/>
              <a:ext cx="323171" cy="8695"/>
            </a:xfrm>
            <a:prstGeom prst="straightConnector1">
              <a:avLst/>
            </a:prstGeom>
            <a:solidFill>
              <a:schemeClr val="accent1"/>
            </a:solidFill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</p:spPr>
        </p:cxnSp>
      </p:grpSp>
      <p:sp>
        <p:nvSpPr>
          <p:cNvPr id="20" name="文本框 19"/>
          <p:cNvSpPr txBox="1"/>
          <p:nvPr/>
        </p:nvSpPr>
        <p:spPr>
          <a:xfrm rot="10800000" flipH="1" flipV="1">
            <a:off x="7087742" y="2863874"/>
            <a:ext cx="1459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Extended to small and large cell size</a:t>
            </a:r>
            <a:endParaRPr lang="zh-CN" altLang="en-US" sz="12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97790" y="1958340"/>
            <a:ext cx="8782050" cy="723900"/>
          </a:xfrm>
          <a:solidFill>
            <a:srgbClr val="FFFF66"/>
          </a:solidFill>
        </p:spPr>
        <p:txBody>
          <a:bodyPr/>
          <a:lstStyle/>
          <a:p>
            <a:r>
              <a:rPr lang="en-US" altLang="zh-CN"/>
              <a:t>RAN lead: Study AI and its application in NR system</a:t>
            </a:r>
            <a:endParaRPr lang="en-US" altLang="zh-CN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2"/>
          </p:nvPr>
        </p:nvSpPr>
        <p:spPr/>
        <p:txBody>
          <a:bodyPr>
            <a:normAutofit fontScale="90000" lnSpcReduction="10000"/>
          </a:bodyPr>
          <a:lstStyle/>
          <a:p>
            <a:pPr fontAlgn="auto">
              <a:defRPr/>
            </a:pPr>
            <a:r>
              <a:rPr lang="en-GB" altLang="zh-CN" sz="1900" dirty="0">
                <a:solidFill>
                  <a:schemeClr val="tx1"/>
                </a:solidFill>
              </a:rPr>
              <a:t>Machine learning has drawn a lot of interest in recent research</a:t>
            </a:r>
            <a:endParaRPr lang="en-GB" altLang="zh-CN" sz="1900" dirty="0">
              <a:solidFill>
                <a:schemeClr val="tx1"/>
              </a:solidFill>
            </a:endParaRPr>
          </a:p>
          <a:p>
            <a:pPr fontAlgn="auto">
              <a:defRPr/>
            </a:pPr>
            <a:r>
              <a:rPr lang="en-GB" altLang="zh-CN" sz="1900" dirty="0">
                <a:solidFill>
                  <a:schemeClr val="tx1"/>
                </a:solidFill>
              </a:rPr>
              <a:t>The potential applications/benefits are:  </a:t>
            </a:r>
            <a:endParaRPr lang="en-GB" altLang="zh-CN" sz="1900" dirty="0">
              <a:solidFill>
                <a:schemeClr val="tx1"/>
              </a:solidFill>
            </a:endParaRPr>
          </a:p>
          <a:p>
            <a:pPr lvl="1" fontAlgn="auto">
              <a:defRPr/>
            </a:pPr>
            <a:r>
              <a:rPr lang="en-GB" altLang="zh-CN" sz="1400" dirty="0">
                <a:solidFill>
                  <a:schemeClr val="tx1"/>
                </a:solidFill>
              </a:rPr>
              <a:t>Acquiring more accurate feedback </a:t>
            </a:r>
            <a:r>
              <a:rPr lang="en-US" altLang="en-GB" sz="1400" dirty="0">
                <a:solidFill>
                  <a:schemeClr val="tx1"/>
                </a:solidFill>
              </a:rPr>
              <a:t>with less</a:t>
            </a:r>
            <a:r>
              <a:rPr lang="en-GB" altLang="zh-CN" sz="1400" dirty="0">
                <a:solidFill>
                  <a:schemeClr val="tx1"/>
                </a:solidFill>
              </a:rPr>
              <a:t> </a:t>
            </a:r>
            <a:r>
              <a:rPr lang="en-US" altLang="en-GB" sz="1400" dirty="0">
                <a:solidFill>
                  <a:schemeClr val="tx1"/>
                </a:solidFill>
              </a:rPr>
              <a:t>signaling </a:t>
            </a:r>
            <a:r>
              <a:rPr lang="en-GB" altLang="zh-CN" sz="1400" dirty="0">
                <a:solidFill>
                  <a:schemeClr val="tx1"/>
                </a:solidFill>
              </a:rPr>
              <a:t>overhead  </a:t>
            </a:r>
            <a:endParaRPr lang="en-GB" altLang="zh-CN" sz="1400" dirty="0">
              <a:solidFill>
                <a:schemeClr val="tx1"/>
              </a:solidFill>
            </a:endParaRPr>
          </a:p>
          <a:p>
            <a:pPr lvl="1" fontAlgn="auto">
              <a:defRPr/>
            </a:pPr>
            <a:r>
              <a:rPr lang="en-GB" altLang="zh-CN" sz="1400" dirty="0">
                <a:solidFill>
                  <a:schemeClr val="tx1"/>
                </a:solidFill>
              </a:rPr>
              <a:t>Reduced </a:t>
            </a:r>
            <a:r>
              <a:rPr lang="en-US" altLang="en-GB" sz="1400" dirty="0">
                <a:solidFill>
                  <a:schemeClr val="tx1"/>
                </a:solidFill>
              </a:rPr>
              <a:t>DL </a:t>
            </a:r>
            <a:r>
              <a:rPr lang="en-GB" altLang="zh-CN" sz="1400" dirty="0">
                <a:solidFill>
                  <a:schemeClr val="tx1"/>
                </a:solidFill>
              </a:rPr>
              <a:t>control signalling overhead</a:t>
            </a:r>
            <a:endParaRPr lang="en-GB" altLang="zh-CN" sz="1400" dirty="0">
              <a:solidFill>
                <a:schemeClr val="tx1"/>
              </a:solidFill>
            </a:endParaRPr>
          </a:p>
          <a:p>
            <a:pPr lvl="1" fontAlgn="auto">
              <a:defRPr/>
            </a:pPr>
            <a:r>
              <a:rPr lang="en-US" altLang="en-GB" sz="1400" dirty="0">
                <a:solidFill>
                  <a:schemeClr val="tx1"/>
                </a:solidFill>
              </a:rPr>
              <a:t>To help network make quicker and wiser decision</a:t>
            </a:r>
            <a:endParaRPr lang="en-GB" altLang="zh-CN" sz="1400" dirty="0">
              <a:solidFill>
                <a:schemeClr val="tx1"/>
              </a:solidFill>
            </a:endParaRPr>
          </a:p>
          <a:p>
            <a:pPr lvl="1" fontAlgn="auto">
              <a:defRPr/>
            </a:pPr>
            <a:r>
              <a:rPr lang="en-US" altLang="zh-CN" sz="1580" dirty="0">
                <a:solidFill>
                  <a:schemeClr val="tx1"/>
                </a:solidFill>
              </a:rPr>
              <a:t>These potential benefits translate to better system performance e.g. in terms of throughput and reliability</a:t>
            </a:r>
            <a:endParaRPr lang="en-US" altLang="zh-CN" sz="1580" dirty="0">
              <a:solidFill>
                <a:schemeClr val="tx1"/>
              </a:solidFill>
            </a:endParaRPr>
          </a:p>
          <a:p>
            <a:pPr fontAlgn="auto">
              <a:defRPr/>
            </a:pPr>
            <a:r>
              <a:rPr lang="en-US" altLang="zh-CN" sz="1900" dirty="0">
                <a:solidFill>
                  <a:schemeClr val="tx1"/>
                </a:solidFill>
              </a:rPr>
              <a:t>MIMO is one of the areas to be considered in PHY layer</a:t>
            </a:r>
            <a:endParaRPr lang="en-US" altLang="zh-CN" sz="1900" dirty="0">
              <a:solidFill>
                <a:schemeClr val="tx1"/>
              </a:solidFill>
            </a:endParaRPr>
          </a:p>
          <a:p>
            <a:pPr fontAlgn="auto">
              <a:defRPr/>
            </a:pPr>
            <a:r>
              <a:rPr lang="en-US" altLang="zh-CN" sz="1900" dirty="0">
                <a:solidFill>
                  <a:schemeClr val="tx1"/>
                </a:solidFill>
              </a:rPr>
              <a:t>L2/L3 protocol can be improved also e.g. mobility enhancement, cell grid for SON/MDT etc.</a:t>
            </a:r>
            <a:endParaRPr lang="en-US" altLang="zh-CN" sz="1700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AI and its application in NR system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单角的矩形 24"/>
          <p:cNvSpPr/>
          <p:nvPr/>
        </p:nvSpPr>
        <p:spPr>
          <a:xfrm>
            <a:off x="2484120" y="1967865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MIMO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570095" y="249555"/>
            <a:ext cx="266065" cy="265430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3" name="直接连接符 2"/>
          <p:cNvCxnSpPr>
            <a:endCxn id="6" idx="7"/>
          </p:cNvCxnSpPr>
          <p:nvPr/>
        </p:nvCxnSpPr>
        <p:spPr>
          <a:xfrm flipH="1">
            <a:off x="3446780" y="419100"/>
            <a:ext cx="1152525" cy="374015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" name="直接连接符 3"/>
          <p:cNvCxnSpPr>
            <a:stCxn id="2" idx="5"/>
            <a:endCxn id="5" idx="3"/>
          </p:cNvCxnSpPr>
          <p:nvPr/>
        </p:nvCxnSpPr>
        <p:spPr>
          <a:xfrm>
            <a:off x="4797425" y="476250"/>
            <a:ext cx="3500755" cy="374015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剪去单角的矩形 4"/>
          <p:cNvSpPr/>
          <p:nvPr/>
        </p:nvSpPr>
        <p:spPr>
          <a:xfrm>
            <a:off x="7576185" y="850265"/>
            <a:ext cx="1443355" cy="431800"/>
          </a:xfrm>
          <a:prstGeom prst="snip1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00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IoT relay for LTE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127375" y="737870"/>
            <a:ext cx="374015" cy="377825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剪去单角的矩形 6"/>
          <p:cNvSpPr/>
          <p:nvPr/>
        </p:nvSpPr>
        <p:spPr>
          <a:xfrm>
            <a:off x="2472055" y="128143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eMBB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剪去单角的矩形 8"/>
          <p:cNvSpPr/>
          <p:nvPr/>
        </p:nvSpPr>
        <p:spPr>
          <a:xfrm>
            <a:off x="684530" y="128143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Vertical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剪去单角的矩形 9"/>
          <p:cNvSpPr/>
          <p:nvPr/>
        </p:nvSpPr>
        <p:spPr>
          <a:xfrm>
            <a:off x="4201160" y="1281430"/>
            <a:ext cx="1296035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General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1" name="直接连接符 10"/>
          <p:cNvCxnSpPr>
            <a:stCxn id="6" idx="2"/>
            <a:endCxn id="9" idx="3"/>
          </p:cNvCxnSpPr>
          <p:nvPr/>
        </p:nvCxnSpPr>
        <p:spPr>
          <a:xfrm flipH="1">
            <a:off x="1390650" y="927100"/>
            <a:ext cx="1736725" cy="35433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直接连接符 11"/>
          <p:cNvCxnSpPr>
            <a:stCxn id="6" idx="4"/>
          </p:cNvCxnSpPr>
          <p:nvPr/>
        </p:nvCxnSpPr>
        <p:spPr>
          <a:xfrm>
            <a:off x="3314700" y="1115695"/>
            <a:ext cx="0" cy="16637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直接连接符 12"/>
          <p:cNvCxnSpPr/>
          <p:nvPr/>
        </p:nvCxnSpPr>
        <p:spPr>
          <a:xfrm>
            <a:off x="3495040" y="944245"/>
            <a:ext cx="1208405" cy="337185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剪去单角的矩形 17"/>
          <p:cNvSpPr/>
          <p:nvPr/>
        </p:nvSpPr>
        <p:spPr>
          <a:xfrm>
            <a:off x="694690" y="1978025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PC5 enhance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0" name="直接连接符 19"/>
          <p:cNvCxnSpPr>
            <a:stCxn id="9" idx="1"/>
            <a:endCxn id="18" idx="3"/>
          </p:cNvCxnSpPr>
          <p:nvPr/>
        </p:nvCxnSpPr>
        <p:spPr>
          <a:xfrm>
            <a:off x="1390650" y="1659255"/>
            <a:ext cx="10160" cy="30861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剪去单角的矩形 23"/>
          <p:cNvSpPr/>
          <p:nvPr/>
        </p:nvSpPr>
        <p:spPr>
          <a:xfrm>
            <a:off x="2584450" y="229489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tx1"/>
                </a:solidFill>
                <a:effectLst/>
                <a:uFillTx/>
                <a:sym typeface="+mn-ea"/>
              </a:rPr>
              <a:t>IAB</a:t>
            </a:r>
            <a:endParaRPr lang="en-US" altLang="zh-CN" sz="1800" smtClean="0">
              <a:ln>
                <a:noFill/>
              </a:ln>
              <a:solidFill>
                <a:schemeClr val="tx1"/>
              </a:solidFill>
              <a:effectLst/>
              <a:uFillTx/>
              <a:sym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185160" y="1659255"/>
            <a:ext cx="10160" cy="30861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剪去单角的矩形 36"/>
          <p:cNvSpPr/>
          <p:nvPr/>
        </p:nvSpPr>
        <p:spPr>
          <a:xfrm>
            <a:off x="4201160" y="1967865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Broadcast</a:t>
            </a:r>
            <a:endParaRPr kumimoji="0" lang="en-US" altLang="zh-CN" sz="1800" b="0" i="0" baseline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" name="剪去单角的矩形 37"/>
          <p:cNvSpPr/>
          <p:nvPr/>
        </p:nvSpPr>
        <p:spPr>
          <a:xfrm>
            <a:off x="4384675" y="229489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tx1"/>
                </a:solidFill>
                <a:effectLst/>
                <a:uFillTx/>
                <a:sym typeface="+mn-ea"/>
              </a:rPr>
              <a:t>Positioning</a:t>
            </a:r>
            <a:endParaRPr lang="en-US" altLang="zh-CN" sz="1800" smtClean="0">
              <a:ln>
                <a:noFill/>
              </a:ln>
              <a:solidFill>
                <a:schemeClr val="tx1"/>
              </a:solidFill>
              <a:effectLst/>
              <a:uFillTx/>
              <a:sym typeface="+mn-ea"/>
            </a:endParaRPr>
          </a:p>
        </p:txBody>
      </p:sp>
      <p:sp>
        <p:nvSpPr>
          <p:cNvPr id="40" name="剪去单角的矩形 39"/>
          <p:cNvSpPr/>
          <p:nvPr/>
        </p:nvSpPr>
        <p:spPr>
          <a:xfrm>
            <a:off x="5960110" y="1281430"/>
            <a:ext cx="122809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Spectrum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3" name="剪去单角的矩形 22"/>
          <p:cNvSpPr/>
          <p:nvPr/>
        </p:nvSpPr>
        <p:spPr>
          <a:xfrm>
            <a:off x="2686685" y="262128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Multi-SIM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" name="剪去单角的矩形 29"/>
          <p:cNvSpPr/>
          <p:nvPr/>
        </p:nvSpPr>
        <p:spPr>
          <a:xfrm>
            <a:off x="2829560" y="295021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tx1"/>
                </a:solidFill>
                <a:effectLst/>
                <a:uFillTx/>
                <a:sym typeface="+mn-ea"/>
              </a:rPr>
              <a:t>Mobility</a:t>
            </a:r>
            <a:endParaRPr lang="en-US" altLang="zh-CN" sz="1800" smtClean="0">
              <a:ln>
                <a:noFill/>
              </a:ln>
              <a:solidFill>
                <a:schemeClr val="tx1"/>
              </a:solidFill>
              <a:effectLst/>
              <a:uFillTx/>
              <a:sym typeface="+mn-ea"/>
            </a:endParaRPr>
          </a:p>
        </p:txBody>
      </p:sp>
      <p:sp>
        <p:nvSpPr>
          <p:cNvPr id="32" name="剪去单角的矩形 31"/>
          <p:cNvSpPr/>
          <p:nvPr/>
        </p:nvSpPr>
        <p:spPr>
          <a:xfrm>
            <a:off x="2961640" y="328930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tx1"/>
                </a:solidFill>
                <a:effectLst/>
                <a:uFillTx/>
                <a:sym typeface="+mn-ea"/>
              </a:rPr>
              <a:t>PWS</a:t>
            </a:r>
            <a:endParaRPr lang="en-US" altLang="zh-CN" sz="1800" smtClean="0">
              <a:ln>
                <a:noFill/>
              </a:ln>
              <a:solidFill>
                <a:schemeClr val="tx1"/>
              </a:solidFill>
              <a:effectLst/>
              <a:uFillTx/>
              <a:sym typeface="+mn-ea"/>
            </a:endParaRPr>
          </a:p>
        </p:txBody>
      </p:sp>
      <p:sp>
        <p:nvSpPr>
          <p:cNvPr id="17" name="剪去单角的矩形 16"/>
          <p:cNvSpPr/>
          <p:nvPr/>
        </p:nvSpPr>
        <p:spPr>
          <a:xfrm>
            <a:off x="754380" y="230505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V2X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剪去单角的矩形 15"/>
          <p:cNvSpPr/>
          <p:nvPr/>
        </p:nvSpPr>
        <p:spPr>
          <a:xfrm>
            <a:off x="825500" y="262128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tx1"/>
                </a:solidFill>
                <a:effectLst/>
                <a:uFillTx/>
                <a:sym typeface="+mn-ea"/>
              </a:rPr>
              <a:t>URLLC</a:t>
            </a:r>
            <a:endParaRPr lang="en-US" altLang="zh-CN" sz="1800" smtClean="0">
              <a:ln>
                <a:noFill/>
              </a:ln>
              <a:solidFill>
                <a:schemeClr val="tx1"/>
              </a:solidFill>
              <a:effectLst/>
              <a:uFillTx/>
              <a:sym typeface="+mn-ea"/>
            </a:endParaRPr>
          </a:p>
        </p:txBody>
      </p:sp>
      <p:sp>
        <p:nvSpPr>
          <p:cNvPr id="19" name="剪去单角的矩形 18"/>
          <p:cNvSpPr/>
          <p:nvPr/>
        </p:nvSpPr>
        <p:spPr>
          <a:xfrm>
            <a:off x="906145" y="2948305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tx1"/>
                </a:solidFill>
                <a:effectLst/>
                <a:uFillTx/>
                <a:sym typeface="+mn-ea"/>
              </a:rPr>
              <a:t>NPN</a:t>
            </a:r>
            <a:endParaRPr lang="en-US" altLang="zh-CN" sz="1800" smtClean="0">
              <a:ln>
                <a:noFill/>
              </a:ln>
              <a:solidFill>
                <a:schemeClr val="tx1"/>
              </a:solidFill>
              <a:effectLst/>
              <a:uFillTx/>
              <a:sym typeface="+mn-ea"/>
            </a:endParaRPr>
          </a:p>
        </p:txBody>
      </p:sp>
      <p:sp>
        <p:nvSpPr>
          <p:cNvPr id="39" name="剪去单角的矩形 38"/>
          <p:cNvSpPr/>
          <p:nvPr/>
        </p:nvSpPr>
        <p:spPr>
          <a:xfrm>
            <a:off x="977265" y="327533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NTN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5" name="剪去单角的矩形 44"/>
          <p:cNvSpPr/>
          <p:nvPr/>
        </p:nvSpPr>
        <p:spPr>
          <a:xfrm>
            <a:off x="6102350" y="1967865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7-24 GHz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3501390" y="944245"/>
            <a:ext cx="3056890" cy="337185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7" name="直接连接符 46"/>
          <p:cNvCxnSpPr>
            <a:stCxn id="10" idx="1"/>
          </p:cNvCxnSpPr>
          <p:nvPr/>
        </p:nvCxnSpPr>
        <p:spPr>
          <a:xfrm>
            <a:off x="4849495" y="1669415"/>
            <a:ext cx="0" cy="29845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" name="直接连接符 47"/>
          <p:cNvCxnSpPr/>
          <p:nvPr/>
        </p:nvCxnSpPr>
        <p:spPr>
          <a:xfrm>
            <a:off x="6574155" y="1669415"/>
            <a:ext cx="0" cy="29845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" name="剪去单角的矩形 42"/>
          <p:cNvSpPr/>
          <p:nvPr/>
        </p:nvSpPr>
        <p:spPr>
          <a:xfrm>
            <a:off x="6286500" y="2294255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6GHz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1" name="剪去单角的矩形 40"/>
          <p:cNvSpPr/>
          <p:nvPr/>
        </p:nvSpPr>
        <p:spPr>
          <a:xfrm>
            <a:off x="6482080" y="262128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&gt;52.6GHz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2" name="剪去单角的矩形 41"/>
          <p:cNvSpPr/>
          <p:nvPr/>
        </p:nvSpPr>
        <p:spPr>
          <a:xfrm>
            <a:off x="4570095" y="262128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NR-U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" name="剪去单角的矩形 33"/>
          <p:cNvSpPr/>
          <p:nvPr/>
        </p:nvSpPr>
        <p:spPr>
          <a:xfrm>
            <a:off x="3122295" y="359791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tx1"/>
                </a:solidFill>
                <a:effectLst/>
                <a:sym typeface="+mn-ea"/>
              </a:rPr>
              <a:t>User virtual</a:t>
            </a:r>
            <a:endParaRPr lang="en-US" altLang="zh-CN" sz="1800" smtClean="0">
              <a:ln>
                <a:noFill/>
              </a:ln>
              <a:solidFill>
                <a:schemeClr val="tx1"/>
              </a:solidFill>
              <a:effectLst/>
              <a:sym typeface="+mn-ea"/>
            </a:endParaRPr>
          </a:p>
        </p:txBody>
      </p:sp>
      <p:sp>
        <p:nvSpPr>
          <p:cNvPr id="31" name="剪去单角的矩形 30"/>
          <p:cNvSpPr/>
          <p:nvPr/>
        </p:nvSpPr>
        <p:spPr>
          <a:xfrm>
            <a:off x="3277870" y="393319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00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tx1"/>
                </a:solidFill>
                <a:effectLst/>
                <a:sym typeface="+mn-ea"/>
              </a:rPr>
              <a:t>Coverage enh</a:t>
            </a:r>
            <a:endParaRPr lang="en-US" altLang="zh-CN" sz="1800" smtClean="0">
              <a:ln>
                <a:noFill/>
              </a:ln>
              <a:solidFill>
                <a:schemeClr val="tx1"/>
              </a:solidFill>
              <a:effectLst/>
              <a:sym typeface="+mn-ea"/>
            </a:endParaRPr>
          </a:p>
        </p:txBody>
      </p:sp>
      <p:sp>
        <p:nvSpPr>
          <p:cNvPr id="8" name="剪去单角的矩形 7"/>
          <p:cNvSpPr/>
          <p:nvPr/>
        </p:nvSpPr>
        <p:spPr>
          <a:xfrm>
            <a:off x="4758055" y="2948305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SON/MDT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剪去单角的矩形 28"/>
          <p:cNvSpPr/>
          <p:nvPr/>
        </p:nvSpPr>
        <p:spPr>
          <a:xfrm>
            <a:off x="1071880" y="361442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UAV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剪去单角的矩形 14"/>
          <p:cNvSpPr/>
          <p:nvPr/>
        </p:nvSpPr>
        <p:spPr>
          <a:xfrm>
            <a:off x="1154430" y="3942715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NR-Lite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1" name="剪去单角的矩形 20"/>
          <p:cNvSpPr/>
          <p:nvPr/>
        </p:nvSpPr>
        <p:spPr>
          <a:xfrm>
            <a:off x="4935220" y="327533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NR QoE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3" name="剪去单角的矩形 32"/>
          <p:cNvSpPr/>
          <p:nvPr/>
        </p:nvSpPr>
        <p:spPr>
          <a:xfrm>
            <a:off x="5089525" y="361442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AI for NR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2" name="剪去单角的矩形 21"/>
          <p:cNvSpPr/>
          <p:nvPr/>
        </p:nvSpPr>
        <p:spPr>
          <a:xfrm>
            <a:off x="5239385" y="3942715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00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tx1"/>
                </a:solidFill>
                <a:effectLst/>
                <a:sym typeface="+mn-ea"/>
              </a:rPr>
              <a:t>2-step eRACH</a:t>
            </a:r>
            <a:endParaRPr lang="en-US" altLang="zh-CN" sz="1800" smtClean="0">
              <a:ln>
                <a:noFill/>
              </a:ln>
              <a:solidFill>
                <a:schemeClr val="tx1"/>
              </a:solidFill>
              <a:effectLst/>
              <a:sym typeface="+mn-ea"/>
            </a:endParaRPr>
          </a:p>
        </p:txBody>
      </p:sp>
      <p:sp>
        <p:nvSpPr>
          <p:cNvPr id="44" name="剪去单角的矩形 43"/>
          <p:cNvSpPr/>
          <p:nvPr/>
        </p:nvSpPr>
        <p:spPr>
          <a:xfrm>
            <a:off x="5415915" y="425831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0000" lnSpcReduction="100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tx1"/>
                </a:solidFill>
                <a:effectLst/>
                <a:sym typeface="+mn-ea"/>
              </a:rPr>
              <a:t>Small data tran</a:t>
            </a:r>
            <a:endParaRPr lang="en-US" altLang="zh-CN" sz="1800" smtClean="0">
              <a:ln>
                <a:noFill/>
              </a:ln>
              <a:solidFill>
                <a:schemeClr val="tx1"/>
              </a:solidFill>
              <a:effectLst/>
              <a:sym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912" y="808691"/>
            <a:ext cx="7710861" cy="4128681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Generic model of AI in NR system(1/2)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51909" y="4415462"/>
            <a:ext cx="1952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Feedback from UE helps AI training for better </a:t>
            </a:r>
            <a:r>
              <a:rPr lang="en-US" altLang="zh-CN" sz="1200" dirty="0" smtClean="0"/>
              <a:t>prediction at </a:t>
            </a:r>
            <a:r>
              <a:rPr lang="en-US" altLang="zh-CN" sz="1200" dirty="0" err="1" smtClean="0"/>
              <a:t>gNB</a:t>
            </a:r>
            <a:endParaRPr lang="en-US" altLang="zh-CN" sz="1200" dirty="0"/>
          </a:p>
        </p:txBody>
      </p:sp>
      <p:sp>
        <p:nvSpPr>
          <p:cNvPr id="3" name="文本框 2"/>
          <p:cNvSpPr txBox="1"/>
          <p:nvPr/>
        </p:nvSpPr>
        <p:spPr>
          <a:xfrm>
            <a:off x="2362488" y="4375130"/>
            <a:ext cx="1778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AI </a:t>
            </a:r>
            <a:r>
              <a:rPr lang="en-US" altLang="zh-CN" sz="1200" dirty="0" smtClean="0">
                <a:solidFill>
                  <a:schemeClr val="tx1"/>
                </a:solidFill>
                <a:sym typeface="+mn-ea"/>
              </a:rPr>
              <a:t>outcome </a:t>
            </a:r>
            <a:r>
              <a:rPr lang="en-US" altLang="zh-CN" sz="1200" dirty="0" smtClean="0">
                <a:sym typeface="+mn-ea"/>
              </a:rPr>
              <a:t>from</a:t>
            </a:r>
            <a:r>
              <a:rPr lang="en-US" altLang="zh-CN" sz="12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200" dirty="0" err="1" smtClean="0">
                <a:solidFill>
                  <a:schemeClr val="tx1"/>
                </a:solidFill>
                <a:sym typeface="+mn-ea"/>
              </a:rPr>
              <a:t>gNB</a:t>
            </a:r>
            <a:r>
              <a:rPr lang="en-US" altLang="zh-CN" sz="1200" dirty="0" smtClean="0">
                <a:solidFill>
                  <a:schemeClr val="tx1"/>
                </a:solidFill>
                <a:sym typeface="+mn-ea"/>
              </a:rPr>
              <a:t> is </a:t>
            </a: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signaled to UE for better operation</a:t>
            </a:r>
            <a:endParaRPr lang="en-US" altLang="zh-CN" sz="12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78256" y="4417643"/>
            <a:ext cx="2105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UE execute based on training result from </a:t>
            </a:r>
            <a:r>
              <a:rPr lang="en-US" altLang="zh-CN" sz="1200" dirty="0" err="1"/>
              <a:t>gNB</a:t>
            </a:r>
            <a:r>
              <a:rPr lang="en-US" altLang="zh-CN" sz="1200" dirty="0"/>
              <a:t> and local input</a:t>
            </a:r>
            <a:endParaRPr lang="en-US" altLang="zh-CN" sz="1200" dirty="0"/>
          </a:p>
        </p:txBody>
      </p:sp>
      <p:sp>
        <p:nvSpPr>
          <p:cNvPr id="7" name="圆角矩形标注 6"/>
          <p:cNvSpPr/>
          <p:nvPr/>
        </p:nvSpPr>
        <p:spPr>
          <a:xfrm>
            <a:off x="6311413" y="496676"/>
            <a:ext cx="1489978" cy="624029"/>
          </a:xfrm>
          <a:prstGeom prst="wedgeRoundRectCallout">
            <a:avLst>
              <a:gd name="adj1" fmla="val -70414"/>
              <a:gd name="adj2" fmla="val 56344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 AI black box located at </a:t>
            </a:r>
            <a:r>
              <a:rPr kumimoji="0" lang="en-US" altLang="zh-CN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gNB</a:t>
            </a:r>
            <a:r>
              <a:rPr kumimoji="0" lang="en-US" altLang="zh-CN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or UE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06378" y="778333"/>
            <a:ext cx="1153160" cy="555625"/>
          </a:xfrm>
          <a:prstGeom prst="wedgeRoundRectCallout">
            <a:avLst>
              <a:gd name="adj1" fmla="val 19966"/>
              <a:gd name="adj2" fmla="val 69111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either from UE or </a:t>
            </a:r>
            <a:r>
              <a:rPr kumimoji="0" lang="en-US" altLang="zh-CN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gNB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itself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88075" y="4354389"/>
            <a:ext cx="1778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ym typeface="+mn-ea"/>
              </a:rPr>
              <a:t>Feedback from UE based on output of AI prediction at UE</a:t>
            </a:r>
            <a:endParaRPr lang="en-US" altLang="zh-CN" sz="1200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11125" y="3612515"/>
            <a:ext cx="8562340" cy="1411605"/>
          </a:xfrm>
        </p:spPr>
        <p:txBody>
          <a:bodyPr>
            <a:normAutofit fontScale="72500" lnSpcReduction="2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AI model: Action for now(t0) or prediction for future(t1,t2...) for one UE is deduced based on measurement/event from related UEs jointly by taking their history(t-1,t-2...) and </a:t>
            </a:r>
            <a:r>
              <a:rPr lang="en-US" altLang="zh-CN" dirty="0" smtClean="0">
                <a:solidFill>
                  <a:schemeClr val="tx1"/>
                </a:solidFill>
              </a:rPr>
              <a:t>position </a:t>
            </a:r>
            <a:r>
              <a:rPr lang="en-US" altLang="zh-CN" dirty="0">
                <a:solidFill>
                  <a:schemeClr val="tx1"/>
                </a:solidFill>
              </a:rPr>
              <a:t>stamp (</a:t>
            </a:r>
            <a:r>
              <a:rPr lang="en-US" altLang="zh-CN" dirty="0" err="1">
                <a:solidFill>
                  <a:schemeClr val="tx1"/>
                </a:solidFill>
              </a:rPr>
              <a:t>p+m</a:t>
            </a:r>
            <a:r>
              <a:rPr lang="en-US" altLang="zh-CN" dirty="0">
                <a:solidFill>
                  <a:schemeClr val="tx1"/>
                </a:solidFill>
              </a:rPr>
              <a:t>) into account</a:t>
            </a:r>
            <a:r>
              <a:rPr lang="en-US" altLang="zh-CN" dirty="0" smtClean="0">
                <a:solidFill>
                  <a:schemeClr val="tx1"/>
                </a:solidFill>
              </a:rPr>
              <a:t>.   e.g. scheduling/beam tracking at </a:t>
            </a:r>
            <a:r>
              <a:rPr lang="en-US" altLang="zh-CN" dirty="0" err="1" smtClean="0">
                <a:solidFill>
                  <a:schemeClr val="tx1"/>
                </a:solidFill>
              </a:rPr>
              <a:t>gNB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en-US" altLang="zh-CN" dirty="0" smtClean="0">
                <a:solidFill>
                  <a:schemeClr val="tx1"/>
                </a:solidFill>
              </a:rPr>
              <a:t>UE may predict future event/measurement </a:t>
            </a:r>
            <a:r>
              <a:rPr lang="en-US" altLang="zh-CN" dirty="0">
                <a:solidFill>
                  <a:schemeClr val="tx1"/>
                </a:solidFill>
              </a:rPr>
              <a:t>(t1) </a:t>
            </a:r>
            <a:r>
              <a:rPr lang="en-US" altLang="zh-CN" dirty="0" smtClean="0">
                <a:solidFill>
                  <a:schemeClr val="tx1"/>
                </a:solidFill>
              </a:rPr>
              <a:t>by running AI </a:t>
            </a:r>
            <a:r>
              <a:rPr lang="en-US" altLang="zh-CN" dirty="0">
                <a:solidFill>
                  <a:schemeClr val="tx1"/>
                </a:solidFill>
              </a:rPr>
              <a:t>algorithm based on measurements in the </a:t>
            </a:r>
            <a:r>
              <a:rPr lang="en-US" altLang="zh-CN" dirty="0" smtClean="0">
                <a:solidFill>
                  <a:schemeClr val="tx1"/>
                </a:solidFill>
              </a:rPr>
              <a:t>past (t-1,t-2).  Predicted result is fed back to </a:t>
            </a:r>
            <a:r>
              <a:rPr lang="en-US" altLang="zh-CN" dirty="0" err="1" smtClean="0">
                <a:solidFill>
                  <a:schemeClr val="tx1"/>
                </a:solidFill>
              </a:rPr>
              <a:t>gNB</a:t>
            </a:r>
            <a:r>
              <a:rPr lang="en-US" altLang="zh-CN" dirty="0" smtClean="0">
                <a:solidFill>
                  <a:schemeClr val="tx1"/>
                </a:solidFill>
              </a:rPr>
              <a:t>  e.g. mobility/CSI prediction at UE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Generic model of AI in NR system(2/2)</a:t>
            </a:r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424815" y="882137"/>
            <a:ext cx="5493385" cy="2620645"/>
            <a:chOff x="1883" y="3341"/>
            <a:chExt cx="8651" cy="4127"/>
          </a:xfrm>
        </p:grpSpPr>
        <p:grpSp>
          <p:nvGrpSpPr>
            <p:cNvPr id="27" name="组合 26"/>
            <p:cNvGrpSpPr/>
            <p:nvPr/>
          </p:nvGrpSpPr>
          <p:grpSpPr>
            <a:xfrm>
              <a:off x="1883" y="4990"/>
              <a:ext cx="8651" cy="2478"/>
              <a:chOff x="2170" y="4332"/>
              <a:chExt cx="8651" cy="2478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6132" y="4363"/>
                <a:ext cx="1708" cy="2447"/>
              </a:xfrm>
              <a:prstGeom prst="round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ctr" anchorCtr="0" compatLnSpc="1"/>
              <a:lstStyle/>
              <a:p>
                <a:pPr marL="0" marR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kumimoji="0" lang="en-US" altLang="zh-CN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AI</a:t>
                </a:r>
                <a:endParaRPr kumimoji="0" lang="en-US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11" name="直接箭头连接符 10"/>
              <p:cNvCxnSpPr/>
              <p:nvPr/>
            </p:nvCxnSpPr>
            <p:spPr>
              <a:xfrm>
                <a:off x="2170" y="4816"/>
                <a:ext cx="3994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</p:spPr>
          </p:cxnSp>
          <p:sp>
            <p:nvSpPr>
              <p:cNvPr id="12" name="文本框 11"/>
              <p:cNvSpPr txBox="1"/>
              <p:nvPr/>
            </p:nvSpPr>
            <p:spPr>
              <a:xfrm>
                <a:off x="2186" y="4332"/>
                <a:ext cx="3735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/>
                  <a:t>UE1(Meas(t+n,p+m), n&lt;=1,m&gt;=0)</a:t>
                </a:r>
                <a:endParaRPr lang="en-US" altLang="zh-CN" sz="1200"/>
              </a:p>
            </p:txBody>
          </p:sp>
          <p:cxnSp>
            <p:nvCxnSpPr>
              <p:cNvPr id="13" name="直接箭头连接符 12"/>
              <p:cNvCxnSpPr/>
              <p:nvPr/>
            </p:nvCxnSpPr>
            <p:spPr>
              <a:xfrm>
                <a:off x="7873" y="4816"/>
                <a:ext cx="2884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</p:spPr>
          </p:cxnSp>
          <p:sp>
            <p:nvSpPr>
              <p:cNvPr id="14" name="文本框 13"/>
              <p:cNvSpPr txBox="1"/>
              <p:nvPr/>
            </p:nvSpPr>
            <p:spPr>
              <a:xfrm>
                <a:off x="7905" y="4382"/>
                <a:ext cx="2577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/>
                  <a:t>UE1[Action(t+n,n&gt;=0)]</a:t>
                </a:r>
                <a:endParaRPr lang="en-US" altLang="zh-CN" sz="1200"/>
              </a:p>
            </p:txBody>
          </p:sp>
          <p:cxnSp>
            <p:nvCxnSpPr>
              <p:cNvPr id="15" name="直接箭头连接符 14"/>
              <p:cNvCxnSpPr/>
              <p:nvPr/>
            </p:nvCxnSpPr>
            <p:spPr>
              <a:xfrm>
                <a:off x="2186" y="5442"/>
                <a:ext cx="3962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</p:spPr>
          </p:cxnSp>
          <p:sp>
            <p:nvSpPr>
              <p:cNvPr id="16" name="文本框 15"/>
              <p:cNvSpPr txBox="1"/>
              <p:nvPr/>
            </p:nvSpPr>
            <p:spPr>
              <a:xfrm>
                <a:off x="2186" y="5008"/>
                <a:ext cx="3735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/>
                  <a:t>UE2(</a:t>
                </a:r>
                <a:r>
                  <a:rPr lang="en-US" altLang="zh-CN" sz="1200">
                    <a:sym typeface="+mn-ea"/>
                  </a:rPr>
                  <a:t>Meas</a:t>
                </a:r>
                <a:r>
                  <a:rPr lang="en-US" altLang="zh-CN" sz="1200"/>
                  <a:t>(t+n,p+m), n&lt;=1,m&gt;=0)</a:t>
                </a:r>
                <a:endParaRPr lang="en-US" altLang="zh-CN" sz="1200"/>
              </a:p>
            </p:txBody>
          </p:sp>
          <p:cxnSp>
            <p:nvCxnSpPr>
              <p:cNvPr id="18" name="直接箭头连接符 17"/>
              <p:cNvCxnSpPr/>
              <p:nvPr/>
            </p:nvCxnSpPr>
            <p:spPr>
              <a:xfrm>
                <a:off x="2186" y="6360"/>
                <a:ext cx="3978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</p:spPr>
          </p:cxnSp>
          <p:sp>
            <p:nvSpPr>
              <p:cNvPr id="19" name="文本框 18"/>
              <p:cNvSpPr txBox="1"/>
              <p:nvPr/>
            </p:nvSpPr>
            <p:spPr>
              <a:xfrm>
                <a:off x="2186" y="5926"/>
                <a:ext cx="3735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/>
                  <a:t>UEk(</a:t>
                </a:r>
                <a:r>
                  <a:rPr lang="en-US" altLang="zh-CN" sz="1200">
                    <a:sym typeface="+mn-ea"/>
                  </a:rPr>
                  <a:t>Meas</a:t>
                </a:r>
                <a:r>
                  <a:rPr lang="en-US" altLang="zh-CN" sz="1200"/>
                  <a:t>(t+n,p+m), n&lt;=1,m&gt;=0)</a:t>
                </a:r>
                <a:endParaRPr lang="en-US" altLang="zh-CN" sz="1200"/>
              </a:p>
            </p:txBody>
          </p:sp>
          <p:cxnSp>
            <p:nvCxnSpPr>
              <p:cNvPr id="20" name="直接箭头连接符 19"/>
              <p:cNvCxnSpPr/>
              <p:nvPr/>
            </p:nvCxnSpPr>
            <p:spPr>
              <a:xfrm>
                <a:off x="7937" y="5442"/>
                <a:ext cx="2884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</p:spPr>
          </p:cxnSp>
          <p:sp>
            <p:nvSpPr>
              <p:cNvPr id="21" name="文本框 20"/>
              <p:cNvSpPr txBox="1"/>
              <p:nvPr/>
            </p:nvSpPr>
            <p:spPr>
              <a:xfrm>
                <a:off x="7969" y="5008"/>
                <a:ext cx="2577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/>
                  <a:t>UE2[Action(t+n,n&gt;=0)]</a:t>
                </a:r>
                <a:endParaRPr lang="en-US" altLang="zh-CN" sz="1200"/>
              </a:p>
            </p:txBody>
          </p:sp>
          <p:cxnSp>
            <p:nvCxnSpPr>
              <p:cNvPr id="23" name="直接箭头连接符 22"/>
              <p:cNvCxnSpPr/>
              <p:nvPr/>
            </p:nvCxnSpPr>
            <p:spPr>
              <a:xfrm>
                <a:off x="7873" y="6360"/>
                <a:ext cx="2884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</p:spPr>
          </p:cxnSp>
          <p:sp>
            <p:nvSpPr>
              <p:cNvPr id="24" name="文本框 23"/>
              <p:cNvSpPr txBox="1"/>
              <p:nvPr/>
            </p:nvSpPr>
            <p:spPr>
              <a:xfrm>
                <a:off x="7905" y="5926"/>
                <a:ext cx="2577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/>
                  <a:t>UEk[Action(t+n,n&gt;=0)]</a:t>
                </a:r>
                <a:endParaRPr lang="en-US" altLang="zh-CN" sz="1200"/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2557" y="5683"/>
                <a:ext cx="467" cy="0"/>
              </a:xfrm>
              <a:prstGeom prst="line">
                <a:avLst/>
              </a:prstGeom>
              <a:solidFill>
                <a:schemeClr val="accent1"/>
              </a:solidFill>
              <a:ln w="28575" cap="flat" cmpd="dbl" algn="ctr">
                <a:solidFill>
                  <a:schemeClr val="accent1">
                    <a:shade val="50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" name="直接连接符 25"/>
              <p:cNvCxnSpPr/>
              <p:nvPr/>
            </p:nvCxnSpPr>
            <p:spPr>
              <a:xfrm>
                <a:off x="8182" y="5683"/>
                <a:ext cx="467" cy="0"/>
              </a:xfrm>
              <a:prstGeom prst="line">
                <a:avLst/>
              </a:prstGeom>
              <a:solidFill>
                <a:schemeClr val="accent1"/>
              </a:solidFill>
              <a:ln w="28575" cap="flat" cmpd="dbl" algn="ctr">
                <a:solidFill>
                  <a:schemeClr val="accent1">
                    <a:shade val="50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9" name="椭圆 28"/>
            <p:cNvSpPr/>
            <p:nvPr/>
          </p:nvSpPr>
          <p:spPr>
            <a:xfrm>
              <a:off x="3378" y="3396"/>
              <a:ext cx="2641" cy="1095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0" name="菱形 29"/>
            <p:cNvSpPr/>
            <p:nvPr/>
          </p:nvSpPr>
          <p:spPr>
            <a:xfrm>
              <a:off x="3910" y="3639"/>
              <a:ext cx="178" cy="177"/>
            </a:xfrm>
            <a:prstGeom prst="diamon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" name="菱形 30"/>
            <p:cNvSpPr/>
            <p:nvPr/>
          </p:nvSpPr>
          <p:spPr>
            <a:xfrm>
              <a:off x="4609" y="3639"/>
              <a:ext cx="178" cy="177"/>
            </a:xfrm>
            <a:prstGeom prst="diamon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2" name="菱形 31"/>
            <p:cNvSpPr/>
            <p:nvPr/>
          </p:nvSpPr>
          <p:spPr>
            <a:xfrm>
              <a:off x="3910" y="3993"/>
              <a:ext cx="178" cy="177"/>
            </a:xfrm>
            <a:prstGeom prst="diamon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" name="菱形 32"/>
            <p:cNvSpPr/>
            <p:nvPr/>
          </p:nvSpPr>
          <p:spPr>
            <a:xfrm>
              <a:off x="5044" y="4137"/>
              <a:ext cx="178" cy="177"/>
            </a:xfrm>
            <a:prstGeom prst="diamon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" name="菱形 33"/>
            <p:cNvSpPr/>
            <p:nvPr/>
          </p:nvSpPr>
          <p:spPr>
            <a:xfrm>
              <a:off x="5222" y="3816"/>
              <a:ext cx="178" cy="177"/>
            </a:xfrm>
            <a:prstGeom prst="diamon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5610" y="3341"/>
              <a:ext cx="2641" cy="1095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6" name="菱形 35"/>
            <p:cNvSpPr/>
            <p:nvPr/>
          </p:nvSpPr>
          <p:spPr>
            <a:xfrm>
              <a:off x="5699" y="3761"/>
              <a:ext cx="178" cy="177"/>
            </a:xfrm>
            <a:prstGeom prst="diamon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7" name="菱形 36"/>
            <p:cNvSpPr/>
            <p:nvPr/>
          </p:nvSpPr>
          <p:spPr>
            <a:xfrm>
              <a:off x="6527" y="3584"/>
              <a:ext cx="178" cy="177"/>
            </a:xfrm>
            <a:prstGeom prst="diamon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8" name="菱形 37"/>
            <p:cNvSpPr/>
            <p:nvPr/>
          </p:nvSpPr>
          <p:spPr>
            <a:xfrm>
              <a:off x="6320" y="4082"/>
              <a:ext cx="178" cy="177"/>
            </a:xfrm>
            <a:prstGeom prst="diamon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9" name="菱形 38"/>
            <p:cNvSpPr/>
            <p:nvPr/>
          </p:nvSpPr>
          <p:spPr>
            <a:xfrm>
              <a:off x="7111" y="4082"/>
              <a:ext cx="178" cy="177"/>
            </a:xfrm>
            <a:prstGeom prst="diamon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0" name="菱形 39"/>
            <p:cNvSpPr/>
            <p:nvPr/>
          </p:nvSpPr>
          <p:spPr>
            <a:xfrm>
              <a:off x="7252" y="3639"/>
              <a:ext cx="178" cy="177"/>
            </a:xfrm>
            <a:prstGeom prst="diamon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1" name="菱形 40"/>
            <p:cNvSpPr/>
            <p:nvPr/>
          </p:nvSpPr>
          <p:spPr>
            <a:xfrm>
              <a:off x="4231" y="3816"/>
              <a:ext cx="178" cy="177"/>
            </a:xfrm>
            <a:prstGeom prst="diamon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2" name="菱形 41"/>
            <p:cNvSpPr/>
            <p:nvPr/>
          </p:nvSpPr>
          <p:spPr>
            <a:xfrm>
              <a:off x="7717" y="3855"/>
              <a:ext cx="178" cy="177"/>
            </a:xfrm>
            <a:prstGeom prst="diamon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3" name="菱形 42"/>
            <p:cNvSpPr/>
            <p:nvPr/>
          </p:nvSpPr>
          <p:spPr>
            <a:xfrm>
              <a:off x="5769" y="3960"/>
              <a:ext cx="178" cy="177"/>
            </a:xfrm>
            <a:prstGeom prst="diamon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45" name="直接箭头连接符 44"/>
            <p:cNvCxnSpPr>
              <a:stCxn id="34" idx="1"/>
            </p:cNvCxnSpPr>
            <p:nvPr/>
          </p:nvCxnSpPr>
          <p:spPr>
            <a:xfrm flipH="1">
              <a:off x="2323" y="3905"/>
              <a:ext cx="2899" cy="108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</p:spPr>
        </p:cxnSp>
        <p:cxnSp>
          <p:nvCxnSpPr>
            <p:cNvPr id="46" name="直接箭头连接符 45"/>
            <p:cNvCxnSpPr>
              <a:stCxn id="36" idx="0"/>
            </p:cNvCxnSpPr>
            <p:nvPr/>
          </p:nvCxnSpPr>
          <p:spPr>
            <a:xfrm flipH="1">
              <a:off x="2323" y="3761"/>
              <a:ext cx="3465" cy="201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</p:spPr>
        </p:cxnSp>
        <p:cxnSp>
          <p:nvCxnSpPr>
            <p:cNvPr id="47" name="直接箭头连接符 46"/>
            <p:cNvCxnSpPr/>
            <p:nvPr/>
          </p:nvCxnSpPr>
          <p:spPr>
            <a:xfrm flipH="1">
              <a:off x="2323" y="4079"/>
              <a:ext cx="3480" cy="257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</p:spPr>
        </p:cxn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115" y="979334"/>
            <a:ext cx="3013256" cy="2274933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1050290"/>
            <a:ext cx="8821420" cy="370332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zh-CN" altLang="en-US" dirty="0"/>
              <a:t>This study item aims to study AI and its related standardization </a:t>
            </a:r>
            <a:r>
              <a:rPr lang="zh-CN" altLang="en-US" dirty="0" smtClean="0"/>
              <a:t>impact</a:t>
            </a:r>
            <a:r>
              <a:rPr lang="en-US" altLang="zh-CN" dirty="0"/>
              <a:t>:</a:t>
            </a:r>
            <a:endParaRPr lang="zh-CN" altLang="en-US" dirty="0"/>
          </a:p>
          <a:p>
            <a:r>
              <a:rPr lang="zh-CN" altLang="en-US" dirty="0"/>
              <a:t>Identify scenarios, applications and evaluation assumptions </a:t>
            </a:r>
            <a:endParaRPr lang="zh-CN" altLang="en-US" dirty="0"/>
          </a:p>
          <a:p>
            <a:pPr lvl="1"/>
            <a:r>
              <a:rPr lang="zh-CN" altLang="en-US" dirty="0" smtClean="0">
                <a:solidFill>
                  <a:schemeClr val="tx1"/>
                </a:solidFill>
              </a:rPr>
              <a:t>Study </a:t>
            </a:r>
            <a:r>
              <a:rPr lang="en-US" altLang="zh-CN" dirty="0" smtClean="0">
                <a:solidFill>
                  <a:schemeClr val="tx1"/>
                </a:solidFill>
              </a:rPr>
              <a:t>AI</a:t>
            </a:r>
            <a:r>
              <a:rPr lang="zh-CN" altLang="en-US" dirty="0" smtClean="0">
                <a:solidFill>
                  <a:schemeClr val="tx1"/>
                </a:solidFill>
              </a:rPr>
              <a:t> model</a:t>
            </a:r>
            <a:r>
              <a:rPr lang="en-US" altLang="zh-CN" dirty="0" smtClean="0">
                <a:solidFill>
                  <a:schemeClr val="tx1"/>
                </a:solidFill>
              </a:rPr>
              <a:t>ling</a:t>
            </a:r>
            <a:r>
              <a:rPr lang="zh-CN" altLang="en-US" dirty="0" smtClean="0">
                <a:solidFill>
                  <a:schemeClr val="tx1"/>
                </a:solidFill>
              </a:rPr>
              <a:t> used for evaluation </a:t>
            </a:r>
            <a:r>
              <a:rPr lang="en-US" altLang="zh-CN" dirty="0" smtClean="0">
                <a:solidFill>
                  <a:schemeClr val="tx1"/>
                </a:solidFill>
              </a:rPr>
              <a:t>to achieve common understanding of assumption for design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lvl="1" hangingPunct="0"/>
            <a:r>
              <a:rPr lang="en-US" altLang="zh-CN" dirty="0" smtClean="0">
                <a:solidFill>
                  <a:schemeClr val="tx1"/>
                </a:solidFill>
              </a:rPr>
              <a:t>Identify </a:t>
            </a:r>
            <a:r>
              <a:rPr lang="en-US" altLang="zh-CN" dirty="0">
                <a:solidFill>
                  <a:schemeClr val="tx1"/>
                </a:solidFill>
              </a:rPr>
              <a:t>AI applications in the aspects which can potentially be improved by AI e.g. MIMO, power control, beam management, mobility enhancement, energy saving, SON/MDT, etc</a:t>
            </a:r>
            <a:endParaRPr lang="zh-CN" altLang="zh-CN" dirty="0">
              <a:solidFill>
                <a:schemeClr val="tx1"/>
              </a:solidFill>
            </a:endParaRPr>
          </a:p>
          <a:p>
            <a:pPr lvl="0" hangingPunct="0"/>
            <a:r>
              <a:rPr lang="en-US" altLang="zh-CN" dirty="0" smtClean="0">
                <a:solidFill>
                  <a:schemeClr val="tx1"/>
                </a:solidFill>
              </a:rPr>
              <a:t>Study </a:t>
            </a:r>
            <a:r>
              <a:rPr lang="en-US" altLang="zh-CN" dirty="0">
                <a:solidFill>
                  <a:schemeClr val="tx1"/>
                </a:solidFill>
              </a:rPr>
              <a:t>and identify potential standardization impact including at least the following </a:t>
            </a:r>
            <a:r>
              <a:rPr lang="en-US" altLang="zh-CN" dirty="0" smtClean="0">
                <a:solidFill>
                  <a:schemeClr val="tx1"/>
                </a:solidFill>
              </a:rPr>
              <a:t>aspects:</a:t>
            </a:r>
            <a:endParaRPr lang="zh-CN" altLang="zh-CN" dirty="0">
              <a:solidFill>
                <a:schemeClr val="tx1"/>
              </a:solidFill>
            </a:endParaRPr>
          </a:p>
          <a:p>
            <a:pPr lvl="1" hangingPunct="0"/>
            <a:r>
              <a:rPr lang="en-US" altLang="zh-CN" dirty="0">
                <a:solidFill>
                  <a:schemeClr val="tx1"/>
                </a:solidFill>
              </a:rPr>
              <a:t>Measurement and reporting to assist AI on network </a:t>
            </a:r>
            <a:r>
              <a:rPr lang="en-US" altLang="zh-CN" dirty="0" smtClean="0">
                <a:solidFill>
                  <a:schemeClr val="tx1"/>
                </a:solidFill>
              </a:rPr>
              <a:t>side,  including </a:t>
            </a:r>
            <a:r>
              <a:rPr lang="en-US" altLang="zh-CN" dirty="0">
                <a:solidFill>
                  <a:schemeClr val="tx1"/>
                </a:solidFill>
              </a:rPr>
              <a:t>UE's measurement in PHY layer and RRM measurement</a:t>
            </a:r>
            <a:endParaRPr lang="zh-CN" altLang="zh-CN" dirty="0">
              <a:solidFill>
                <a:schemeClr val="tx1"/>
              </a:solidFill>
            </a:endParaRPr>
          </a:p>
          <a:p>
            <a:pPr lvl="1" hangingPunct="0"/>
            <a:r>
              <a:rPr lang="en-US" altLang="zh-CN" dirty="0">
                <a:solidFill>
                  <a:schemeClr val="tx1"/>
                </a:solidFill>
              </a:rPr>
              <a:t>Signaling to support execution of AI algorithms, considering both L1 and L2/L3 </a:t>
            </a:r>
            <a:r>
              <a:rPr lang="en-US" altLang="zh-CN" dirty="0" smtClean="0">
                <a:solidFill>
                  <a:schemeClr val="tx1"/>
                </a:solidFill>
              </a:rPr>
              <a:t>signaling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lvl="1" hangingPunct="0"/>
            <a:r>
              <a:rPr lang="en-US" altLang="zh-CN" dirty="0">
                <a:solidFill>
                  <a:schemeClr val="tx1"/>
                </a:solidFill>
              </a:rPr>
              <a:t>Coordination between gNB and UE on AI training and execution</a:t>
            </a:r>
            <a:endParaRPr lang="zh-CN" altLang="zh-CN" dirty="0">
              <a:solidFill>
                <a:schemeClr val="tx1"/>
              </a:solidFill>
            </a:endParaRPr>
          </a:p>
          <a:p>
            <a:pPr marL="201295" lvl="1" indent="0" hangingPunct="0">
              <a:buNone/>
            </a:pPr>
            <a:endParaRPr lang="zh-CN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ym typeface="微软雅黑" panose="020B0503020204020204" pitchFamily="34" charset="-122"/>
              </a:rPr>
              <a:t>Potential study scope of AI and its application</a:t>
            </a:r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1050290"/>
            <a:ext cx="8514080" cy="79311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altLang="zh-CN">
                <a:sym typeface="+mn-ea"/>
              </a:rPr>
              <a:t>IOT/eMTC relay for LTE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LTE track</a:t>
            </a:r>
            <a:endParaRPr lang="en-US" altLang="zh-CN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1050290"/>
            <a:ext cx="8688070" cy="3755390"/>
          </a:xfrm>
        </p:spPr>
        <p:txBody>
          <a:bodyPr>
            <a:normAutofit fontScale="80000"/>
          </a:bodyPr>
          <a:lstStyle/>
          <a:p>
            <a:pPr lvl="0" algn="l"/>
            <a:r>
              <a:rPr lang="en-US" sz="1800" dirty="0">
                <a:solidFill>
                  <a:schemeClr val="tx1"/>
                </a:solidFill>
                <a:cs typeface="+mn-ea"/>
                <a:sym typeface="+mn-ea"/>
              </a:rPr>
              <a:t>Many solutions e.g. EDT,WUS </a:t>
            </a:r>
            <a:r>
              <a:rPr lang="en-US" sz="1800" dirty="0" err="1">
                <a:solidFill>
                  <a:schemeClr val="tx1"/>
                </a:solidFill>
                <a:cs typeface="+mn-ea"/>
                <a:sym typeface="+mn-ea"/>
              </a:rPr>
              <a:t>etc</a:t>
            </a:r>
            <a:r>
              <a:rPr lang="en-US" sz="1800" dirty="0">
                <a:solidFill>
                  <a:schemeClr val="tx1"/>
                </a:solidFill>
                <a:cs typeface="+mn-ea"/>
                <a:sym typeface="+mn-ea"/>
              </a:rPr>
              <a:t> specified in previous releases can only be effective for new UEs but not legacy UEs on the market which will exist for at least 10 years</a:t>
            </a:r>
            <a:endParaRPr lang="en-US" sz="1800" dirty="0">
              <a:solidFill>
                <a:schemeClr val="tx1"/>
              </a:solidFill>
              <a:cs typeface="+mn-ea"/>
              <a:sym typeface="+mn-ea"/>
            </a:endParaRPr>
          </a:p>
          <a:p>
            <a:pPr lvl="0" algn="l"/>
            <a:r>
              <a:rPr lang="en-US" sz="1800" dirty="0">
                <a:solidFill>
                  <a:schemeClr val="tx1"/>
                </a:solidFill>
                <a:cs typeface="+mn-ea"/>
                <a:sym typeface="+mn-ea"/>
              </a:rPr>
              <a:t>All the solutions can't address a fundamental </a:t>
            </a:r>
            <a:r>
              <a:rPr lang="en-US" sz="1800" dirty="0" smtClean="0">
                <a:solidFill>
                  <a:schemeClr val="tx1"/>
                </a:solidFill>
                <a:cs typeface="+mn-ea"/>
                <a:sym typeface="+mn-ea"/>
              </a:rPr>
              <a:t>contradiction </a:t>
            </a:r>
            <a:r>
              <a:rPr lang="en-US" sz="1800" dirty="0">
                <a:solidFill>
                  <a:schemeClr val="tx1"/>
                </a:solidFill>
                <a:cs typeface="+mn-ea"/>
                <a:sym typeface="+mn-ea"/>
              </a:rPr>
              <a:t>of NB-</a:t>
            </a:r>
            <a:r>
              <a:rPr lang="en-US" sz="1800" dirty="0" err="1">
                <a:solidFill>
                  <a:schemeClr val="tx1"/>
                </a:solidFill>
                <a:cs typeface="+mn-ea"/>
                <a:sym typeface="+mn-ea"/>
              </a:rPr>
              <a:t>IoT</a:t>
            </a:r>
            <a:r>
              <a:rPr lang="en-US" sz="1800" dirty="0">
                <a:solidFill>
                  <a:schemeClr val="tx1"/>
                </a:solidFill>
                <a:cs typeface="+mn-ea"/>
                <a:sym typeface="+mn-ea"/>
              </a:rPr>
              <a:t>/</a:t>
            </a:r>
            <a:r>
              <a:rPr lang="en-US" sz="1800" dirty="0" err="1">
                <a:solidFill>
                  <a:schemeClr val="tx1"/>
                </a:solidFill>
                <a:cs typeface="+mn-ea"/>
                <a:sym typeface="+mn-ea"/>
              </a:rPr>
              <a:t>eMTC</a:t>
            </a:r>
            <a:r>
              <a:rPr lang="en-US" sz="1800" dirty="0">
                <a:solidFill>
                  <a:schemeClr val="tx1"/>
                </a:solidFill>
                <a:cs typeface="+mn-ea"/>
                <a:sym typeface="+mn-ea"/>
              </a:rPr>
              <a:t> system from day one i.e. extensive coverage requirement (</a:t>
            </a:r>
            <a:r>
              <a:rPr lang="en-US" sz="1800" dirty="0" smtClean="0">
                <a:solidFill>
                  <a:schemeClr val="tx1"/>
                </a:solidFill>
                <a:cs typeface="+mn-ea"/>
                <a:sym typeface="+mn-ea"/>
              </a:rPr>
              <a:t>MCL=164dB) </a:t>
            </a:r>
            <a:r>
              <a:rPr lang="en-US" sz="1800" dirty="0">
                <a:solidFill>
                  <a:schemeClr val="tx1"/>
                </a:solidFill>
                <a:cs typeface="+mn-ea"/>
                <a:sym typeface="+mn-ea"/>
              </a:rPr>
              <a:t>vs more than 10 years battery life because the core idea to reach such coverage requirement is immense repetition of channel/signal. Here is one example</a:t>
            </a:r>
            <a:endParaRPr lang="en-US" sz="1800" dirty="0">
              <a:solidFill>
                <a:schemeClr val="tx1"/>
              </a:solidFill>
              <a:cs typeface="+mn-ea"/>
              <a:sym typeface="+mn-ea"/>
            </a:endParaRPr>
          </a:p>
          <a:p>
            <a:pPr lvl="1" algn="l"/>
            <a:r>
              <a:rPr lang="en-US" sz="1800" dirty="0">
                <a:solidFill>
                  <a:schemeClr val="tx1"/>
                </a:solidFill>
                <a:cs typeface="+mn-ea"/>
                <a:sym typeface="+mn-ea"/>
              </a:rPr>
              <a:t>NPUSCH could be up to 40960 </a:t>
            </a:r>
            <a:r>
              <a:rPr lang="en-US" sz="1800" dirty="0" err="1">
                <a:solidFill>
                  <a:schemeClr val="tx1"/>
                </a:solidFill>
                <a:cs typeface="+mn-ea"/>
                <a:sym typeface="+mn-ea"/>
              </a:rPr>
              <a:t>ms</a:t>
            </a:r>
            <a:r>
              <a:rPr lang="en-US" sz="1800" dirty="0">
                <a:solidFill>
                  <a:schemeClr val="tx1"/>
                </a:solidFill>
                <a:cs typeface="+mn-ea"/>
                <a:sym typeface="+mn-ea"/>
              </a:rPr>
              <a:t>,  PUSCH up to 2048ms. </a:t>
            </a:r>
            <a:endParaRPr lang="en-US" sz="1800" dirty="0">
              <a:solidFill>
                <a:schemeClr val="tx1"/>
              </a:solidFill>
              <a:cs typeface="+mn-ea"/>
              <a:sym typeface="+mn-ea"/>
            </a:endParaRPr>
          </a:p>
          <a:p>
            <a:pPr lvl="0" algn="l"/>
            <a:r>
              <a:rPr lang="en-US" altLang="zh-CN" sz="1800" kern="1200" dirty="0">
                <a:solidFill>
                  <a:schemeClr val="tx1"/>
                </a:solidFill>
                <a:sym typeface="+mn-ea"/>
              </a:rPr>
              <a:t>In the field it is found </a:t>
            </a:r>
            <a:r>
              <a:rPr lang="en-US" altLang="zh-CN" sz="1800" dirty="0">
                <a:solidFill>
                  <a:schemeClr val="tx1"/>
                </a:solidFill>
                <a:sym typeface="+mn-ea"/>
              </a:rPr>
              <a:t>battery life of deployed UE is actually quite limited</a:t>
            </a:r>
            <a:endParaRPr lang="en-US" altLang="zh-CN" sz="1800" kern="1200" dirty="0">
              <a:solidFill>
                <a:schemeClr val="tx1"/>
              </a:solidFill>
              <a:sym typeface="+mn-ea"/>
            </a:endParaRPr>
          </a:p>
          <a:p>
            <a:pPr lvl="0" algn="l"/>
            <a:r>
              <a:rPr lang="en-US" altLang="zh-CN" sz="1800" kern="1200" dirty="0" smtClean="0">
                <a:solidFill>
                  <a:schemeClr val="tx1"/>
                </a:solidFill>
                <a:sym typeface="+mn-ea"/>
              </a:rPr>
              <a:t>Transparent relay </a:t>
            </a:r>
            <a:r>
              <a:rPr lang="en-US" altLang="zh-CN" sz="1800" kern="1200" dirty="0">
                <a:solidFill>
                  <a:schemeClr val="tx1"/>
                </a:solidFill>
                <a:sym typeface="+mn-ea"/>
              </a:rPr>
              <a:t>node between </a:t>
            </a:r>
            <a:r>
              <a:rPr lang="en-US" altLang="zh-CN" sz="1800" kern="1200" dirty="0" err="1">
                <a:solidFill>
                  <a:schemeClr val="tx1"/>
                </a:solidFill>
                <a:sym typeface="+mn-ea"/>
              </a:rPr>
              <a:t>IoT</a:t>
            </a:r>
            <a:r>
              <a:rPr lang="en-US" altLang="zh-CN" sz="1800" kern="1200" dirty="0">
                <a:solidFill>
                  <a:schemeClr val="tx1"/>
                </a:solidFill>
                <a:sym typeface="+mn-ea"/>
              </a:rPr>
              <a:t> device and </a:t>
            </a:r>
            <a:r>
              <a:rPr lang="en-US" altLang="zh-CN" sz="1800" kern="1200" dirty="0" err="1">
                <a:solidFill>
                  <a:schemeClr val="tx1"/>
                </a:solidFill>
                <a:sym typeface="+mn-ea"/>
              </a:rPr>
              <a:t>eNB</a:t>
            </a:r>
            <a:endParaRPr lang="en-US" altLang="zh-CN" sz="1800" kern="1200" dirty="0">
              <a:solidFill>
                <a:schemeClr val="tx1"/>
              </a:solidFill>
              <a:sym typeface="+mn-ea"/>
            </a:endParaRPr>
          </a:p>
          <a:p>
            <a:pPr lvl="1" algn="l"/>
            <a:r>
              <a:rPr lang="en-US" altLang="zh-CN" sz="1800" dirty="0">
                <a:solidFill>
                  <a:schemeClr val="tx1"/>
                </a:solidFill>
                <a:sym typeface="+mn-ea"/>
              </a:rPr>
              <a:t>Repetition of uplink channel will be reduced tremendously, hence UE battery life could be extended </a:t>
            </a:r>
            <a:endParaRPr lang="en-US" altLang="zh-CN" sz="1800" dirty="0">
              <a:solidFill>
                <a:schemeClr val="tx1"/>
              </a:solidFill>
              <a:sym typeface="+mn-ea"/>
            </a:endParaRPr>
          </a:p>
          <a:p>
            <a:pPr lvl="1" algn="l"/>
            <a:r>
              <a:rPr lang="en-US" altLang="zh-CN" sz="1800" dirty="0">
                <a:solidFill>
                  <a:schemeClr val="tx1"/>
                </a:solidFill>
                <a:sym typeface="+mn-ea"/>
              </a:rPr>
              <a:t>Equivalently data rate ,radio link reliability and system capacity could be improved</a:t>
            </a:r>
            <a:endParaRPr lang="en-US" altLang="zh-CN" sz="1800" dirty="0">
              <a:solidFill>
                <a:schemeClr val="tx1"/>
              </a:solidFill>
              <a:sym typeface="+mn-ea"/>
            </a:endParaRPr>
          </a:p>
          <a:p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ym typeface="+mn-ea"/>
              </a:rPr>
              <a:t>IOT/eMTC </a:t>
            </a:r>
            <a:r>
              <a:rPr lang="en-US" altLang="zh-CN">
                <a:sym typeface="+mn-ea"/>
              </a:rPr>
              <a:t>relay for LTE</a:t>
            </a:r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ym typeface="+mn-ea"/>
              </a:rPr>
              <a:t>IOT/eMTC </a:t>
            </a:r>
            <a:r>
              <a:rPr lang="en-US" altLang="zh-CN">
                <a:sym typeface="+mn-ea"/>
              </a:rPr>
              <a:t>relay for LTE</a:t>
            </a: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228465" y="739775"/>
            <a:ext cx="4791710" cy="2600960"/>
            <a:chOff x="123" y="987"/>
            <a:chExt cx="10654" cy="6221"/>
          </a:xfrm>
        </p:grpSpPr>
        <p:sp>
          <p:nvSpPr>
            <p:cNvPr id="77" name="文本框 76"/>
            <p:cNvSpPr txBox="1"/>
            <p:nvPr/>
          </p:nvSpPr>
          <p:spPr>
            <a:xfrm>
              <a:off x="2727" y="1877"/>
              <a:ext cx="1436" cy="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b="1">
                  <a:solidFill>
                    <a:schemeClr val="tx1"/>
                  </a:solidFill>
                </a:rPr>
                <a:t>UL Grant 1</a:t>
              </a:r>
              <a:endParaRPr lang="en-US" altLang="zh-CN" sz="1000" b="1">
                <a:solidFill>
                  <a:schemeClr val="tx1"/>
                </a:solidFill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162" y="1120"/>
              <a:ext cx="1565" cy="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>
                  <a:solidFill>
                    <a:schemeClr val="tx1"/>
                  </a:solidFill>
                </a:rPr>
                <a:t>eNB</a:t>
              </a:r>
              <a:endParaRPr lang="en-US" altLang="zh-CN" sz="1200" b="1">
                <a:solidFill>
                  <a:schemeClr val="tx1"/>
                </a:solidFill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5954" y="3080"/>
              <a:ext cx="1400" cy="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tx1"/>
                  </a:solidFill>
                </a:rPr>
                <a:t> PUSCH1</a:t>
              </a:r>
              <a:endParaRPr lang="en-US" altLang="zh-CN" sz="1000">
                <a:solidFill>
                  <a:schemeClr val="tx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985" y="1035"/>
              <a:ext cx="588" cy="1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>
                  <a:solidFill>
                    <a:schemeClr val="tx1"/>
                  </a:solidFill>
                </a:rPr>
                <a:t>RN </a:t>
              </a:r>
              <a:endParaRPr lang="en-US" altLang="zh-CN" sz="1200" b="1">
                <a:solidFill>
                  <a:schemeClr val="tx1"/>
                </a:solidFill>
              </a:endParaRPr>
            </a:p>
          </p:txBody>
        </p:sp>
        <p:sp>
          <p:nvSpPr>
            <p:cNvPr id="226" name="文本框 225"/>
            <p:cNvSpPr txBox="1"/>
            <p:nvPr/>
          </p:nvSpPr>
          <p:spPr>
            <a:xfrm>
              <a:off x="5262" y="2058"/>
              <a:ext cx="2434" cy="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rgbClr val="FF0000"/>
                  </a:solidFill>
                </a:rPr>
                <a:t>RN detects UL Grant </a:t>
              </a:r>
              <a:endParaRPr lang="en-US" altLang="zh-CN" sz="1000">
                <a:solidFill>
                  <a:srgbClr val="FF0000"/>
                </a:solidFill>
              </a:endParaRPr>
            </a:p>
          </p:txBody>
        </p:sp>
        <p:cxnSp>
          <p:nvCxnSpPr>
            <p:cNvPr id="17" name="直接箭头连接符 16"/>
            <p:cNvCxnSpPr/>
            <p:nvPr/>
          </p:nvCxnSpPr>
          <p:spPr>
            <a:xfrm>
              <a:off x="1781" y="2214"/>
              <a:ext cx="6584" cy="57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</p:spPr>
        </p:cxnSp>
        <p:cxnSp>
          <p:nvCxnSpPr>
            <p:cNvPr id="6" name="直接箭头连接符 5"/>
            <p:cNvCxnSpPr/>
            <p:nvPr/>
          </p:nvCxnSpPr>
          <p:spPr>
            <a:xfrm>
              <a:off x="1585" y="1554"/>
              <a:ext cx="0" cy="5654"/>
            </a:xfrm>
            <a:prstGeom prst="straightConnector1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5262" y="1421"/>
              <a:ext cx="0" cy="5787"/>
            </a:xfrm>
            <a:prstGeom prst="straightConnector1">
              <a:avLst/>
            </a:prstGeom>
            <a:ln>
              <a:prstDash val="sysDot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8365" y="987"/>
              <a:ext cx="588" cy="1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>
                  <a:solidFill>
                    <a:schemeClr val="tx1"/>
                  </a:solidFill>
                </a:rPr>
                <a:t>UE</a:t>
              </a:r>
              <a:endParaRPr lang="en-US" altLang="zh-CN" sz="1200" b="1">
                <a:solidFill>
                  <a:schemeClr val="tx1"/>
                </a:solidFill>
              </a:endParaRPr>
            </a:p>
          </p:txBody>
        </p:sp>
        <p:cxnSp>
          <p:nvCxnSpPr>
            <p:cNvPr id="11" name="直接箭头连接符 10"/>
            <p:cNvCxnSpPr/>
            <p:nvPr/>
          </p:nvCxnSpPr>
          <p:spPr>
            <a:xfrm>
              <a:off x="8551" y="1491"/>
              <a:ext cx="0" cy="5717"/>
            </a:xfrm>
            <a:prstGeom prst="straightConnector1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8659" y="2455"/>
              <a:ext cx="2118" cy="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tx1"/>
                  </a:solidFill>
                </a:rPr>
                <a:t>UE detects UL Grant </a:t>
              </a:r>
              <a:endParaRPr lang="en-US" altLang="zh-CN" sz="1000">
                <a:solidFill>
                  <a:schemeClr val="tx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253" y="3750"/>
              <a:ext cx="3460" cy="2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rgbClr val="FF0000"/>
                  </a:solidFill>
                  <a:sym typeface="+mn-ea"/>
                </a:rPr>
                <a:t>After RN successfully decoded  PUSCH,RN can transmit PUSCH to eNB on the remaining  repeated resource. </a:t>
              </a:r>
              <a:r>
                <a:rPr lang="en-US" altLang="zh-CN" sz="1000" b="1">
                  <a:solidFill>
                    <a:schemeClr val="tx1"/>
                  </a:solidFill>
                </a:rPr>
                <a:t> </a:t>
              </a:r>
              <a:endParaRPr lang="en-US" altLang="zh-CN" sz="1000" b="1">
                <a:solidFill>
                  <a:schemeClr val="tx1"/>
                </a:solidFill>
              </a:endParaRPr>
            </a:p>
          </p:txBody>
        </p:sp>
        <p:cxnSp>
          <p:nvCxnSpPr>
            <p:cNvPr id="21" name="直接箭头连接符 20"/>
            <p:cNvCxnSpPr/>
            <p:nvPr/>
          </p:nvCxnSpPr>
          <p:spPr>
            <a:xfrm flipH="1">
              <a:off x="1688" y="3285"/>
              <a:ext cx="6770" cy="78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</p:spPr>
        </p:cxnSp>
        <p:cxnSp>
          <p:nvCxnSpPr>
            <p:cNvPr id="23" name="直接箭头连接符 22"/>
            <p:cNvCxnSpPr/>
            <p:nvPr/>
          </p:nvCxnSpPr>
          <p:spPr>
            <a:xfrm flipH="1">
              <a:off x="1688" y="4235"/>
              <a:ext cx="3252" cy="48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arrow" w="med" len="med"/>
            </a:ln>
          </p:spPr>
        </p:cxnSp>
        <p:sp>
          <p:nvSpPr>
            <p:cNvPr id="24" name="文本框 23"/>
            <p:cNvSpPr txBox="1"/>
            <p:nvPr/>
          </p:nvSpPr>
          <p:spPr>
            <a:xfrm>
              <a:off x="2614" y="4070"/>
              <a:ext cx="1400" cy="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tx1"/>
                  </a:solidFill>
                </a:rPr>
                <a:t>PUSCH2</a:t>
              </a:r>
              <a:endParaRPr lang="en-US" altLang="zh-CN" sz="1000">
                <a:solidFill>
                  <a:schemeClr val="tx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3" y="3755"/>
              <a:ext cx="1366" cy="2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chemeClr val="tx1"/>
                  </a:solidFill>
                </a:rPr>
                <a:t>eNB receives PUSCH1 and PDSCH2 </a:t>
              </a:r>
              <a:endParaRPr lang="en-US" altLang="zh-CN" sz="1000">
                <a:solidFill>
                  <a:schemeClr val="tx1"/>
                </a:solidFill>
              </a:endParaRPr>
            </a:p>
          </p:txBody>
        </p:sp>
      </p:grpSp>
      <p:sp>
        <p:nvSpPr>
          <p:cNvPr id="15" name="内容占位符 3"/>
          <p:cNvSpPr>
            <a:spLocks noGrp="1"/>
          </p:cNvSpPr>
          <p:nvPr/>
        </p:nvSpPr>
        <p:spPr>
          <a:xfrm>
            <a:off x="363220" y="3249930"/>
            <a:ext cx="8385810" cy="172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rmAutofit fontScale="75000" lnSpcReduction="20000"/>
          </a:bodyPr>
          <a:lstStyle>
            <a:lvl1pPr marL="201295" indent="-201295" algn="l" defTabSz="4572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02590" indent="-201295" algn="l" defTabSz="4572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 algn="l" defTabSz="4572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zh-CN"/>
              <a:t>No common channel from relay node i.e. </a:t>
            </a:r>
            <a:r>
              <a:rPr lang="en-US" altLang="zh-CN">
                <a:sym typeface="+mn-ea"/>
              </a:rPr>
              <a:t>RN is invisible to UE and thus both legacy UE and Rel-17 UE can be supported </a:t>
            </a:r>
            <a:endParaRPr lang="en-US" altLang="zh-CN"/>
          </a:p>
          <a:p>
            <a:pPr lvl="0"/>
            <a:r>
              <a:rPr lang="en-US" altLang="zh-CN">
                <a:sym typeface="+mn-ea"/>
              </a:rPr>
              <a:t>Relay itself could be IoT/eMTC device</a:t>
            </a:r>
            <a:endParaRPr lang="en-US" altLang="zh-CN">
              <a:sym typeface="+mn-ea"/>
            </a:endParaRPr>
          </a:p>
          <a:p>
            <a:pPr lvl="0"/>
            <a:r>
              <a:rPr lang="en-US" altLang="zh-CN">
                <a:sym typeface="+mn-ea"/>
              </a:rPr>
              <a:t>To make it simple, just one hop</a:t>
            </a:r>
            <a:endParaRPr lang="en-US" altLang="zh-CN"/>
          </a:p>
          <a:p>
            <a:pPr lvl="0"/>
            <a:r>
              <a:rPr lang="en-US" altLang="zh-CN"/>
              <a:t>No resoure is split between access and backhual link</a:t>
            </a:r>
            <a:endParaRPr lang="en-US" altLang="zh-CN"/>
          </a:p>
          <a:p>
            <a:pPr lvl="0"/>
            <a:r>
              <a:rPr lang="en-US" altLang="zh-CN"/>
              <a:t>Only interface between relay and eNB should be specified i.e. access link is not impacted at all</a:t>
            </a:r>
            <a:endParaRPr lang="en-US" altLang="zh-CN"/>
          </a:p>
        </p:txBody>
      </p:sp>
      <p:grpSp>
        <p:nvGrpSpPr>
          <p:cNvPr id="22" name="组合 21"/>
          <p:cNvGrpSpPr/>
          <p:nvPr/>
        </p:nvGrpSpPr>
        <p:grpSpPr>
          <a:xfrm>
            <a:off x="1253490" y="779780"/>
            <a:ext cx="2357120" cy="2409825"/>
            <a:chOff x="1974" y="1036"/>
            <a:chExt cx="3712" cy="3795"/>
          </a:xfrm>
        </p:grpSpPr>
        <p:sp>
          <p:nvSpPr>
            <p:cNvPr id="48" name="椭圆 47"/>
            <p:cNvSpPr/>
            <p:nvPr/>
          </p:nvSpPr>
          <p:spPr>
            <a:xfrm>
              <a:off x="1974" y="1483"/>
              <a:ext cx="3713" cy="3349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0" name="同侧圆角矩形 49"/>
            <p:cNvSpPr/>
            <p:nvPr/>
          </p:nvSpPr>
          <p:spPr>
            <a:xfrm>
              <a:off x="3288" y="4134"/>
              <a:ext cx="120" cy="357"/>
            </a:xfrm>
            <a:prstGeom prst="round2SameRect">
              <a:avLst/>
            </a:prstGeom>
            <a:solidFill>
              <a:srgbClr val="FF66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1" name="同侧圆角矩形 50"/>
            <p:cNvSpPr/>
            <p:nvPr/>
          </p:nvSpPr>
          <p:spPr>
            <a:xfrm>
              <a:off x="3932" y="3592"/>
              <a:ext cx="385" cy="494"/>
            </a:xfrm>
            <a:prstGeom prst="round2SameRect">
              <a:avLst/>
            </a:prstGeom>
            <a:solidFill>
              <a:srgbClr val="99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52" name="直接箭头连接符 51"/>
            <p:cNvCxnSpPr/>
            <p:nvPr/>
          </p:nvCxnSpPr>
          <p:spPr>
            <a:xfrm flipH="1">
              <a:off x="3312" y="2320"/>
              <a:ext cx="482" cy="181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</p:spPr>
        </p:cxnSp>
        <p:cxnSp>
          <p:nvCxnSpPr>
            <p:cNvPr id="53" name="直接箭头连接符 52"/>
            <p:cNvCxnSpPr/>
            <p:nvPr/>
          </p:nvCxnSpPr>
          <p:spPr>
            <a:xfrm flipV="1">
              <a:off x="3458" y="2337"/>
              <a:ext cx="492" cy="176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</p:spPr>
        </p:cxnSp>
        <p:cxnSp>
          <p:nvCxnSpPr>
            <p:cNvPr id="54" name="直接箭头连接符 53"/>
            <p:cNvCxnSpPr/>
            <p:nvPr/>
          </p:nvCxnSpPr>
          <p:spPr>
            <a:xfrm>
              <a:off x="3992" y="2322"/>
              <a:ext cx="105" cy="127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</p:spPr>
        </p:cxnSp>
        <p:cxnSp>
          <p:nvCxnSpPr>
            <p:cNvPr id="55" name="直接箭头连接符 54"/>
            <p:cNvCxnSpPr/>
            <p:nvPr/>
          </p:nvCxnSpPr>
          <p:spPr>
            <a:xfrm flipH="1">
              <a:off x="3440" y="3682"/>
              <a:ext cx="685" cy="542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</p:spPr>
        </p:cxnSp>
        <p:cxnSp>
          <p:nvCxnSpPr>
            <p:cNvPr id="56" name="直接箭头连接符 55"/>
            <p:cNvCxnSpPr/>
            <p:nvPr/>
          </p:nvCxnSpPr>
          <p:spPr>
            <a:xfrm flipV="1">
              <a:off x="3405" y="4038"/>
              <a:ext cx="596" cy="35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</p:spPr>
        </p:cxnSp>
        <p:cxnSp>
          <p:nvCxnSpPr>
            <p:cNvPr id="57" name="直接箭头连接符 56"/>
            <p:cNvCxnSpPr/>
            <p:nvPr/>
          </p:nvCxnSpPr>
          <p:spPr>
            <a:xfrm flipH="1" flipV="1">
              <a:off x="4133" y="2319"/>
              <a:ext cx="100" cy="1273"/>
            </a:xfrm>
            <a:prstGeom prst="straightConnector1">
              <a:avLst/>
            </a:prstGeom>
            <a:solidFill>
              <a:schemeClr val="accent1"/>
            </a:solidFill>
            <a:ln w="444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arrow" w="sm" len="sm"/>
            </a:ln>
          </p:spPr>
        </p:cxnSp>
        <p:grpSp>
          <p:nvGrpSpPr>
            <p:cNvPr id="20" name="组合 19"/>
            <p:cNvGrpSpPr/>
            <p:nvPr/>
          </p:nvGrpSpPr>
          <p:grpSpPr>
            <a:xfrm>
              <a:off x="3695" y="1036"/>
              <a:ext cx="450" cy="1286"/>
              <a:chOff x="828" y="1821"/>
              <a:chExt cx="450" cy="1286"/>
            </a:xfrm>
          </p:grpSpPr>
          <p:sp>
            <p:nvSpPr>
              <p:cNvPr id="2" name="等腰三角形 1"/>
              <p:cNvSpPr/>
              <p:nvPr/>
            </p:nvSpPr>
            <p:spPr>
              <a:xfrm>
                <a:off x="828" y="1991"/>
                <a:ext cx="450" cy="1116"/>
              </a:xfrm>
              <a:prstGeom prst="triangl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indent="0" algn="l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885" y="1821"/>
                <a:ext cx="120" cy="317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indent="0" algn="l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055" y="1821"/>
                <a:ext cx="120" cy="317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indent="0" algn="l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1050290"/>
            <a:ext cx="8472805" cy="3520440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The relay node is backwards compatible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The relay node is </a:t>
            </a:r>
            <a:r>
              <a:rPr lang="en-US" altLang="zh-CN" dirty="0" smtClean="0">
                <a:solidFill>
                  <a:schemeClr val="tx1"/>
                </a:solidFill>
              </a:rPr>
              <a:t>transparent from </a:t>
            </a:r>
            <a:r>
              <a:rPr lang="en-US" altLang="zh-CN" dirty="0">
                <a:solidFill>
                  <a:schemeClr val="tx1"/>
                </a:solidFill>
              </a:rPr>
              <a:t>UE point of view 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No common channel/signal from relay and no spec impact over </a:t>
            </a:r>
            <a:r>
              <a:rPr lang="en-US" altLang="zh-CN" dirty="0" err="1">
                <a:solidFill>
                  <a:schemeClr val="tx1"/>
                </a:solidFill>
              </a:rPr>
              <a:t>Uu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Study following procedures over interface between relay and donor </a:t>
            </a:r>
            <a:r>
              <a:rPr lang="en-US" altLang="zh-CN" dirty="0" err="1">
                <a:solidFill>
                  <a:schemeClr val="tx1"/>
                </a:solidFill>
              </a:rPr>
              <a:t>eNB</a:t>
            </a:r>
            <a:r>
              <a:rPr lang="en-US" altLang="zh-CN" dirty="0">
                <a:solidFill>
                  <a:schemeClr val="tx1"/>
                </a:solidFill>
              </a:rPr>
              <a:t>: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Study procedure for relay to access network as an UE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Study UE discovery and association procedure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 Study UE context delivery procedure from donor to relay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  <a:sym typeface="+mn-ea"/>
              </a:rPr>
              <a:t>Study solution for activation/deactivation of relay node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Study scheme for relay to support transmit/receive on multiple PRBs (NB-</a:t>
            </a:r>
            <a:r>
              <a:rPr lang="en-US" altLang="zh-CN" dirty="0" err="1">
                <a:solidFill>
                  <a:schemeClr val="tx1"/>
                </a:solidFill>
              </a:rPr>
              <a:t>IoT</a:t>
            </a:r>
            <a:r>
              <a:rPr lang="en-US" altLang="zh-CN" dirty="0">
                <a:solidFill>
                  <a:schemeClr val="tx1"/>
                </a:solidFill>
              </a:rPr>
              <a:t>)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Potential objectives </a:t>
            </a:r>
            <a:endParaRPr lang="en-US" altLang="zh-CN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单角的矩形 24"/>
          <p:cNvSpPr/>
          <p:nvPr/>
        </p:nvSpPr>
        <p:spPr>
          <a:xfrm>
            <a:off x="2484120" y="1967865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MIMO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570095" y="249555"/>
            <a:ext cx="266065" cy="265430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3" name="直接连接符 2"/>
          <p:cNvCxnSpPr>
            <a:endCxn id="6" idx="7"/>
          </p:cNvCxnSpPr>
          <p:nvPr/>
        </p:nvCxnSpPr>
        <p:spPr>
          <a:xfrm flipH="1">
            <a:off x="3446780" y="419100"/>
            <a:ext cx="1152525" cy="374015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" name="直接连接符 3"/>
          <p:cNvCxnSpPr>
            <a:stCxn id="2" idx="5"/>
            <a:endCxn id="5" idx="3"/>
          </p:cNvCxnSpPr>
          <p:nvPr/>
        </p:nvCxnSpPr>
        <p:spPr>
          <a:xfrm>
            <a:off x="4797425" y="476250"/>
            <a:ext cx="3500755" cy="374015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剪去单角的矩形 4"/>
          <p:cNvSpPr/>
          <p:nvPr/>
        </p:nvSpPr>
        <p:spPr>
          <a:xfrm>
            <a:off x="7576185" y="850265"/>
            <a:ext cx="1443355" cy="431800"/>
          </a:xfrm>
          <a:prstGeom prst="snip1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0000" lnSpcReduction="1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IoT relay for LTE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127375" y="737870"/>
            <a:ext cx="374015" cy="377825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剪去单角的矩形 6"/>
          <p:cNvSpPr/>
          <p:nvPr/>
        </p:nvSpPr>
        <p:spPr>
          <a:xfrm>
            <a:off x="2472055" y="128143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eMBB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剪去单角的矩形 8"/>
          <p:cNvSpPr/>
          <p:nvPr/>
        </p:nvSpPr>
        <p:spPr>
          <a:xfrm>
            <a:off x="684530" y="128143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Vertical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剪去单角的矩形 9"/>
          <p:cNvSpPr/>
          <p:nvPr/>
        </p:nvSpPr>
        <p:spPr>
          <a:xfrm>
            <a:off x="4201160" y="1281430"/>
            <a:ext cx="1296035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General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1" name="直接连接符 10"/>
          <p:cNvCxnSpPr>
            <a:stCxn id="6" idx="2"/>
            <a:endCxn id="9" idx="3"/>
          </p:cNvCxnSpPr>
          <p:nvPr/>
        </p:nvCxnSpPr>
        <p:spPr>
          <a:xfrm flipH="1">
            <a:off x="1390650" y="927100"/>
            <a:ext cx="1736725" cy="35433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直接连接符 11"/>
          <p:cNvCxnSpPr>
            <a:stCxn id="6" idx="4"/>
          </p:cNvCxnSpPr>
          <p:nvPr/>
        </p:nvCxnSpPr>
        <p:spPr>
          <a:xfrm>
            <a:off x="3314700" y="1115695"/>
            <a:ext cx="0" cy="16637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直接连接符 12"/>
          <p:cNvCxnSpPr/>
          <p:nvPr/>
        </p:nvCxnSpPr>
        <p:spPr>
          <a:xfrm>
            <a:off x="3495040" y="944245"/>
            <a:ext cx="1208405" cy="337185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剪去单角的矩形 17"/>
          <p:cNvSpPr/>
          <p:nvPr/>
        </p:nvSpPr>
        <p:spPr>
          <a:xfrm>
            <a:off x="694690" y="1978025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00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PC5 enhance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0" name="直接连接符 19"/>
          <p:cNvCxnSpPr>
            <a:stCxn id="9" idx="1"/>
            <a:endCxn id="18" idx="3"/>
          </p:cNvCxnSpPr>
          <p:nvPr/>
        </p:nvCxnSpPr>
        <p:spPr>
          <a:xfrm>
            <a:off x="1390650" y="1659255"/>
            <a:ext cx="10160" cy="30861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剪去单角的矩形 23"/>
          <p:cNvSpPr/>
          <p:nvPr/>
        </p:nvSpPr>
        <p:spPr>
          <a:xfrm>
            <a:off x="2584450" y="229489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sym typeface="+mn-ea"/>
              </a:rPr>
              <a:t>IAB</a:t>
            </a:r>
            <a:endParaRPr lang="en-US" altLang="zh-CN" sz="180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FillTx/>
              <a:sym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185160" y="1659255"/>
            <a:ext cx="10160" cy="30861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剪去单角的矩形 36"/>
          <p:cNvSpPr/>
          <p:nvPr/>
        </p:nvSpPr>
        <p:spPr>
          <a:xfrm>
            <a:off x="4201160" y="1967865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Broadcast</a:t>
            </a:r>
            <a:endParaRPr kumimoji="0" lang="en-US" altLang="zh-CN" sz="1800" b="0" i="0" baseline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" name="剪去单角的矩形 37"/>
          <p:cNvSpPr/>
          <p:nvPr/>
        </p:nvSpPr>
        <p:spPr>
          <a:xfrm>
            <a:off x="4384675" y="229489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sym typeface="+mn-ea"/>
              </a:rPr>
              <a:t>Positioning</a:t>
            </a:r>
            <a:endParaRPr lang="en-US" altLang="zh-CN" sz="180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FillTx/>
              <a:sym typeface="+mn-ea"/>
            </a:endParaRPr>
          </a:p>
        </p:txBody>
      </p:sp>
      <p:sp>
        <p:nvSpPr>
          <p:cNvPr id="40" name="剪去单角的矩形 39"/>
          <p:cNvSpPr/>
          <p:nvPr/>
        </p:nvSpPr>
        <p:spPr>
          <a:xfrm>
            <a:off x="5960110" y="1281430"/>
            <a:ext cx="122809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Spectrum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3" name="剪去单角的矩形 22"/>
          <p:cNvSpPr/>
          <p:nvPr/>
        </p:nvSpPr>
        <p:spPr>
          <a:xfrm>
            <a:off x="2686685" y="2621280"/>
            <a:ext cx="1412240" cy="387985"/>
          </a:xfrm>
          <a:prstGeom prst="snip1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effectLst/>
                <a:sym typeface="+mn-ea"/>
              </a:rPr>
              <a:t>Multi-SIM</a:t>
            </a:r>
            <a:endParaRPr lang="en-US" altLang="zh-CN" sz="1800" smtClean="0">
              <a:ln>
                <a:noFill/>
              </a:ln>
              <a:effectLst/>
              <a:sym typeface="+mn-ea"/>
            </a:endParaRPr>
          </a:p>
        </p:txBody>
      </p:sp>
      <p:sp>
        <p:nvSpPr>
          <p:cNvPr id="30" name="剪去单角的矩形 29"/>
          <p:cNvSpPr/>
          <p:nvPr/>
        </p:nvSpPr>
        <p:spPr>
          <a:xfrm>
            <a:off x="2829560" y="295021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sym typeface="+mn-ea"/>
              </a:rPr>
              <a:t>Mobility</a:t>
            </a:r>
            <a:endParaRPr lang="en-US" altLang="zh-CN" sz="180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FillTx/>
              <a:sym typeface="+mn-ea"/>
            </a:endParaRPr>
          </a:p>
        </p:txBody>
      </p:sp>
      <p:sp>
        <p:nvSpPr>
          <p:cNvPr id="32" name="剪去单角的矩形 31"/>
          <p:cNvSpPr/>
          <p:nvPr/>
        </p:nvSpPr>
        <p:spPr>
          <a:xfrm>
            <a:off x="2961640" y="328930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sym typeface="+mn-ea"/>
              </a:rPr>
              <a:t>PWS</a:t>
            </a:r>
            <a:endParaRPr lang="en-US" altLang="zh-CN" sz="180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FillTx/>
              <a:sym typeface="+mn-ea"/>
            </a:endParaRPr>
          </a:p>
        </p:txBody>
      </p:sp>
      <p:sp>
        <p:nvSpPr>
          <p:cNvPr id="17" name="剪去单角的矩形 16"/>
          <p:cNvSpPr/>
          <p:nvPr/>
        </p:nvSpPr>
        <p:spPr>
          <a:xfrm>
            <a:off x="754380" y="230505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V2X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剪去单角的矩形 15"/>
          <p:cNvSpPr/>
          <p:nvPr/>
        </p:nvSpPr>
        <p:spPr>
          <a:xfrm>
            <a:off x="825500" y="262128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sym typeface="+mn-ea"/>
              </a:rPr>
              <a:t>URLLC</a:t>
            </a:r>
            <a:endParaRPr lang="en-US" altLang="zh-CN" sz="180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FillTx/>
              <a:sym typeface="+mn-ea"/>
            </a:endParaRPr>
          </a:p>
        </p:txBody>
      </p:sp>
      <p:sp>
        <p:nvSpPr>
          <p:cNvPr id="19" name="剪去单角的矩形 18"/>
          <p:cNvSpPr/>
          <p:nvPr/>
        </p:nvSpPr>
        <p:spPr>
          <a:xfrm>
            <a:off x="906145" y="2948305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sym typeface="+mn-ea"/>
              </a:rPr>
              <a:t>NPN</a:t>
            </a:r>
            <a:endParaRPr lang="en-US" altLang="zh-CN" sz="180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FillTx/>
              <a:sym typeface="+mn-ea"/>
            </a:endParaRPr>
          </a:p>
        </p:txBody>
      </p:sp>
      <p:sp>
        <p:nvSpPr>
          <p:cNvPr id="39" name="剪去单角的矩形 38"/>
          <p:cNvSpPr/>
          <p:nvPr/>
        </p:nvSpPr>
        <p:spPr>
          <a:xfrm>
            <a:off x="977265" y="327533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NTN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5" name="剪去单角的矩形 44"/>
          <p:cNvSpPr/>
          <p:nvPr/>
        </p:nvSpPr>
        <p:spPr>
          <a:xfrm>
            <a:off x="6102350" y="1967865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sym typeface="+mn-ea"/>
              </a:rPr>
              <a:t>7-24 GHz</a:t>
            </a:r>
            <a:endParaRPr lang="en-US" altLang="zh-CN" sz="180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FillTx/>
              <a:sym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3501390" y="944245"/>
            <a:ext cx="3056890" cy="337185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7" name="直接连接符 46"/>
          <p:cNvCxnSpPr>
            <a:stCxn id="10" idx="1"/>
          </p:cNvCxnSpPr>
          <p:nvPr/>
        </p:nvCxnSpPr>
        <p:spPr>
          <a:xfrm>
            <a:off x="4849495" y="1669415"/>
            <a:ext cx="0" cy="29845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" name="直接连接符 47"/>
          <p:cNvCxnSpPr/>
          <p:nvPr/>
        </p:nvCxnSpPr>
        <p:spPr>
          <a:xfrm>
            <a:off x="6574155" y="1669415"/>
            <a:ext cx="0" cy="29845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" name="剪去单角的矩形 42"/>
          <p:cNvSpPr/>
          <p:nvPr/>
        </p:nvSpPr>
        <p:spPr>
          <a:xfrm>
            <a:off x="6286500" y="2294255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sym typeface="+mn-ea"/>
              </a:rPr>
              <a:t>6GHz</a:t>
            </a:r>
            <a:endParaRPr lang="en-US" altLang="zh-CN" sz="180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FillTx/>
              <a:sym typeface="+mn-ea"/>
            </a:endParaRPr>
          </a:p>
        </p:txBody>
      </p:sp>
      <p:sp>
        <p:nvSpPr>
          <p:cNvPr id="41" name="剪去单角的矩形 40"/>
          <p:cNvSpPr/>
          <p:nvPr/>
        </p:nvSpPr>
        <p:spPr>
          <a:xfrm>
            <a:off x="6482080" y="262128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&gt;52.6GHz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2" name="剪去单角的矩形 41"/>
          <p:cNvSpPr/>
          <p:nvPr/>
        </p:nvSpPr>
        <p:spPr>
          <a:xfrm>
            <a:off x="4570095" y="262128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NR-U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" name="剪去单角的矩形 33"/>
          <p:cNvSpPr/>
          <p:nvPr/>
        </p:nvSpPr>
        <p:spPr>
          <a:xfrm>
            <a:off x="3122295" y="3597910"/>
            <a:ext cx="1412240" cy="387985"/>
          </a:xfrm>
          <a:prstGeom prst="snip1Rect">
            <a:avLst/>
          </a:prstGeom>
          <a:solidFill>
            <a:srgbClr val="66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effectLst/>
                <a:sym typeface="+mn-ea"/>
              </a:rPr>
              <a:t>User virtual</a:t>
            </a:r>
            <a:endParaRPr lang="en-US" altLang="zh-CN" sz="1800" smtClean="0">
              <a:ln>
                <a:noFill/>
              </a:ln>
              <a:effectLst/>
              <a:sym typeface="+mn-ea"/>
            </a:endParaRPr>
          </a:p>
        </p:txBody>
      </p:sp>
      <p:sp>
        <p:nvSpPr>
          <p:cNvPr id="31" name="剪去单角的矩形 30"/>
          <p:cNvSpPr/>
          <p:nvPr/>
        </p:nvSpPr>
        <p:spPr>
          <a:xfrm>
            <a:off x="3277870" y="3933190"/>
            <a:ext cx="1412240" cy="387985"/>
          </a:xfrm>
          <a:prstGeom prst="snip1Rect">
            <a:avLst/>
          </a:prstGeom>
          <a:solidFill>
            <a:srgbClr val="66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00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effectLst/>
                <a:sym typeface="+mn-ea"/>
              </a:rPr>
              <a:t>Coverage enh</a:t>
            </a:r>
            <a:endParaRPr lang="en-US" altLang="zh-CN" sz="1800" smtClean="0">
              <a:ln>
                <a:noFill/>
              </a:ln>
              <a:effectLst/>
              <a:sym typeface="+mn-ea"/>
            </a:endParaRPr>
          </a:p>
        </p:txBody>
      </p:sp>
      <p:sp>
        <p:nvSpPr>
          <p:cNvPr id="8" name="剪去单角的矩形 7"/>
          <p:cNvSpPr/>
          <p:nvPr/>
        </p:nvSpPr>
        <p:spPr>
          <a:xfrm>
            <a:off x="4758055" y="2948305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SON/MDT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剪去单角的矩形 28"/>
          <p:cNvSpPr/>
          <p:nvPr/>
        </p:nvSpPr>
        <p:spPr>
          <a:xfrm>
            <a:off x="1071880" y="3614420"/>
            <a:ext cx="1412240" cy="387985"/>
          </a:xfrm>
          <a:prstGeom prst="snip1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effectLst/>
                <a:sym typeface="+mn-ea"/>
              </a:rPr>
              <a:t>UAV</a:t>
            </a:r>
            <a:endParaRPr lang="en-US" altLang="zh-CN" sz="1800" smtClean="0">
              <a:ln>
                <a:noFill/>
              </a:ln>
              <a:effectLst/>
              <a:sym typeface="+mn-ea"/>
            </a:endParaRPr>
          </a:p>
        </p:txBody>
      </p:sp>
      <p:sp>
        <p:nvSpPr>
          <p:cNvPr id="15" name="剪去单角的矩形 14"/>
          <p:cNvSpPr/>
          <p:nvPr/>
        </p:nvSpPr>
        <p:spPr>
          <a:xfrm>
            <a:off x="1154430" y="3942715"/>
            <a:ext cx="1412240" cy="387985"/>
          </a:xfrm>
          <a:prstGeom prst="snip1Rect">
            <a:avLst/>
          </a:prstGeom>
          <a:solidFill>
            <a:srgbClr val="66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effectLst/>
                <a:sym typeface="+mn-ea"/>
              </a:rPr>
              <a:t>NR-Lite </a:t>
            </a:r>
            <a:endParaRPr lang="en-US" altLang="zh-CN" sz="1800" smtClean="0">
              <a:ln>
                <a:noFill/>
              </a:ln>
              <a:effectLst/>
              <a:sym typeface="+mn-ea"/>
            </a:endParaRPr>
          </a:p>
        </p:txBody>
      </p:sp>
      <p:sp>
        <p:nvSpPr>
          <p:cNvPr id="21" name="剪去单角的矩形 20"/>
          <p:cNvSpPr/>
          <p:nvPr/>
        </p:nvSpPr>
        <p:spPr>
          <a:xfrm>
            <a:off x="4935220" y="3275330"/>
            <a:ext cx="1412240" cy="38798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NR QoE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3" name="剪去单角的矩形 32"/>
          <p:cNvSpPr/>
          <p:nvPr/>
        </p:nvSpPr>
        <p:spPr>
          <a:xfrm>
            <a:off x="5089525" y="3614420"/>
            <a:ext cx="1412240" cy="387985"/>
          </a:xfrm>
          <a:prstGeom prst="snip1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7500"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AI for NR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8" name="剪去单角的矩形 27"/>
          <p:cNvSpPr/>
          <p:nvPr/>
        </p:nvSpPr>
        <p:spPr>
          <a:xfrm>
            <a:off x="5239385" y="3942715"/>
            <a:ext cx="1412240" cy="387985"/>
          </a:xfrm>
          <a:prstGeom prst="snip1Rect">
            <a:avLst/>
          </a:prstGeom>
          <a:solidFill>
            <a:srgbClr val="66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900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effectLst/>
                <a:sym typeface="+mn-ea"/>
              </a:rPr>
              <a:t>2-step eRACH</a:t>
            </a:r>
            <a:endParaRPr lang="en-US" altLang="zh-CN" sz="1800" smtClean="0">
              <a:ln>
                <a:noFill/>
              </a:ln>
              <a:effectLst/>
              <a:sym typeface="+mn-ea"/>
            </a:endParaRPr>
          </a:p>
        </p:txBody>
      </p:sp>
      <p:sp>
        <p:nvSpPr>
          <p:cNvPr id="36" name="剪去单角的矩形 35"/>
          <p:cNvSpPr/>
          <p:nvPr/>
        </p:nvSpPr>
        <p:spPr>
          <a:xfrm>
            <a:off x="5415915" y="4258310"/>
            <a:ext cx="1412240" cy="387985"/>
          </a:xfrm>
          <a:prstGeom prst="snip1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rmAutofit fontScale="80000" lnSpcReduction="10000"/>
          </a:bodyPr>
          <a:lstStyle/>
          <a:p>
            <a:pPr lvl="0" algn="ctr">
              <a:buClrTx/>
              <a:buSzTx/>
            </a:pPr>
            <a:r>
              <a:rPr lang="en-US" altLang="zh-CN" sz="1800" smtClean="0">
                <a:ln>
                  <a:noFill/>
                </a:ln>
                <a:effectLst/>
                <a:sym typeface="+mn-ea"/>
              </a:rPr>
              <a:t>Small data tran</a:t>
            </a:r>
            <a:endParaRPr lang="en-US" altLang="zh-CN" sz="1800" smtClean="0">
              <a:ln>
                <a:noFill/>
              </a:ln>
              <a:effectLst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188200" y="3497580"/>
            <a:ext cx="1629410" cy="1148715"/>
            <a:chOff x="11320" y="5158"/>
            <a:chExt cx="2566" cy="1809"/>
          </a:xfrm>
        </p:grpSpPr>
        <p:sp>
          <p:nvSpPr>
            <p:cNvPr id="14" name="剪去单角的矩形 13"/>
            <p:cNvSpPr/>
            <p:nvPr/>
          </p:nvSpPr>
          <p:spPr>
            <a:xfrm>
              <a:off x="11320" y="5873"/>
              <a:ext cx="1002" cy="430"/>
            </a:xfrm>
            <a:prstGeom prst="snip1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normAutofit fontScale="50000"/>
            </a:bodyPr>
            <a:p>
              <a:pPr marL="0" marR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432" y="5895"/>
              <a:ext cx="139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sz="1000" dirty="0" smtClean="0">
                  <a:solidFill>
                    <a:schemeClr val="tx1"/>
                  </a:solidFill>
                  <a:sym typeface="+mn-ea"/>
                </a:rPr>
                <a:t>RAN2</a:t>
              </a:r>
              <a:r>
                <a:rPr lang="en-US" altLang="zh-CN" sz="1000" dirty="0" smtClean="0">
                  <a:solidFill>
                    <a:schemeClr val="tx1"/>
                  </a:solidFill>
                  <a:sym typeface="+mn-ea"/>
                </a:rPr>
                <a:t>/RAN3</a:t>
              </a:r>
              <a:endParaRPr lang="en-US" altLang="zh-CN" sz="1000" b="1" dirty="0" smtClean="0">
                <a:solidFill>
                  <a:schemeClr val="tx1"/>
                </a:solidFill>
                <a:sym typeface="+mn-ea"/>
              </a:endParaRPr>
            </a:p>
          </p:txBody>
        </p:sp>
        <p:sp>
          <p:nvSpPr>
            <p:cNvPr id="35" name="剪去单角的矩形 34"/>
            <p:cNvSpPr/>
            <p:nvPr/>
          </p:nvSpPr>
          <p:spPr>
            <a:xfrm>
              <a:off x="11320" y="5158"/>
              <a:ext cx="1002" cy="430"/>
            </a:xfrm>
            <a:prstGeom prst="snip1Rect">
              <a:avLst/>
            </a:prstGeom>
            <a:solidFill>
              <a:srgbClr val="FFFD0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normAutofit fontScale="50000"/>
            </a:bodyPr>
            <a:p>
              <a:pPr marL="0" marR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432" y="5180"/>
              <a:ext cx="139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sz="1000" dirty="0" smtClean="0">
                  <a:solidFill>
                    <a:schemeClr val="tx1"/>
                  </a:solidFill>
                  <a:sym typeface="+mn-ea"/>
                </a:rPr>
                <a:t>RAN</a:t>
              </a:r>
              <a:endParaRPr lang="en-US" altLang="zh-CN" sz="1000" b="1" dirty="0" smtClean="0">
                <a:solidFill>
                  <a:schemeClr val="tx1"/>
                </a:solidFill>
                <a:sym typeface="+mn-ea"/>
              </a:endParaRPr>
            </a:p>
          </p:txBody>
        </p:sp>
        <p:sp>
          <p:nvSpPr>
            <p:cNvPr id="49" name="剪去单角的矩形 48"/>
            <p:cNvSpPr/>
            <p:nvPr/>
          </p:nvSpPr>
          <p:spPr>
            <a:xfrm>
              <a:off x="11360" y="6537"/>
              <a:ext cx="1002" cy="430"/>
            </a:xfrm>
            <a:prstGeom prst="snip1Rect">
              <a:avLst/>
            </a:prstGeom>
            <a:solidFill>
              <a:srgbClr val="15DD1E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normAutofit fontScale="50000"/>
            </a:bodyPr>
            <a:p>
              <a:pPr marL="0" marR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2488" y="6559"/>
              <a:ext cx="139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sz="1000" dirty="0" smtClean="0">
                  <a:solidFill>
                    <a:schemeClr val="tx1"/>
                  </a:solidFill>
                  <a:sym typeface="+mn-ea"/>
                </a:rPr>
                <a:t>RAN1</a:t>
              </a:r>
              <a:endParaRPr lang="en-US" altLang="zh-CN" sz="1000" b="1" dirty="0" smtClean="0">
                <a:solidFill>
                  <a:schemeClr val="tx1"/>
                </a:solidFill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2"/>
          </p:nvPr>
        </p:nvSpPr>
        <p:spPr>
          <a:xfrm>
            <a:off x="179070" y="1050290"/>
            <a:ext cx="8514080" cy="132334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algn="l"/>
            <a:r>
              <a:rPr lang="en-US">
                <a:solidFill>
                  <a:srgbClr val="FF0000"/>
                </a:solidFill>
                <a:sym typeface="+mn-ea"/>
              </a:rPr>
              <a:t>Small data transmission</a:t>
            </a:r>
            <a:endParaRPr lang="en-US">
              <a:solidFill>
                <a:srgbClr val="FF0000"/>
              </a:solidFill>
              <a:sym typeface="+mn-ea"/>
            </a:endParaRPr>
          </a:p>
          <a:p>
            <a:pPr algn="l"/>
            <a:r>
              <a:rPr lang="en-US" altLang="zh-CN">
                <a:sym typeface="+mn-ea"/>
              </a:rPr>
              <a:t>NR enhancements to support UAV</a:t>
            </a:r>
            <a:endParaRPr lang="en-US" altLang="zh-CN">
              <a:sym typeface="+mn-ea"/>
            </a:endParaRPr>
          </a:p>
          <a:p>
            <a:pPr algn="l"/>
            <a:r>
              <a:rPr lang="en-US" altLang="zh-CN">
                <a:sym typeface="+mn-ea"/>
              </a:rPr>
              <a:t>Multi-SIM UE</a:t>
            </a:r>
            <a:endParaRPr lang="en-US" altLang="zh-CN">
              <a:sym typeface="+mn-ea"/>
            </a:endParaRPr>
          </a:p>
          <a:p>
            <a:endParaRPr lang="en-US" altLang="zh-CN" dirty="0">
              <a:solidFill>
                <a:schemeClr val="tx1"/>
              </a:solidFill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  <a:p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RAN2 and RAN3 lead</a:t>
            </a:r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1050290"/>
            <a:ext cx="8575675" cy="3726815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Small data transmission/reception occurs in many use cases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Applications running on smart phone or wearable device will trigger transmission of small packets from time to time e.g. instant message software like </a:t>
            </a:r>
            <a:r>
              <a:rPr lang="en-US" altLang="zh-CN" dirty="0" err="1">
                <a:solidFill>
                  <a:schemeClr val="tx1"/>
                </a:solidFill>
              </a:rPr>
              <a:t>wechat</a:t>
            </a:r>
            <a:r>
              <a:rPr lang="en-US" altLang="zh-CN" dirty="0">
                <a:solidFill>
                  <a:schemeClr val="tx1"/>
                </a:solidFill>
              </a:rPr>
              <a:t> and social media software like </a:t>
            </a:r>
            <a:r>
              <a:rPr lang="en-US" altLang="zh-CN" dirty="0" err="1">
                <a:solidFill>
                  <a:schemeClr val="tx1"/>
                </a:solidFill>
              </a:rPr>
              <a:t>facebook</a:t>
            </a:r>
            <a:r>
              <a:rPr lang="en-US" altLang="zh-CN" dirty="0">
                <a:solidFill>
                  <a:schemeClr val="tx1"/>
                </a:solidFill>
              </a:rPr>
              <a:t> and twitter or heart beating signal to keep application alive e.g. QQ News or Email box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Some low end UE like wireless sensors will transmit small packet periodically or based on predefined trigger condition like temperature change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Positioning in RRC_IDLE or RRC_INACTIVE state will also trigger small packets to/from network</a:t>
            </a:r>
            <a:endParaRPr lang="en-US" altLang="zh-CN" dirty="0">
              <a:solidFill>
                <a:schemeClr val="tx1"/>
              </a:solidFill>
            </a:endParaRPr>
          </a:p>
          <a:p>
            <a:pPr lvl="0"/>
            <a:r>
              <a:rPr lang="en-US" altLang="zh-CN" dirty="0">
                <a:solidFill>
                  <a:schemeClr val="tx1"/>
                </a:solidFill>
              </a:rPr>
              <a:t>Currently NR system doesn't support transmit or receive data when UE is in RRC_INACTIVE state or RRC_IDLE state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It means UE has to enter RRC_CONNECTED state for any data transmission/reception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It means more signaling overhead ,more power consumption and long CP/UP latency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Small data transmission</a:t>
            </a:r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1050290"/>
            <a:ext cx="8606155" cy="382651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altLang="zh-CN" sz="2160" dirty="0">
                <a:solidFill>
                  <a:schemeClr val="tx1"/>
                </a:solidFill>
                <a:sym typeface="+mn-ea"/>
              </a:rPr>
              <a:t>It was not specified in Rel-15 and Rel-16 due to lack of time, however the key enabler of small data transmission is ready from beginning of Rel-17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lvl="1"/>
            <a:r>
              <a:rPr lang="en-US" altLang="zh-CN" sz="1800" dirty="0">
                <a:solidFill>
                  <a:schemeClr val="tx1"/>
                </a:solidFill>
                <a:sym typeface="+mn-ea"/>
              </a:rPr>
              <a:t>RRC_INACTIVE state is specified in Rel-15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lvl="1"/>
            <a:r>
              <a:rPr lang="en-US" altLang="zh-CN" sz="1800" dirty="0">
                <a:solidFill>
                  <a:schemeClr val="tx1"/>
                </a:solidFill>
                <a:sym typeface="+mn-ea"/>
              </a:rPr>
              <a:t>2-step RACH will be specified in Rel-16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lvl="1"/>
            <a:r>
              <a:rPr lang="en-US" altLang="zh-CN" sz="1800" dirty="0">
                <a:solidFill>
                  <a:schemeClr val="tx1"/>
                </a:solidFill>
                <a:sym typeface="+mn-ea"/>
              </a:rPr>
              <a:t>CP solution in RRC_IDLE for NB-</a:t>
            </a:r>
            <a:r>
              <a:rPr lang="en-US" altLang="zh-CN" sz="1800" dirty="0" err="1">
                <a:solidFill>
                  <a:schemeClr val="tx1"/>
                </a:solidFill>
                <a:sym typeface="+mn-ea"/>
              </a:rPr>
              <a:t>IoT</a:t>
            </a:r>
            <a:r>
              <a:rPr lang="en-US" altLang="zh-CN" sz="1800" dirty="0">
                <a:solidFill>
                  <a:schemeClr val="tx1"/>
                </a:solidFill>
                <a:sym typeface="+mn-ea"/>
              </a:rPr>
              <a:t>/</a:t>
            </a:r>
            <a:r>
              <a:rPr lang="en-US" altLang="zh-CN" sz="1800" dirty="0" err="1">
                <a:solidFill>
                  <a:schemeClr val="tx1"/>
                </a:solidFill>
                <a:sym typeface="+mn-ea"/>
              </a:rPr>
              <a:t>eMTC</a:t>
            </a:r>
            <a:r>
              <a:rPr lang="en-US" altLang="zh-CN" sz="1800" dirty="0">
                <a:solidFill>
                  <a:schemeClr val="tx1"/>
                </a:solidFill>
                <a:sym typeface="+mn-ea"/>
              </a:rPr>
              <a:t> on </a:t>
            </a:r>
            <a:r>
              <a:rPr lang="en-US" altLang="zh-CN" sz="1800" dirty="0" err="1">
                <a:solidFill>
                  <a:schemeClr val="tx1"/>
                </a:solidFill>
                <a:sym typeface="+mn-ea"/>
              </a:rPr>
              <a:t>eLTE</a:t>
            </a:r>
            <a:r>
              <a:rPr lang="en-US" altLang="zh-CN" sz="1800" dirty="0">
                <a:solidFill>
                  <a:schemeClr val="tx1"/>
                </a:solidFill>
                <a:sym typeface="+mn-ea"/>
              </a:rPr>
              <a:t> connected to 5GC will be specified in Rel-16</a:t>
            </a:r>
            <a:endParaRPr lang="en-US" altLang="zh-CN" sz="1800" dirty="0">
              <a:solidFill>
                <a:schemeClr val="tx1"/>
              </a:solidFill>
              <a:sym typeface="+mn-ea"/>
            </a:endParaRPr>
          </a:p>
          <a:p>
            <a:pPr lvl="1"/>
            <a:r>
              <a:rPr lang="en-US" altLang="zh-CN" sz="1800" dirty="0">
                <a:solidFill>
                  <a:schemeClr val="tx1"/>
                </a:solidFill>
              </a:rPr>
              <a:t>Extensive discussion on small data transmission </a:t>
            </a:r>
            <a:r>
              <a:rPr lang="en-US" altLang="zh-CN" sz="1800" dirty="0" err="1">
                <a:solidFill>
                  <a:schemeClr val="tx1"/>
                </a:solidFill>
              </a:rPr>
              <a:t>occured</a:t>
            </a:r>
            <a:r>
              <a:rPr lang="en-US" altLang="zh-CN" sz="1800" dirty="0">
                <a:solidFill>
                  <a:schemeClr val="tx1"/>
                </a:solidFill>
              </a:rPr>
              <a:t> during Rel-15 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lvl="0"/>
            <a:r>
              <a:rPr lang="en-US" altLang="zh-CN" sz="2160" dirty="0">
                <a:solidFill>
                  <a:schemeClr val="tx1"/>
                </a:solidFill>
              </a:rPr>
              <a:t>The work item can be kicked off based on Rel-16 and conclusion in TR38.804 </a:t>
            </a:r>
            <a:endParaRPr lang="en-US" altLang="zh-CN" sz="2160" dirty="0">
              <a:solidFill>
                <a:schemeClr val="tx1"/>
              </a:solidFill>
            </a:endParaRPr>
          </a:p>
          <a:p>
            <a:pPr lvl="1"/>
            <a:r>
              <a:rPr lang="en-US" altLang="zh-CN" sz="1800" dirty="0">
                <a:solidFill>
                  <a:schemeClr val="tx1"/>
                </a:solidFill>
              </a:rPr>
              <a:t>A quick decision on solution A or solution B for RRC_INACTIVE state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lvl="1"/>
            <a:r>
              <a:rPr lang="en-US" altLang="zh-CN" sz="1800" dirty="0">
                <a:solidFill>
                  <a:schemeClr val="tx1"/>
                </a:solidFill>
              </a:rPr>
              <a:t>Reuse frame work of CP solution for NB-</a:t>
            </a:r>
            <a:r>
              <a:rPr lang="en-US" altLang="zh-CN" sz="1800" dirty="0" err="1">
                <a:solidFill>
                  <a:schemeClr val="tx1"/>
                </a:solidFill>
              </a:rPr>
              <a:t>IoT</a:t>
            </a:r>
            <a:r>
              <a:rPr lang="en-US" altLang="zh-CN" sz="1800" dirty="0">
                <a:solidFill>
                  <a:schemeClr val="tx1"/>
                </a:solidFill>
              </a:rPr>
              <a:t>/</a:t>
            </a:r>
            <a:r>
              <a:rPr lang="en-US" altLang="zh-CN" sz="1800" dirty="0" err="1">
                <a:solidFill>
                  <a:schemeClr val="tx1"/>
                </a:solidFill>
              </a:rPr>
              <a:t>eMTC</a:t>
            </a:r>
            <a:r>
              <a:rPr lang="en-US" altLang="zh-CN" sz="1800" dirty="0">
                <a:solidFill>
                  <a:schemeClr val="tx1"/>
                </a:solidFill>
              </a:rPr>
              <a:t> on </a:t>
            </a:r>
            <a:r>
              <a:rPr lang="en-US" altLang="zh-CN" sz="1800" dirty="0" err="1">
                <a:solidFill>
                  <a:schemeClr val="tx1"/>
                </a:solidFill>
              </a:rPr>
              <a:t>eLTE</a:t>
            </a:r>
            <a:r>
              <a:rPr lang="en-US" altLang="zh-CN" sz="1800" dirty="0">
                <a:solidFill>
                  <a:schemeClr val="tx1"/>
                </a:solidFill>
              </a:rPr>
              <a:t> connected to 5GC as much as possible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lvl="1"/>
            <a:r>
              <a:rPr lang="en-US" altLang="zh-CN" sz="1800" dirty="0">
                <a:solidFill>
                  <a:schemeClr val="tx1"/>
                </a:solidFill>
              </a:rPr>
              <a:t>Uplink data transmission and downlink reception can base on both 2-step RACH and 4-step RACH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lvl="1"/>
            <a:r>
              <a:rPr lang="en-US" altLang="zh-CN" sz="1800" dirty="0">
                <a:solidFill>
                  <a:schemeClr val="tx1"/>
                </a:solidFill>
              </a:rPr>
              <a:t>Specify security related aspect, data routing solution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lvl="1"/>
            <a:r>
              <a:rPr lang="en-US" altLang="zh-CN" sz="1800" dirty="0">
                <a:solidFill>
                  <a:schemeClr val="tx1"/>
                </a:solidFill>
              </a:rPr>
              <a:t>Specify UE's </a:t>
            </a:r>
            <a:r>
              <a:rPr lang="en-US" altLang="zh-CN" sz="1800" dirty="0" err="1">
                <a:solidFill>
                  <a:schemeClr val="tx1"/>
                </a:solidFill>
              </a:rPr>
              <a:t>behaviour</a:t>
            </a:r>
            <a:r>
              <a:rPr lang="en-US" altLang="zh-CN" sz="1800" dirty="0">
                <a:solidFill>
                  <a:schemeClr val="tx1"/>
                </a:solidFill>
              </a:rPr>
              <a:t> on how to manage UE's context</a:t>
            </a:r>
            <a:endParaRPr lang="en-US" altLang="zh-CN" sz="1800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Small data transmission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2"/>
          </p:nvPr>
        </p:nvSpPr>
        <p:spPr>
          <a:xfrm>
            <a:off x="179070" y="1050290"/>
            <a:ext cx="8514080" cy="131318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altLang="zh-CN">
                <a:sym typeface="+mn-ea"/>
              </a:rPr>
              <a:t>Small data transmission</a:t>
            </a:r>
            <a:endParaRPr lang="en-US" dirty="0">
              <a:solidFill>
                <a:srgbClr val="FF0000"/>
              </a:solidFill>
              <a:sym typeface="+mn-ea"/>
            </a:endParaRPr>
          </a:p>
          <a:p>
            <a:pPr algn="l"/>
            <a:r>
              <a:rPr lang="en-US">
                <a:solidFill>
                  <a:srgbClr val="FF0000"/>
                </a:solidFill>
                <a:sym typeface="+mn-ea"/>
              </a:rPr>
              <a:t>NR enhancements to support UAV</a:t>
            </a:r>
            <a:endParaRPr lang="en-US" altLang="zh-CN">
              <a:sym typeface="+mn-ea"/>
            </a:endParaRPr>
          </a:p>
          <a:p>
            <a:pPr algn="l"/>
            <a:r>
              <a:rPr lang="en-US" altLang="zh-CN">
                <a:sym typeface="+mn-ea"/>
              </a:rPr>
              <a:t>Multi-SIM UE</a:t>
            </a:r>
            <a:endParaRPr lang="en-US" altLang="zh-CN">
              <a:sym typeface="+mn-ea"/>
            </a:endParaRPr>
          </a:p>
          <a:p>
            <a:endParaRPr lang="en-US" altLang="zh-CN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  <a:p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RAN2 and RAN3 lead</a:t>
            </a:r>
            <a:endParaRPr lang="en-US" altLang="zh-C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79070" y="902335"/>
            <a:ext cx="8523605" cy="4037330"/>
          </a:xfrm>
          <a:blipFill rotWithShape="1">
            <a:blip r:embed="rId1">
              <a:alphaModFix amt="10000"/>
            </a:blip>
            <a:stretch>
              <a:fillRect/>
            </a:stretch>
          </a:blipFill>
        </p:spPr>
        <p:txBody>
          <a:bodyPr>
            <a:normAutofit fontScale="80000" lnSpcReduction="2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More use cases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UAV is useful for public safety service. 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UAV also attracts quite a lot </a:t>
            </a:r>
            <a:r>
              <a:rPr lang="en-US" altLang="zh-CN" dirty="0" smtClean="0">
                <a:solidFill>
                  <a:schemeClr val="tx1"/>
                </a:solidFill>
              </a:rPr>
              <a:t>of attention </a:t>
            </a:r>
            <a:r>
              <a:rPr lang="en-US" altLang="zh-CN" dirty="0">
                <a:solidFill>
                  <a:schemeClr val="tx1"/>
                </a:solidFill>
              </a:rPr>
              <a:t>from verticals e.g. logistics, environmental protection, video live shooting or broadcasting etc.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LTE UAV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In Rel-15, LTE drone was studied and later on specified mainly in RAN2, focusing on uplink/downlink interference coordination, mobility issue and identification procedure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However new requirement like high uplink throughput(~120Mpbs), E2E latency and reliability can't </a:t>
            </a:r>
            <a:r>
              <a:rPr lang="en-US" altLang="zh-CN" dirty="0" smtClean="0">
                <a:solidFill>
                  <a:schemeClr val="tx1"/>
                </a:solidFill>
              </a:rPr>
              <a:t>be met </a:t>
            </a:r>
            <a:r>
              <a:rPr lang="en-US" altLang="zh-CN" dirty="0">
                <a:solidFill>
                  <a:schemeClr val="tx1"/>
                </a:solidFill>
              </a:rPr>
              <a:t>by LTE system</a:t>
            </a:r>
            <a:endParaRPr lang="en-US" altLang="zh-CN" dirty="0">
              <a:solidFill>
                <a:schemeClr val="tx1"/>
              </a:solidFill>
            </a:endParaRPr>
          </a:p>
          <a:p>
            <a:pPr lvl="0"/>
            <a:r>
              <a:rPr lang="en-US" altLang="zh-CN" dirty="0">
                <a:solidFill>
                  <a:schemeClr val="tx1"/>
                </a:solidFill>
              </a:rPr>
              <a:t>Efforts in SA on UAV in past and now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In Rel-16 SA1 studied remote identification (RP-181310). And in Rel-17 more use cases are studied in </a:t>
            </a:r>
            <a:r>
              <a:rPr lang="en-US" altLang="zh-CN" dirty="0" smtClean="0">
                <a:solidFill>
                  <a:schemeClr val="tx1"/>
                </a:solidFill>
              </a:rPr>
              <a:t>RP-180909.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In Rel-17, SA2 starts to study identification and tracking of UAV and UAV controller. SA6 studies application level impact</a:t>
            </a:r>
            <a:endParaRPr lang="en-US" altLang="zh-CN" dirty="0">
              <a:solidFill>
                <a:schemeClr val="tx1"/>
              </a:solidFill>
            </a:endParaRPr>
          </a:p>
          <a:p>
            <a:pPr lvl="0"/>
            <a:r>
              <a:rPr lang="en-US" altLang="zh-CN" dirty="0">
                <a:solidFill>
                  <a:schemeClr val="tx1"/>
                </a:solidFill>
              </a:rPr>
              <a:t>Efforts should be made in RAN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To approve a NR UAV WID with a study phase at beginning to understand use case and requirement specified by SA working groups well.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NR enhancements to support UAV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0</TotalTime>
  <Words>15800</Words>
  <Application>WPS 演示</Application>
  <PresentationFormat>全屏显示(16:9)</PresentationFormat>
  <Paragraphs>524</Paragraphs>
  <Slides>37</Slides>
  <Notes>37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37</vt:i4>
      </vt:variant>
      <vt:variant>
        <vt:lpstr>自定义放映</vt:lpstr>
      </vt:variant>
      <vt:variant>
        <vt:i4>1</vt:i4>
      </vt:variant>
    </vt:vector>
  </HeadingPairs>
  <TitlesOfParts>
    <vt:vector size="65" baseType="lpstr">
      <vt:lpstr>Arial</vt:lpstr>
      <vt:lpstr>宋体</vt:lpstr>
      <vt:lpstr>Wingdings</vt:lpstr>
      <vt:lpstr>Calibri</vt:lpstr>
      <vt:lpstr>Heiti SC Light</vt:lpstr>
      <vt:lpstr>MS PGothic</vt:lpstr>
      <vt:lpstr>微软雅黑</vt:lpstr>
      <vt:lpstr>Arial</vt:lpstr>
      <vt:lpstr>Calibri</vt:lpstr>
      <vt:lpstr>黑体</vt:lpstr>
      <vt:lpstr>Impact</vt:lpstr>
      <vt:lpstr>Times</vt:lpstr>
      <vt:lpstr>Microsoft YaHei Bold</vt:lpstr>
      <vt:lpstr>Segoe UI Light</vt:lpstr>
      <vt:lpstr>Segoe UI</vt:lpstr>
      <vt:lpstr>Arial Unicode MS</vt:lpstr>
      <vt:lpstr>Times New Roman</vt:lpstr>
      <vt:lpstr>Segoe Print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ZTE’s View on Rel-17</vt:lpstr>
      <vt:lpstr>General view on Rel-17 </vt:lpstr>
      <vt:lpstr>PowerPoint 演示文稿</vt:lpstr>
      <vt:lpstr>PowerPoint 演示文稿</vt:lpstr>
      <vt:lpstr>RAN2 and RAN3 lead</vt:lpstr>
      <vt:lpstr>Small data transmission</vt:lpstr>
      <vt:lpstr>Small data transmission</vt:lpstr>
      <vt:lpstr>RAN2 and RAN3 lead</vt:lpstr>
      <vt:lpstr>NR enhancements to support UAV</vt:lpstr>
      <vt:lpstr>Potential working scope for NR UAV</vt:lpstr>
      <vt:lpstr>RAN2 and RAN3 lead</vt:lpstr>
      <vt:lpstr>Multi-SIM UE</vt:lpstr>
      <vt:lpstr>RAN1 lead</vt:lpstr>
      <vt:lpstr>Coverage enhancement for eMBB</vt:lpstr>
      <vt:lpstr>Coverage enhancement of NR VoIP</vt:lpstr>
      <vt:lpstr>Objectives for coverage enhancement</vt:lpstr>
      <vt:lpstr>RAN1 lead</vt:lpstr>
      <vt:lpstr>Different UE/Device categories</vt:lpstr>
      <vt:lpstr>Initial comparison among UE categories</vt:lpstr>
      <vt:lpstr> Working objectives</vt:lpstr>
      <vt:lpstr>RAN1 lead</vt:lpstr>
      <vt:lpstr>User Virtualization</vt:lpstr>
      <vt:lpstr>User Virtualization </vt:lpstr>
      <vt:lpstr>User Virtualization - Simulation </vt:lpstr>
      <vt:lpstr>Potential study scope of user virtualization</vt:lpstr>
      <vt:lpstr>RAN1 lead</vt:lpstr>
      <vt:lpstr>2-step eRACH</vt:lpstr>
      <vt:lpstr>RAN lead: Study AI and its application in NR system</vt:lpstr>
      <vt:lpstr>AI and its application in NR system</vt:lpstr>
      <vt:lpstr>Generic model of AI in NR system(1/2)</vt:lpstr>
      <vt:lpstr>Generic model of AI in NR system(2/2)</vt:lpstr>
      <vt:lpstr>Potential study scope of AI and its application</vt:lpstr>
      <vt:lpstr>LTE track</vt:lpstr>
      <vt:lpstr>IOT/eMTC relay for LTE</vt:lpstr>
      <vt:lpstr>IOT/eMTC relay for LTE</vt:lpstr>
      <vt:lpstr>Potential objectives </vt:lpstr>
      <vt:lpstr>Thanks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WPG</dc:creator>
  <cp:lastModifiedBy>10001957</cp:lastModifiedBy>
  <cp:revision>1514</cp:revision>
  <dcterms:created xsi:type="dcterms:W3CDTF">2015-07-14T07:21:00Z</dcterms:created>
  <dcterms:modified xsi:type="dcterms:W3CDTF">2019-05-27T13:33:16Z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2052-10.8.2.7027</vt:lpwstr>
  </property>
</Properties>
</file>