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 bookmarkIdSeed="4">
  <p:sldMasterIdLst>
    <p:sldMasterId id="2147486327" r:id="rId1"/>
  </p:sldMasterIdLst>
  <p:notesMasterIdLst>
    <p:notesMasterId r:id="rId8"/>
  </p:notesMasterIdLst>
  <p:sldIdLst>
    <p:sldId id="482" r:id="rId2"/>
    <p:sldId id="483" r:id="rId3"/>
    <p:sldId id="494" r:id="rId4"/>
    <p:sldId id="498" r:id="rId5"/>
    <p:sldId id="500" r:id="rId6"/>
    <p:sldId id="495" r:id="rId7"/>
  </p:sldIdLst>
  <p:sldSz cx="9906000" cy="6858000" type="A4"/>
  <p:notesSz cx="6794500" cy="9921875"/>
  <p:defaultTextStyle>
    <a:defPPr>
      <a:defRPr lang="ko-KR"/>
    </a:defPPr>
    <a:lvl1pPr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1pPr>
    <a:lvl2pPr marL="4556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2pPr>
    <a:lvl3pPr marL="9128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3pPr>
    <a:lvl4pPr marL="13700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4pPr>
    <a:lvl5pPr marL="18272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5pPr>
    <a:lvl6pPr marL="22860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6pPr>
    <a:lvl7pPr marL="27432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7pPr>
    <a:lvl8pPr marL="32004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8pPr>
    <a:lvl9pPr marL="36576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40">
          <p15:clr>
            <a:srgbClr val="A4A3A4"/>
          </p15:clr>
        </p15:guide>
        <p15:guide id="2" orient="horz" pos="4319">
          <p15:clr>
            <a:srgbClr val="A4A3A4"/>
          </p15:clr>
        </p15:guide>
        <p15:guide id="3" orient="horz" pos="4201">
          <p15:clr>
            <a:srgbClr val="A4A3A4"/>
          </p15:clr>
        </p15:guide>
        <p15:guide id="4" pos="71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5">
          <p15:clr>
            <a:srgbClr val="A4A3A4"/>
          </p15:clr>
        </p15:guide>
        <p15:guide id="2" pos="2139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8497B0"/>
    <a:srgbClr val="FFCC66"/>
    <a:srgbClr val="CC3300"/>
    <a:srgbClr val="A50034"/>
    <a:srgbClr val="680020"/>
    <a:srgbClr val="A5FB34"/>
    <a:srgbClr val="FBFBFB"/>
    <a:srgbClr val="E61B45"/>
    <a:srgbClr val="DA00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보통 스타일 2 - 강조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D27102A9-8310-4765-A935-A1911B00CA55}" styleName="밝은 스타일 1 - 강조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616DA210-FB5B-4158-B5E0-FEB733F419BA}" styleName="밝은 스타일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EB344D84-9AFB-497E-A393-DC336BA19D2E}" styleName="보통 스타일 3 - 강조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75" autoAdjust="0"/>
    <p:restoredTop sz="95986" autoAdjust="0"/>
  </p:normalViewPr>
  <p:slideViewPr>
    <p:cSldViewPr>
      <p:cViewPr varScale="1">
        <p:scale>
          <a:sx n="118" d="100"/>
          <a:sy n="118" d="100"/>
        </p:scale>
        <p:origin x="883" y="86"/>
      </p:cViewPr>
      <p:guideLst>
        <p:guide orient="horz" pos="2840"/>
        <p:guide orient="horz" pos="4319"/>
        <p:guide orient="horz" pos="4201"/>
        <p:guide pos="716"/>
      </p:guideLst>
    </p:cSldViewPr>
  </p:slideViewPr>
  <p:outlineViewPr>
    <p:cViewPr>
      <p:scale>
        <a:sx n="33" d="100"/>
        <a:sy n="33" d="100"/>
      </p:scale>
      <p:origin x="0" y="134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2" d="100"/>
          <a:sy n="82" d="100"/>
        </p:scale>
        <p:origin x="3965" y="86"/>
      </p:cViewPr>
      <p:guideLst>
        <p:guide orient="horz" pos="3125"/>
        <p:guide pos="213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4072" cy="496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t" anchorCtr="0" compatLnSpc="1">
            <a:prstTxWarp prst="textNoShape">
              <a:avLst/>
            </a:prstTxWarp>
          </a:bodyPr>
          <a:lstStyle>
            <a:lvl1pPr algn="l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8844" y="0"/>
            <a:ext cx="2944072" cy="496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t" anchorCtr="0" compatLnSpc="1">
            <a:prstTxWarp prst="textNoShape">
              <a:avLst/>
            </a:prstTxWarp>
          </a:bodyPr>
          <a:lstStyle>
            <a:lvl1pPr algn="r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890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11200" y="744538"/>
            <a:ext cx="5372100" cy="37195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2930"/>
            <a:ext cx="5434966" cy="4464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24276"/>
            <a:ext cx="2944072" cy="496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b" anchorCtr="0" compatLnSpc="1">
            <a:prstTxWarp prst="textNoShape">
              <a:avLst/>
            </a:prstTxWarp>
          </a:bodyPr>
          <a:lstStyle>
            <a:lvl1pPr algn="l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8844" y="9424276"/>
            <a:ext cx="2944072" cy="496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b" anchorCtr="0" compatLnSpc="1">
            <a:prstTxWarp prst="textNoShape">
              <a:avLst/>
            </a:prstTxWarp>
          </a:bodyPr>
          <a:lstStyle>
            <a:lvl1pPr algn="r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86A48C05-3BF9-4CF8-965C-B3A5E128232B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41805971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1pPr>
    <a:lvl2pPr marL="4556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2pPr>
    <a:lvl3pPr marL="9128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3pPr>
    <a:lvl4pPr marL="13700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4pPr>
    <a:lvl5pPr marL="18272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5pPr>
    <a:lvl6pPr marL="2285722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67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11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55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528" y="404664"/>
            <a:ext cx="8568952" cy="5832648"/>
          </a:xfrm>
          <a:prstGeom prst="rect">
            <a:avLst/>
          </a:prstGeom>
        </p:spPr>
      </p:pic>
      <p:sp>
        <p:nvSpPr>
          <p:cNvPr id="13" name="제목 12"/>
          <p:cNvSpPr>
            <a:spLocks noGrp="1"/>
          </p:cNvSpPr>
          <p:nvPr>
            <p:ph type="title" hasCustomPrompt="1"/>
          </p:nvPr>
        </p:nvSpPr>
        <p:spPr>
          <a:xfrm>
            <a:off x="1424608" y="2852936"/>
            <a:ext cx="7056784" cy="1299636"/>
          </a:xfrm>
          <a:prstGeom prst="rect">
            <a:avLst/>
          </a:prstGeom>
          <a:noFill/>
        </p:spPr>
        <p:txBody>
          <a:bodyPr anchor="ctr"/>
          <a:lstStyle>
            <a:lvl1pPr>
              <a:defRPr sz="4400" b="1" baseline="0">
                <a:solidFill>
                  <a:schemeClr val="bg1"/>
                </a:solidFill>
                <a:latin typeface="Tahoma" panose="020B0604030504040204" pitchFamily="34" charset="0"/>
                <a:ea typeface="LG스마트체2.0 SemiBold" panose="020B0600000101010101" pitchFamily="50" charset="-127"/>
                <a:cs typeface="Tahoma" panose="020B0604030504040204" pitchFamily="34" charset="0"/>
              </a:defRPr>
            </a:lvl1pPr>
          </a:lstStyle>
          <a:p>
            <a:r>
              <a:rPr lang="ko-KR" altLang="en-US" dirty="0" smtClean="0"/>
              <a:t>제목</a:t>
            </a:r>
            <a:endParaRPr lang="ko-KR" altLang="en-US" dirty="0"/>
          </a:p>
        </p:txBody>
      </p:sp>
      <p:sp>
        <p:nvSpPr>
          <p:cNvPr id="2" name="직사각형 1"/>
          <p:cNvSpPr/>
          <p:nvPr userDrawn="1"/>
        </p:nvSpPr>
        <p:spPr>
          <a:xfrm>
            <a:off x="6072524" y="260648"/>
            <a:ext cx="362920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600" b="0" i="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RP-191038, TSG</a:t>
            </a:r>
            <a:r>
              <a:rPr lang="en-US" altLang="ko-KR" sz="1600" b="0" i="0" baseline="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RAN#84</a:t>
            </a:r>
            <a:endParaRPr lang="en-US" altLang="ko-KR" sz="1600" b="0" i="0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r"/>
            <a:r>
              <a:rPr lang="en-US" altLang="ko-KR" sz="1200" b="0" i="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Newport Beach, CA, USA</a:t>
            </a:r>
            <a:r>
              <a:rPr lang="en-US" altLang="ko-KR" sz="1200" b="0" i="0" baseline="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June 03 – June 07, 2019</a:t>
            </a:r>
          </a:p>
          <a:p>
            <a:pPr algn="r"/>
            <a:r>
              <a:rPr lang="en-US" altLang="ko-KR" sz="1200" b="0" i="0" baseline="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Agenda Item 9.1.1 [FS_NR_UE_pow_sav]</a:t>
            </a:r>
            <a:endParaRPr lang="en-US" altLang="ko-KR" sz="1200" b="0" i="0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528" y="237681"/>
            <a:ext cx="8424936" cy="6287663"/>
          </a:xfrm>
          <a:prstGeom prst="rect">
            <a:avLst/>
          </a:prstGeom>
        </p:spPr>
      </p:pic>
      <p:sp>
        <p:nvSpPr>
          <p:cNvPr id="18" name="내용 개체 틀 10"/>
          <p:cNvSpPr>
            <a:spLocks noGrp="1"/>
          </p:cNvSpPr>
          <p:nvPr>
            <p:ph sz="quarter" idx="18"/>
          </p:nvPr>
        </p:nvSpPr>
        <p:spPr>
          <a:xfrm>
            <a:off x="416496" y="1340768"/>
            <a:ext cx="9073008" cy="4896544"/>
          </a:xfrm>
          <a:prstGeom prst="rect">
            <a:avLst/>
          </a:prstGeom>
          <a:noFill/>
        </p:spPr>
        <p:txBody>
          <a:bodyPr/>
          <a:lstStyle>
            <a:lvl1pPr marL="360363" indent="-360363">
              <a:spcBef>
                <a:spcPts val="600"/>
              </a:spcBef>
              <a:spcAft>
                <a:spcPts val="600"/>
              </a:spcAft>
              <a:buClr>
                <a:srgbClr val="A50034"/>
              </a:buClr>
              <a:buFont typeface="Wingdings" pitchFamily="2" charset="2"/>
              <a:buChar char=""/>
              <a:defRPr sz="2800" b="1" u="none" baseline="0">
                <a:solidFill>
                  <a:schemeClr val="bg1"/>
                </a:solidFill>
                <a:latin typeface="Tahoma" panose="020B0604030504040204" pitchFamily="34" charset="0"/>
                <a:ea typeface="LG스마트체2.0 SemiBold" panose="020B0600000101010101" pitchFamily="50" charset="-127"/>
                <a:cs typeface="Tahoma" panose="020B0604030504040204" pitchFamily="34" charset="0"/>
              </a:defRPr>
            </a:lvl1pPr>
            <a:lvl2pPr marL="625475" indent="-265113" algn="l" rtl="0" eaLnBrk="1" fontAlgn="base" latinLnBrk="1" hangingPunct="1">
              <a:spcBef>
                <a:spcPts val="0"/>
              </a:spcBef>
              <a:spcAft>
                <a:spcPts val="600"/>
              </a:spcAft>
              <a:buClr>
                <a:srgbClr val="A50034"/>
              </a:buClr>
              <a:buFont typeface="Wingdings" panose="05000000000000000000" pitchFamily="2" charset="2"/>
              <a:buChar char="§"/>
              <a:defRPr kumimoji="1" lang="ko-KR" altLang="en-US" sz="2200" b="0" baseline="0" dirty="0" smtClean="0">
                <a:solidFill>
                  <a:schemeClr val="bg1"/>
                </a:solidFill>
                <a:latin typeface="Tahoma" panose="020B0604030504040204" pitchFamily="34" charset="0"/>
                <a:ea typeface="LG스마트체2.0 SemiBold" panose="020B0600000101010101" pitchFamily="50" charset="-127"/>
                <a:cs typeface="Tahoma" panose="020B0604030504040204" pitchFamily="34" charset="0"/>
              </a:defRPr>
            </a:lvl2pPr>
            <a:lvl3pPr marL="809625" indent="-184150" algn="l" rtl="0" eaLnBrk="1" fontAlgn="base" latinLnBrk="1" hangingPunct="1">
              <a:spcBef>
                <a:spcPct val="20000"/>
              </a:spcBef>
              <a:spcAft>
                <a:spcPts val="600"/>
              </a:spcAft>
              <a:buClr>
                <a:srgbClr val="A50034"/>
              </a:buClr>
              <a:buFont typeface="Calibri" panose="020F0502020204030204" pitchFamily="34" charset="0"/>
              <a:buChar char="‐"/>
              <a:defRPr kumimoji="1" lang="ko-KR" altLang="en-US" sz="1800" baseline="0" dirty="0" smtClean="0">
                <a:solidFill>
                  <a:schemeClr val="bg1"/>
                </a:solidFill>
                <a:latin typeface="Tahoma" panose="020B0604030504040204" pitchFamily="34" charset="0"/>
                <a:ea typeface="LG스마트체2.0 SemiBold" panose="020B0600000101010101" pitchFamily="50" charset="-127"/>
                <a:cs typeface="Tahoma" panose="020B0604030504040204" pitchFamily="34" charset="0"/>
              </a:defRPr>
            </a:lvl3pPr>
            <a:lvl4pPr>
              <a:defRPr sz="14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4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8074561" y="6589512"/>
            <a:ext cx="1765227" cy="246221"/>
          </a:xfrm>
          <a:prstGeom prst="rect">
            <a:avLst/>
          </a:prstGeom>
          <a:noFill/>
        </p:spPr>
        <p:txBody>
          <a:bodyPr wrap="none" rtlCol="0" anchor="t" anchorCtr="0">
            <a:spAutoFit/>
          </a:bodyPr>
          <a:lstStyle/>
          <a:p>
            <a:pPr algn="r" rtl="0" fontAlgn="base" latinLnBrk="1">
              <a:spcBef>
                <a:spcPct val="0"/>
              </a:spcBef>
              <a:spcAft>
                <a:spcPct val="0"/>
              </a:spcAft>
            </a:pPr>
            <a:r>
              <a:rPr kumimoji="1" lang="en-US" altLang="ko-KR" sz="1000" b="1" kern="12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LG Electronics </a:t>
            </a:r>
            <a:r>
              <a:rPr kumimoji="1" lang="en-US" altLang="ko-KR" sz="1000" b="0" kern="12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| page </a:t>
            </a:r>
            <a:fld id="{20D81975-5F40-40F7-A5DB-5814000A945F}" type="slidenum">
              <a:rPr kumimoji="1" lang="ko-KR" altLang="en-US" sz="1000" b="0" kern="1200" smtClean="0">
                <a:solidFill>
                  <a:schemeClr val="bg1"/>
                </a:solidFill>
                <a:latin typeface="Tahoma" panose="020B0604030504040204" pitchFamily="34" charset="0"/>
                <a:ea typeface="LG스마트체2.0 SemiBold" panose="020B0600000101010101" pitchFamily="50" charset="-127"/>
                <a:cs typeface="Tahoma" panose="020B0604030504040204" pitchFamily="34" charset="0"/>
              </a:rPr>
              <a:pPr algn="r" rtl="0" fontAlgn="base" latinLnBrk="1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kumimoji="1" lang="ko-KR" altLang="en-US" sz="1000" b="0" kern="1200" dirty="0" smtClean="0">
              <a:solidFill>
                <a:schemeClr val="bg1"/>
              </a:solidFill>
              <a:latin typeface="Tahoma" panose="020B0604030504040204" pitchFamily="34" charset="0"/>
              <a:ea typeface="LG스마트체2.0 SemiBold" panose="020B0600000101010101" pitchFamily="50" charset="-127"/>
              <a:cs typeface="Tahoma" panose="020B0604030504040204" pitchFamily="34" charset="0"/>
            </a:endParaRPr>
          </a:p>
        </p:txBody>
      </p:sp>
      <p:sp>
        <p:nvSpPr>
          <p:cNvPr id="9" name="Line 14"/>
          <p:cNvSpPr>
            <a:spLocks noChangeShapeType="1"/>
          </p:cNvSpPr>
          <p:nvPr userDrawn="1"/>
        </p:nvSpPr>
        <p:spPr bwMode="auto">
          <a:xfrm>
            <a:off x="6752" y="6381328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Tahoma" panose="020B0604030504040204" pitchFamily="34" charset="0"/>
              <a:ea typeface="LG스마트체2.0 SemiBold" panose="020B0600000101010101" pitchFamily="50" charset="-127"/>
              <a:cs typeface="Tahoma" panose="020B0604030504040204" pitchFamily="34" charset="0"/>
            </a:endParaRPr>
          </a:p>
        </p:txBody>
      </p:sp>
      <p:sp>
        <p:nvSpPr>
          <p:cNvPr id="2" name="직사각형 1"/>
          <p:cNvSpPr/>
          <p:nvPr userDrawn="1"/>
        </p:nvSpPr>
        <p:spPr>
          <a:xfrm>
            <a:off x="85988" y="6590192"/>
            <a:ext cx="805029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000" b="0" i="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RP-191038</a:t>
            </a:r>
            <a:endParaRPr lang="ko-KR" altLang="en-US" sz="1000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" name="제목 7"/>
          <p:cNvSpPr>
            <a:spLocks noGrp="1"/>
          </p:cNvSpPr>
          <p:nvPr>
            <p:ph type="title" hasCustomPrompt="1"/>
          </p:nvPr>
        </p:nvSpPr>
        <p:spPr>
          <a:xfrm>
            <a:off x="1" y="445303"/>
            <a:ext cx="9905998" cy="686601"/>
          </a:xfrm>
          <a:prstGeom prst="rect">
            <a:avLst/>
          </a:prstGeom>
          <a:noFill/>
        </p:spPr>
        <p:txBody>
          <a:bodyPr anchor="ctr" anchorCtr="0"/>
          <a:lstStyle>
            <a:lvl1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lang="ko-KR" altLang="en-US" sz="3200" b="1" baseline="0" dirty="0">
                <a:solidFill>
                  <a:schemeClr val="bg1"/>
                </a:solidFill>
                <a:latin typeface="Tahoma" panose="020B0604030504040204" pitchFamily="34" charset="0"/>
                <a:ea typeface="LG스마트체2.0 Bold" panose="020B0600000101010101" pitchFamily="50" charset="-127"/>
                <a:cs typeface="Tahoma" panose="020B0604030504040204" pitchFamily="34" charset="0"/>
              </a:defRPr>
            </a:lvl1pPr>
          </a:lstStyle>
          <a:p>
            <a:pPr marL="0" lvl="0" indent="0" algn="ctr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+mj-lt"/>
              <a:buNone/>
            </a:pPr>
            <a:r>
              <a:rPr lang="en-US" altLang="ko-KR" dirty="0" smtClean="0"/>
              <a:t>Title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04776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6326" r:id="rId1"/>
    <p:sldLayoutId id="2147486332" r:id="rId2"/>
    <p:sldLayoutId id="2147486333" r:id="rId3"/>
  </p:sldLayoutIdLst>
  <p:hf hdr="0" dt="0"/>
  <p:txStyles>
    <p:titleStyle>
      <a:lvl1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457145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91429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371433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828578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41313" indent="-341313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1363" indent="-284163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1413" indent="-227013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598613" indent="-227013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5813" indent="-227013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294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439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8584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5727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5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0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33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78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22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67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11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55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848544" y="2780928"/>
            <a:ext cx="8208912" cy="1584176"/>
          </a:xfrm>
        </p:spPr>
        <p:txBody>
          <a:bodyPr/>
          <a:lstStyle/>
          <a:p>
            <a:r>
              <a:rPr lang="en-US" altLang="ko-KR" sz="4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Proposed WI scope for </a:t>
            </a:r>
            <a:br>
              <a:rPr lang="en-US" altLang="ko-KR" sz="4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n-US" altLang="ko-KR" sz="4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Power Saving in RAN2</a:t>
            </a:r>
            <a:endParaRPr lang="ko-KR" altLang="en-US" sz="4000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0984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8"/>
          </p:nvPr>
        </p:nvSpPr>
        <p:spPr>
          <a:xfrm>
            <a:off x="416496" y="1340768"/>
            <a:ext cx="9073008" cy="5256584"/>
          </a:xfrm>
          <a:noFill/>
        </p:spPr>
        <p:txBody>
          <a:bodyPr>
            <a:normAutofit fontScale="92500" lnSpcReduction="10000"/>
          </a:bodyPr>
          <a:lstStyle/>
          <a:p>
            <a:r>
              <a:rPr lang="en-US" altLang="ko-KR" sz="2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RAN2 </a:t>
            </a:r>
            <a:r>
              <a:rPr lang="en-US" altLang="ko-KR" sz="2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chairman </a:t>
            </a:r>
            <a:r>
              <a:rPr lang="en-US" altLang="ko-KR" sz="2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emphasized the followings for RAN2 TU </a:t>
            </a:r>
            <a:r>
              <a:rPr lang="en-US" altLang="ko-KR" sz="2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allocation </a:t>
            </a:r>
            <a:r>
              <a:rPr lang="en-US" altLang="ko-KR" sz="2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 RP-190750.</a:t>
            </a:r>
          </a:p>
          <a:p>
            <a:pPr lvl="1"/>
            <a:r>
              <a:rPr lang="en-US" altLang="ko-KR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For </a:t>
            </a:r>
            <a:r>
              <a:rPr lang="en-US" altLang="ko-KR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remainder of Release 16:</a:t>
            </a:r>
          </a:p>
          <a:p>
            <a:pPr lvl="2"/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 </a:t>
            </a:r>
            <a:r>
              <a:rPr lang="en-US" altLang="ko-K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proposal to increase time of existing WIs can be </a:t>
            </a:r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accommodated.</a:t>
            </a:r>
          </a:p>
          <a:p>
            <a:pPr lvl="2"/>
            <a:r>
              <a:rPr lang="en-US" altLang="ko-KR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If </a:t>
            </a:r>
            <a:r>
              <a:rPr lang="en-US" altLang="ko-KR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your WI is under pressure </a:t>
            </a:r>
            <a:r>
              <a:rPr lang="en-US" altLang="ko-K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then </a:t>
            </a:r>
            <a:r>
              <a:rPr lang="en-US" altLang="ko-KR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reduce the scope, don’t increase the </a:t>
            </a:r>
            <a:r>
              <a:rPr lang="en-US" altLang="ko-KR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time.</a:t>
            </a:r>
            <a:endParaRPr lang="en-US" altLang="ko-KR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2"/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 </a:t>
            </a:r>
            <a:r>
              <a:rPr lang="en-US" altLang="ko-K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further WIs requiring RAN2 time can be </a:t>
            </a:r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agreed.</a:t>
            </a:r>
            <a:endParaRPr lang="en-US" altLang="ko-KR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1"/>
            <a:r>
              <a:rPr lang="en-US" altLang="ko-KR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UDC </a:t>
            </a:r>
            <a:r>
              <a:rPr lang="en-US" altLang="ko-KR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and IDC </a:t>
            </a:r>
            <a:r>
              <a:rPr lang="en-US" altLang="ko-KR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WIs were also not approved due </a:t>
            </a:r>
            <a:r>
              <a:rPr lang="en-US" altLang="ko-KR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to TU overload </a:t>
            </a:r>
            <a:r>
              <a:rPr lang="en-US" altLang="ko-KR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issue in RAN#83.</a:t>
            </a:r>
            <a:endParaRPr lang="en-US" altLang="ko-KR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US" altLang="ko-KR" sz="2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Only 4 TUs are allocated to Power saving WI in RAN2.</a:t>
            </a:r>
          </a:p>
          <a:p>
            <a:endParaRPr lang="en-US" altLang="ko-KR" sz="2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0">
              <a:buFont typeface="Wingdings" pitchFamily="2" charset="2"/>
              <a:buChar char=""/>
            </a:pPr>
            <a:endParaRPr lang="en-US" altLang="ko-KR" dirty="0" smtClean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0">
              <a:buFont typeface="Wingdings" pitchFamily="2" charset="2"/>
              <a:buChar char=""/>
            </a:pPr>
            <a:r>
              <a:rPr lang="en-US" altLang="ko-KR" sz="2600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If power saving WI needs more than 4 TUs, the scope of power saving WI should be reduced.</a:t>
            </a:r>
            <a:endParaRPr lang="ko-KR" altLang="ko-KR" sz="260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en-US" altLang="ko-KR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Observations on TU allocation for RAN2</a:t>
            </a:r>
            <a:endParaRPr lang="ko-KR" altLang="en-US" dirty="0">
              <a:solidFill>
                <a:srgbClr val="FFC00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9" name="표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6261191"/>
              </p:ext>
            </p:extLst>
          </p:nvPr>
        </p:nvGraphicFramePr>
        <p:xfrm>
          <a:off x="1856656" y="4725144"/>
          <a:ext cx="6064882" cy="650746"/>
        </p:xfrm>
        <a:graphic>
          <a:graphicData uri="http://schemas.openxmlformats.org/drawingml/2006/table">
            <a:tbl>
              <a:tblPr/>
              <a:tblGrid>
                <a:gridCol w="3527855"/>
                <a:gridCol w="617115"/>
                <a:gridCol w="685683"/>
                <a:gridCol w="617115"/>
                <a:gridCol w="617114"/>
              </a:tblGrid>
              <a:tr h="32537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RAN2 meeting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497B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497B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107bis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497B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497B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497B0"/>
                    </a:solidFill>
                  </a:tcPr>
                </a:tc>
              </a:tr>
              <a:tr h="32537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UE 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power </a:t>
                      </a: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consumption WI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06394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8"/>
          </p:nvPr>
        </p:nvSpPr>
        <p:spPr>
          <a:noFill/>
        </p:spPr>
        <p:txBody>
          <a:bodyPr>
            <a:normAutofit fontScale="92500" lnSpcReduction="10000"/>
          </a:bodyPr>
          <a:lstStyle/>
          <a:p>
            <a:r>
              <a:rPr lang="en-US" altLang="ko-KR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RAN2 discussion was diverged in SI phase. Finally, the following </a:t>
            </a:r>
            <a:r>
              <a:rPr lang="en-US" altLang="ko-KR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objectives are </a:t>
            </a:r>
            <a:r>
              <a:rPr lang="en-US" altLang="ko-KR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identified </a:t>
            </a:r>
            <a:r>
              <a:rPr lang="en-US" altLang="ko-KR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as </a:t>
            </a:r>
            <a:r>
              <a:rPr lang="en-US" altLang="ko-KR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 candidate for </a:t>
            </a:r>
            <a:r>
              <a:rPr lang="en-US" altLang="ko-KR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power saving </a:t>
            </a:r>
            <a:r>
              <a:rPr lang="en-US" altLang="ko-KR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WI. </a:t>
            </a:r>
          </a:p>
          <a:p>
            <a:pPr lvl="1"/>
            <a:r>
              <a:rPr lang="en-US" altLang="ko-KR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PDCCH-based power saving signal/channel scheme for wake-up </a:t>
            </a:r>
            <a:r>
              <a:rPr lang="en-US" altLang="ko-KR" sz="1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purpose</a:t>
            </a:r>
          </a:p>
          <a:p>
            <a:pPr lvl="1"/>
            <a:r>
              <a:rPr lang="en-US" altLang="ko-KR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DCI-based PDCCH monitoring </a:t>
            </a:r>
            <a:r>
              <a:rPr lang="en-US" altLang="ko-KR" sz="1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skipping</a:t>
            </a:r>
          </a:p>
          <a:p>
            <a:pPr lvl="1"/>
            <a:r>
              <a:rPr lang="en-US" altLang="ko-KR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MIMO layer </a:t>
            </a:r>
            <a:r>
              <a:rPr lang="en-US" altLang="ko-KR" sz="1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adaptation</a:t>
            </a:r>
          </a:p>
          <a:p>
            <a:pPr lvl="1"/>
            <a:r>
              <a:rPr lang="en-US" altLang="ko-KR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</a:t>
            </a:r>
            <a:r>
              <a:rPr lang="en-US" altLang="ko-KR" sz="1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ast RRC state transition</a:t>
            </a:r>
          </a:p>
          <a:p>
            <a:pPr lvl="1"/>
            <a:r>
              <a:rPr lang="en-US" altLang="ko-KR" sz="1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UE </a:t>
            </a:r>
            <a:r>
              <a:rPr lang="en-US" altLang="ko-KR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assistance </a:t>
            </a:r>
            <a:r>
              <a:rPr lang="en-US" altLang="ko-KR" sz="1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information</a:t>
            </a:r>
          </a:p>
          <a:p>
            <a:pPr lvl="1"/>
            <a:r>
              <a:rPr lang="en-US" altLang="ko-KR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Power saving in CA/DC</a:t>
            </a:r>
          </a:p>
          <a:p>
            <a:pPr lvl="1"/>
            <a:r>
              <a:rPr lang="en-US" altLang="ko-KR" sz="1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RRM measurement relaxation</a:t>
            </a:r>
          </a:p>
          <a:p>
            <a:pPr lvl="1"/>
            <a:r>
              <a:rPr lang="en-US" altLang="ko-KR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Power saving for paging procedure</a:t>
            </a:r>
          </a:p>
          <a:p>
            <a:r>
              <a:rPr lang="en-US" altLang="ko-KR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There are too many objectives to be completed within 4 TUs.</a:t>
            </a:r>
          </a:p>
          <a:p>
            <a:pPr lvl="0">
              <a:buFont typeface="Wingdings" pitchFamily="2" charset="2"/>
              <a:buChar char=""/>
            </a:pPr>
            <a:r>
              <a:rPr lang="en-US" altLang="ko-KR" sz="2600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Only the feasible number of objectives should be selected and included in power saving WID.  </a:t>
            </a:r>
            <a:endParaRPr lang="en-US" altLang="ko-KR" sz="2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Discussion in RAN2</a:t>
            </a:r>
            <a:endParaRPr lang="ko-KR" altLang="en-US" dirty="0">
              <a:solidFill>
                <a:srgbClr val="FFC00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0529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8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It was agreed in RAN2 e-mail discussion that following three items are recommended for WI.</a:t>
            </a:r>
          </a:p>
          <a:p>
            <a:pPr lvl="1"/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PDCCH-based </a:t>
            </a:r>
            <a:r>
              <a:rPr lang="en-US" altLang="ko-K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power saving signal/channel scheme for wake-up </a:t>
            </a:r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purpose</a:t>
            </a:r>
          </a:p>
          <a:p>
            <a:pPr lvl="2"/>
            <a:r>
              <a:rPr lang="en-US" altLang="ko-K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It is recommended that the PDCCH-based power saving signal/channel for wake-up purpose is used to indicate to the UE to wake up to monitor the PDCCH during the next occurrence of the </a:t>
            </a:r>
            <a:r>
              <a:rPr lang="en-US" altLang="ko-KR" i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drx-onDurationTimer</a:t>
            </a:r>
            <a:r>
              <a:rPr lang="en-US" altLang="ko-K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</a:p>
          <a:p>
            <a:pPr lvl="1"/>
            <a:r>
              <a:rPr lang="en-US" altLang="ko-K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MIMO layer adaptation </a:t>
            </a:r>
            <a:endParaRPr lang="en-US" altLang="ko-KR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2"/>
            <a:r>
              <a:rPr lang="en-US" altLang="ko-K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It is recommended to support the possibility to configure a different MIMO layer configuration for the initial/default BWP compared with other BWPs of a Serving Cell.</a:t>
            </a:r>
          </a:p>
          <a:p>
            <a:pPr lvl="1"/>
            <a:r>
              <a:rPr lang="en-US" altLang="ko-K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Fast RRC </a:t>
            </a:r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state </a:t>
            </a:r>
            <a:r>
              <a:rPr lang="en-US" altLang="ko-K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transition </a:t>
            </a:r>
            <a:endParaRPr lang="en-US" altLang="ko-KR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2"/>
            <a:r>
              <a:rPr lang="en-US" altLang="ko-K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It is recommended to support a mechanism for a UE to indicate its preference of transitioning out of RRC_CONNECTED state. </a:t>
            </a:r>
            <a:endParaRPr lang="en-US" altLang="ko-KR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0">
              <a:buFont typeface="Wingdings" pitchFamily="2" charset="2"/>
              <a:buChar char=""/>
            </a:pPr>
            <a:r>
              <a:rPr lang="en-US" altLang="ko-KR" sz="3200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Above three items should be included </a:t>
            </a:r>
            <a:r>
              <a:rPr lang="en-US" altLang="ko-KR" sz="320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 power saving WID</a:t>
            </a:r>
            <a:r>
              <a:rPr lang="en-US" altLang="ko-KR" sz="3200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en-US" altLang="ko-KR" sz="3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제목 2"/>
          <p:cNvSpPr>
            <a:spLocks noGrp="1"/>
          </p:cNvSpPr>
          <p:nvPr>
            <p:ph type="title"/>
          </p:nvPr>
        </p:nvSpPr>
        <p:spPr>
          <a:xfrm>
            <a:off x="1" y="445303"/>
            <a:ext cx="9905998" cy="686601"/>
          </a:xfrm>
        </p:spPr>
        <p:txBody>
          <a:bodyPr/>
          <a:lstStyle/>
          <a:p>
            <a:r>
              <a:rPr lang="en-US" altLang="ko-KR" dirty="0" smtClean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Recommendation from RAN2</a:t>
            </a:r>
            <a:endParaRPr lang="ko-KR" altLang="en-US" dirty="0">
              <a:solidFill>
                <a:srgbClr val="FFC00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44491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8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altLang="ko-K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DCI-based PDCCH monitoring </a:t>
            </a:r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skipping</a:t>
            </a:r>
          </a:p>
          <a:p>
            <a:pPr lvl="1"/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Could be included if there is no/minimal impact to RAN2</a:t>
            </a:r>
            <a:endParaRPr lang="en-US" altLang="ko-KR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UE </a:t>
            </a:r>
            <a:r>
              <a:rPr lang="en-US" altLang="ko-K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assistance </a:t>
            </a:r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information</a:t>
            </a:r>
          </a:p>
          <a:p>
            <a:pPr lvl="1"/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So diverged views in RAN2.. may be difficult to converge within 4 TUs.</a:t>
            </a:r>
            <a:endParaRPr lang="en-US" altLang="ko-KR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US" altLang="ko-K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Power saving in </a:t>
            </a:r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CA/DC</a:t>
            </a:r>
          </a:p>
          <a:p>
            <a:pPr lvl="1"/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Not fully discussed during SI phase. Could be discussed in Rel-17.</a:t>
            </a:r>
            <a:endParaRPr lang="en-US" altLang="ko-KR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US" altLang="ko-K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RRM measurement </a:t>
            </a:r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relaxation</a:t>
            </a:r>
          </a:p>
          <a:p>
            <a:pPr lvl="1"/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Have consensus on limited scope, e.g. RRM measurement for neighbor cell </a:t>
            </a:r>
          </a:p>
          <a:p>
            <a:r>
              <a:rPr lang="en-US" altLang="ko-K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Power saving for paging </a:t>
            </a:r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procedure</a:t>
            </a:r>
          </a:p>
          <a:p>
            <a:pPr lvl="1"/>
            <a:r>
              <a:rPr lang="en-US" altLang="ko-K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Not fully discussed during SI phase. Could be discussed in Rel-17</a:t>
            </a:r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en-US" altLang="ko-KR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buFont typeface="Wingdings" pitchFamily="2" charset="2"/>
              <a:buChar char=""/>
            </a:pPr>
            <a:r>
              <a:rPr lang="en-US" altLang="ko-KR" sz="3200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RRM </a:t>
            </a:r>
            <a:r>
              <a:rPr lang="en-US" altLang="ko-KR" sz="320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measurement relaxation could be included in power saving WID.  </a:t>
            </a:r>
            <a:endParaRPr lang="en-US" altLang="ko-KR" sz="3200" dirty="0" smtClean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제목 2"/>
          <p:cNvSpPr>
            <a:spLocks noGrp="1"/>
          </p:cNvSpPr>
          <p:nvPr>
            <p:ph type="title"/>
          </p:nvPr>
        </p:nvSpPr>
        <p:spPr>
          <a:xfrm>
            <a:off x="1" y="445303"/>
            <a:ext cx="9905998" cy="686601"/>
          </a:xfrm>
        </p:spPr>
        <p:txBody>
          <a:bodyPr/>
          <a:lstStyle/>
          <a:p>
            <a:r>
              <a:rPr lang="en-US" altLang="ko-KR" dirty="0" smtClean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What else can be included?</a:t>
            </a:r>
            <a:endParaRPr lang="ko-KR" altLang="en-US" dirty="0">
              <a:solidFill>
                <a:srgbClr val="FFC00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73357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8"/>
          </p:nvPr>
        </p:nvSpPr>
        <p:spPr/>
        <p:txBody>
          <a:bodyPr/>
          <a:lstStyle/>
          <a:p>
            <a:r>
              <a:rPr lang="en-US" altLang="ko-KR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Following objectives </a:t>
            </a:r>
            <a:r>
              <a:rPr lang="en-US" altLang="ko-KR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should </a:t>
            </a:r>
            <a:r>
              <a:rPr lang="en-US" altLang="ko-KR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be </a:t>
            </a:r>
            <a:r>
              <a:rPr lang="en-US" altLang="ko-KR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included </a:t>
            </a:r>
            <a:r>
              <a:rPr lang="en-US" altLang="ko-KR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 </a:t>
            </a:r>
            <a:r>
              <a:rPr lang="en-US" altLang="ko-KR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work scope updated in RAN#84</a:t>
            </a:r>
          </a:p>
          <a:p>
            <a:pPr lvl="1"/>
            <a:r>
              <a:rPr lang="en-US" altLang="ko-KR" sz="190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PDCCH-based power saving signal/channel scheme for wake-up </a:t>
            </a:r>
            <a:r>
              <a:rPr lang="en-US" altLang="ko-KR" sz="1900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purpose [RAN1/RAN2]</a:t>
            </a:r>
          </a:p>
          <a:p>
            <a:pPr lvl="2"/>
            <a:r>
              <a:rPr lang="en-US" altLang="ko-KR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Impacts to both RAN1 and RAN2</a:t>
            </a:r>
          </a:p>
          <a:p>
            <a:pPr lvl="1"/>
            <a:r>
              <a:rPr lang="en-US" altLang="ko-KR" sz="190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MIMO layer adaptation </a:t>
            </a:r>
            <a:r>
              <a:rPr lang="en-US" altLang="ko-KR" sz="1900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[RAN1/RAN2]</a:t>
            </a:r>
          </a:p>
          <a:p>
            <a:pPr lvl="2"/>
            <a:r>
              <a:rPr lang="en-US" altLang="ko-KR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Impacts to both RAN1 and RAN2</a:t>
            </a:r>
          </a:p>
          <a:p>
            <a:pPr lvl="1"/>
            <a:r>
              <a:rPr lang="en-US" altLang="ko-KR" sz="1900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Fast </a:t>
            </a:r>
            <a:r>
              <a:rPr lang="en-US" altLang="ko-KR" sz="190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RRC state transition </a:t>
            </a:r>
            <a:r>
              <a:rPr lang="en-US" altLang="ko-KR" sz="1900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[</a:t>
            </a:r>
            <a:r>
              <a:rPr lang="en-US" altLang="ko-KR" sz="190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RAN2]</a:t>
            </a:r>
          </a:p>
          <a:p>
            <a:pPr lvl="2"/>
            <a:r>
              <a:rPr lang="en-US" altLang="ko-KR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No/marginal impact to RAN1</a:t>
            </a:r>
          </a:p>
          <a:p>
            <a:pPr lvl="1"/>
            <a:r>
              <a:rPr lang="en-US" altLang="ko-KR" sz="190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RRM Measurement relaxation </a:t>
            </a:r>
            <a:r>
              <a:rPr lang="en-US" altLang="ko-KR" sz="1900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[RAN2/RAN4]</a:t>
            </a:r>
          </a:p>
          <a:p>
            <a:pPr lvl="2"/>
            <a:r>
              <a:rPr lang="en-US" altLang="ko-KR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No/marginal impact to RAN1</a:t>
            </a:r>
          </a:p>
          <a:p>
            <a:r>
              <a:rPr lang="en-US" altLang="ko-KR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Other items can be included as long as there is no/minimal impact to RAN2.</a:t>
            </a: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Proposals for Power Saving WI scope update</a:t>
            </a:r>
            <a:endParaRPr lang="ko-KR" altLang="en-US" dirty="0">
              <a:solidFill>
                <a:srgbClr val="FFC00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5860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014_WTS_PPT양식_Beta_r1">
  <a:themeElements>
    <a:clrScheme name="1_기본 디자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>
          <a:solidFill>
            <a:schemeClr val="tx1"/>
          </a:solidFill>
          <a:miter lim="800000"/>
          <a:headEnd/>
          <a:tailEnd/>
        </a:ln>
      </a:spPr>
      <a:bodyPr wrap="square" rtlCol="0" anchor="ctr">
        <a:noAutofit/>
      </a:bodyPr>
      <a:lstStyle>
        <a:defPPr marL="90488" indent="-90488" algn="l">
          <a:buFontTx/>
          <a:buChar char="•"/>
          <a:defRPr sz="1200" dirty="0" smtClean="0">
            <a:solidFill>
              <a:srgbClr val="000000"/>
            </a:solidFill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굴림" pitchFamily="50" charset="-127"/>
          </a:defRPr>
        </a:defPPr>
      </a:lstStyle>
    </a:lnDef>
    <a:txDef>
      <a:spPr>
        <a:noFill/>
      </a:spPr>
      <a:bodyPr wrap="none" rtlCol="0" anchor="t" anchorCtr="0">
        <a:spAutoFit/>
      </a:bodyPr>
      <a:lstStyle>
        <a:defPPr>
          <a:defRPr sz="1300" b="1" dirty="0" smtClean="0">
            <a:ea typeface="돋움" pitchFamily="50" charset="-127"/>
          </a:defRPr>
        </a:defPPr>
      </a:lstStyle>
    </a:txDef>
  </a:objectDefaults>
  <a:extraClrSchemeLst>
    <a:extraClrScheme>
      <a:clrScheme name="1_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2014_WTS_PPT양식_Beta_r1</Template>
  <TotalTime>27499</TotalTime>
  <Words>527</Words>
  <Application>Microsoft Office PowerPoint</Application>
  <PresentationFormat>A4 용지(210x297mm)</PresentationFormat>
  <Paragraphs>66</Paragraphs>
  <Slides>6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6" baseType="lpstr">
      <vt:lpstr>LG스마트체2.0 Bold</vt:lpstr>
      <vt:lpstr>LG스마트체2.0 SemiBold</vt:lpstr>
      <vt:lpstr>굴림</vt:lpstr>
      <vt:lpstr>돋움</vt:lpstr>
      <vt:lpstr>맑은 고딕</vt:lpstr>
      <vt:lpstr>Arial</vt:lpstr>
      <vt:lpstr>Calibri</vt:lpstr>
      <vt:lpstr>Tahoma</vt:lpstr>
      <vt:lpstr>Wingdings</vt:lpstr>
      <vt:lpstr>2014_WTS_PPT양식_Beta_r1</vt:lpstr>
      <vt:lpstr>Proposed WI scope for  Power Saving in RAN2</vt:lpstr>
      <vt:lpstr>Observations on TU allocation for RAN2</vt:lpstr>
      <vt:lpstr>Discussion in RAN2</vt:lpstr>
      <vt:lpstr>Recommendation from RAN2</vt:lpstr>
      <vt:lpstr>What else can be included?</vt:lpstr>
      <vt:lpstr>Proposals for Power Saving WI scope update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RP-180829</dc:title>
  <dc:creator>user</dc:creator>
  <cp:lastModifiedBy>LG</cp:lastModifiedBy>
  <cp:revision>578</cp:revision>
  <dcterms:created xsi:type="dcterms:W3CDTF">2014-06-23T02:51:18Z</dcterms:created>
  <dcterms:modified xsi:type="dcterms:W3CDTF">2019-05-24T02:42:24Z</dcterms:modified>
</cp:coreProperties>
</file>