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9" r:id="rId5"/>
    <p:sldId id="4595" r:id="rId6"/>
    <p:sldId id="4597" r:id="rId7"/>
    <p:sldId id="4596" r:id="rId8"/>
    <p:sldId id="261" r:id="rId9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Ericsson Hilda" panose="00000500000000000000" pitchFamily="2" charset="0"/>
      <p:regular r:id="rId16"/>
      <p:bold r:id="rId17"/>
    </p:embeddedFont>
    <p:embeddedFont>
      <p:font typeface="Ericsson Hilda Light" panose="00000400000000000000" pitchFamily="2" charset="0"/>
      <p:regular r:id="rId18"/>
    </p:embeddedFont>
    <p:embeddedFont>
      <p:font typeface="Ericsson Technical Icons" panose="000005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1" clrIdx="0">
    <p:extLst>
      <p:ext uri="{19B8F6BF-5375-455C-9EA6-DF929625EA0E}">
        <p15:presenceInfo xmlns:p15="http://schemas.microsoft.com/office/powerpoint/2012/main" userId="Ericsson" providerId="None"/>
      </p:ext>
    </p:extLst>
  </p:cmAuthor>
  <p:cmAuthor id="2" name="Mattias" initials="M" lastIdx="5" clrIdx="1">
    <p:extLst>
      <p:ext uri="{19B8F6BF-5375-455C-9EA6-DF929625EA0E}">
        <p15:presenceInfo xmlns:p15="http://schemas.microsoft.com/office/powerpoint/2012/main" userId="Matti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1A429E-ACF4-429B-8371-4742FC91F090}" v="2" dt="2019-05-27T07:14:13.204"/>
    <p1510:client id="{48BF2F2D-ADB6-4F23-9C55-05D45321670A}" v="23" dt="2019-05-27T14:35:00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7053" autoAdjust="0"/>
  </p:normalViewPr>
  <p:slideViewPr>
    <p:cSldViewPr snapToGrid="0" snapToObjects="1" showGuides="1">
      <p:cViewPr varScale="1">
        <p:scale>
          <a:sx n="118" d="100"/>
          <a:sy n="118" d="100"/>
        </p:scale>
        <p:origin x="108" y="13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-Erik Eriksson S" userId="e9c86d46-b73e-4d96-aab6-efd5b549a168" providerId="ADAL" clId="{F432CCBF-95C3-4D37-B519-AFCF4BB65270}"/>
    <pc:docChg chg="addSld delSld modSld">
      <pc:chgData name="Per-Erik Eriksson S" userId="e9c86d46-b73e-4d96-aab6-efd5b549a168" providerId="ADAL" clId="{F432CCBF-95C3-4D37-B519-AFCF4BB65270}" dt="2019-05-24T11:46:18.746" v="24" actId="113"/>
      <pc:docMkLst>
        <pc:docMk/>
      </pc:docMkLst>
      <pc:sldChg chg="modSp">
        <pc:chgData name="Per-Erik Eriksson S" userId="e9c86d46-b73e-4d96-aab6-efd5b549a168" providerId="ADAL" clId="{F432CCBF-95C3-4D37-B519-AFCF4BB65270}" dt="2019-05-24T11:46:18.746" v="24" actId="113"/>
        <pc:sldMkLst>
          <pc:docMk/>
          <pc:sldMk cId="2189475887" sldId="259"/>
        </pc:sldMkLst>
        <pc:spChg chg="mod">
          <ac:chgData name="Per-Erik Eriksson S" userId="e9c86d46-b73e-4d96-aab6-efd5b549a168" providerId="ADAL" clId="{F432CCBF-95C3-4D37-B519-AFCF4BB65270}" dt="2019-05-24T11:46:18.746" v="24" actId="113"/>
          <ac:spMkLst>
            <pc:docMk/>
            <pc:sldMk cId="2189475887" sldId="259"/>
            <ac:spMk id="3" creationId="{BB1DC945-4710-4796-AC34-0832F26E36A9}"/>
          </ac:spMkLst>
        </pc:spChg>
        <pc:spChg chg="mod">
          <ac:chgData name="Per-Erik Eriksson S" userId="e9c86d46-b73e-4d96-aab6-efd5b549a168" providerId="ADAL" clId="{F432CCBF-95C3-4D37-B519-AFCF4BB65270}" dt="2019-05-24T11:45:44.289" v="17" actId="113"/>
          <ac:spMkLst>
            <pc:docMk/>
            <pc:sldMk cId="2189475887" sldId="259"/>
            <ac:spMk id="7" creationId="{3E628DC3-041E-454F-B147-BDCB39B2913A}"/>
          </ac:spMkLst>
        </pc:spChg>
      </pc:sldChg>
      <pc:sldChg chg="add">
        <pc:chgData name="Per-Erik Eriksson S" userId="e9c86d46-b73e-4d96-aab6-efd5b549a168" providerId="ADAL" clId="{F432CCBF-95C3-4D37-B519-AFCF4BB65270}" dt="2019-05-24T11:37:05.362" v="3"/>
        <pc:sldMkLst>
          <pc:docMk/>
          <pc:sldMk cId="975836234" sldId="4595"/>
        </pc:sldMkLst>
      </pc:sldChg>
      <pc:sldChg chg="add">
        <pc:chgData name="Per-Erik Eriksson S" userId="e9c86d46-b73e-4d96-aab6-efd5b549a168" providerId="ADAL" clId="{F432CCBF-95C3-4D37-B519-AFCF4BB65270}" dt="2019-05-24T11:37:20.696" v="4"/>
        <pc:sldMkLst>
          <pc:docMk/>
          <pc:sldMk cId="2447562214" sldId="4596"/>
        </pc:sldMkLst>
      </pc:sldChg>
      <pc:sldChg chg="add">
        <pc:chgData name="Per-Erik Eriksson S" userId="e9c86d46-b73e-4d96-aab6-efd5b549a168" providerId="ADAL" clId="{F432CCBF-95C3-4D37-B519-AFCF4BB65270}" dt="2019-05-24T11:37:20.696" v="4"/>
        <pc:sldMkLst>
          <pc:docMk/>
          <pc:sldMk cId="2232042376" sldId="4597"/>
        </pc:sldMkLst>
      </pc:sldChg>
    </pc:docChg>
  </pc:docChgLst>
  <pc:docChgLst>
    <pc:chgData name="Mattias Bergström A" userId="c58df720-3711-42b6-ade6-a50cc3541ff4" providerId="ADAL" clId="{48BF2F2D-ADB6-4F23-9C55-05D45321670A}"/>
    <pc:docChg chg="modSld sldOrd">
      <pc:chgData name="Mattias Bergström A" userId="c58df720-3711-42b6-ade6-a50cc3541ff4" providerId="ADAL" clId="{48BF2F2D-ADB6-4F23-9C55-05D45321670A}" dt="2019-05-27T14:35:00.445" v="22"/>
      <pc:docMkLst>
        <pc:docMk/>
      </pc:docMkLst>
      <pc:sldChg chg="modSp">
        <pc:chgData name="Mattias Bergström A" userId="c58df720-3711-42b6-ade6-a50cc3541ff4" providerId="ADAL" clId="{48BF2F2D-ADB6-4F23-9C55-05D45321670A}" dt="2019-05-27T08:51:22.465" v="16" actId="20577"/>
        <pc:sldMkLst>
          <pc:docMk/>
          <pc:sldMk cId="975836234" sldId="4595"/>
        </pc:sldMkLst>
        <pc:spChg chg="mod">
          <ac:chgData name="Mattias Bergström A" userId="c58df720-3711-42b6-ade6-a50cc3541ff4" providerId="ADAL" clId="{48BF2F2D-ADB6-4F23-9C55-05D45321670A}" dt="2019-05-27T08:51:22.465" v="16" actId="20577"/>
          <ac:spMkLst>
            <pc:docMk/>
            <pc:sldMk cId="975836234" sldId="4595"/>
            <ac:spMk id="9" creationId="{4609E4F8-1E37-4009-A00B-880DFD8AC2D0}"/>
          </ac:spMkLst>
        </pc:spChg>
      </pc:sldChg>
      <pc:sldChg chg="addCm delCm modCm">
        <pc:chgData name="Mattias Bergström A" userId="c58df720-3711-42b6-ade6-a50cc3541ff4" providerId="ADAL" clId="{48BF2F2D-ADB6-4F23-9C55-05D45321670A}" dt="2019-05-27T14:35:00.445" v="22"/>
        <pc:sldMkLst>
          <pc:docMk/>
          <pc:sldMk cId="2447562214" sldId="4596"/>
        </pc:sldMkLst>
      </pc:sldChg>
      <pc:sldChg chg="modSp ord addCm delCm modCm">
        <pc:chgData name="Mattias Bergström A" userId="c58df720-3711-42b6-ade6-a50cc3541ff4" providerId="ADAL" clId="{48BF2F2D-ADB6-4F23-9C55-05D45321670A}" dt="2019-05-27T14:34:50.734" v="20"/>
        <pc:sldMkLst>
          <pc:docMk/>
          <pc:sldMk cId="2232042376" sldId="4597"/>
        </pc:sldMkLst>
        <pc:spChg chg="mod">
          <ac:chgData name="Mattias Bergström A" userId="c58df720-3711-42b6-ade6-a50cc3541ff4" providerId="ADAL" clId="{48BF2F2D-ADB6-4F23-9C55-05D45321670A}" dt="2019-05-27T08:49:06.028" v="12" actId="20577"/>
          <ac:spMkLst>
            <pc:docMk/>
            <pc:sldMk cId="2232042376" sldId="4597"/>
            <ac:spMk id="2" creationId="{73898030-F08E-4E7E-AD08-DAD1685B4DF1}"/>
          </ac:spMkLst>
        </pc:spChg>
      </pc:sldChg>
    </pc:docChg>
  </pc:docChgLst>
  <pc:docChgLst>
    <pc:chgData name="Mats Folke" userId="e2325457-4b6e-46d9-b2a9-cda7d9872c4b" providerId="ADAL" clId="{B71A429E-ACF4-429B-8371-4742FC91F090}"/>
    <pc:docChg chg="custSel modSld">
      <pc:chgData name="Mats Folke" userId="e2325457-4b6e-46d9-b2a9-cda7d9872c4b" providerId="ADAL" clId="{B71A429E-ACF4-429B-8371-4742FC91F090}" dt="2019-05-27T07:14:13.204" v="0" actId="313"/>
      <pc:docMkLst>
        <pc:docMk/>
      </pc:docMkLst>
      <pc:sldChg chg="modSp">
        <pc:chgData name="Mats Folke" userId="e2325457-4b6e-46d9-b2a9-cda7d9872c4b" providerId="ADAL" clId="{B71A429E-ACF4-429B-8371-4742FC91F090}" dt="2019-05-27T07:14:13.204" v="0" actId="313"/>
        <pc:sldMkLst>
          <pc:docMk/>
          <pc:sldMk cId="2232042376" sldId="4597"/>
        </pc:sldMkLst>
        <pc:spChg chg="mod">
          <ac:chgData name="Mats Folke" userId="e2325457-4b6e-46d9-b2a9-cda7d9872c4b" providerId="ADAL" clId="{B71A429E-ACF4-429B-8371-4742FC91F090}" dt="2019-05-27T07:14:13.204" v="0" actId="313"/>
          <ac:spMkLst>
            <pc:docMk/>
            <pc:sldMk cId="2232042376" sldId="4597"/>
            <ac:spMk id="2" creationId="{73898030-F08E-4E7E-AD08-DAD1685B4DF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150" dirty="0"/>
              <a:t>A</a:t>
            </a:r>
            <a:r>
              <a:rPr lang="de-DE" dirty="0"/>
              <a:t>s</a:t>
            </a:r>
            <a:r>
              <a:rPr lang="en-150" dirty="0"/>
              <a:t>p</a:t>
            </a:r>
            <a:r>
              <a:rPr lang="de-DE" dirty="0"/>
              <a:t>e</a:t>
            </a:r>
            <a:r>
              <a:rPr lang="en-150" dirty="0"/>
              <a:t>c</a:t>
            </a:r>
            <a:r>
              <a:rPr lang="de-DE" dirty="0"/>
              <a:t>t</a:t>
            </a:r>
            <a:r>
              <a:rPr lang="en-150" dirty="0"/>
              <a:t>s </a:t>
            </a:r>
            <a:r>
              <a:rPr lang="de-DE" dirty="0"/>
              <a:t>p</a:t>
            </a:r>
            <a:r>
              <a:rPr lang="en-150" dirty="0"/>
              <a:t>a</a:t>
            </a:r>
            <a:r>
              <a:rPr lang="de-DE" dirty="0"/>
              <a:t>r</a:t>
            </a:r>
            <a:r>
              <a:rPr lang="en-150" dirty="0"/>
              <a:t>k</a:t>
            </a:r>
            <a:r>
              <a:rPr lang="de-DE" dirty="0"/>
              <a:t>e</a:t>
            </a:r>
            <a:r>
              <a:rPr lang="en-150" dirty="0"/>
              <a:t>d </a:t>
            </a:r>
            <a:r>
              <a:rPr lang="de-DE" dirty="0"/>
              <a:t>i</a:t>
            </a:r>
            <a:r>
              <a:rPr lang="en-150" dirty="0"/>
              <a:t>n </a:t>
            </a:r>
            <a:r>
              <a:rPr lang="de-DE" dirty="0"/>
              <a:t>s</a:t>
            </a:r>
            <a:r>
              <a:rPr lang="en-150" dirty="0"/>
              <a:t>p</a:t>
            </a:r>
            <a:r>
              <a:rPr lang="de-DE" dirty="0"/>
              <a:t>e</a:t>
            </a:r>
            <a:r>
              <a:rPr lang="en-150" dirty="0"/>
              <a:t>a</a:t>
            </a:r>
            <a:r>
              <a:rPr lang="de-DE" dirty="0"/>
              <a:t>k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s </a:t>
            </a:r>
            <a:r>
              <a:rPr lang="de-DE" dirty="0"/>
              <a:t>n</a:t>
            </a:r>
            <a:r>
              <a:rPr lang="en-150" dirty="0"/>
              <a:t>o</a:t>
            </a:r>
            <a:r>
              <a:rPr lang="de-DE" dirty="0"/>
              <a:t>t</a:t>
            </a:r>
            <a:r>
              <a:rPr lang="en-150" dirty="0"/>
              <a:t>e</a:t>
            </a:r>
            <a:r>
              <a:rPr lang="de-DE" dirty="0"/>
              <a:t>s</a:t>
            </a:r>
            <a:r>
              <a:rPr lang="en-150" dirty="0"/>
              <a:t> </a:t>
            </a:r>
            <a:r>
              <a:rPr lang="de-DE" dirty="0"/>
              <a:t>u</a:t>
            </a:r>
            <a:r>
              <a:rPr lang="en-150" dirty="0"/>
              <a:t>n</a:t>
            </a:r>
            <a:r>
              <a:rPr lang="de-DE" dirty="0"/>
              <a:t>t</a:t>
            </a:r>
            <a:r>
              <a:rPr lang="en-150" dirty="0"/>
              <a:t>i</a:t>
            </a:r>
            <a:r>
              <a:rPr lang="de-DE" dirty="0"/>
              <a:t>l</a:t>
            </a:r>
            <a:r>
              <a:rPr lang="en-150" dirty="0"/>
              <a:t> </a:t>
            </a:r>
            <a:r>
              <a:rPr lang="de-DE" dirty="0"/>
              <a:t>E</a:t>
            </a:r>
            <a:r>
              <a:rPr lang="en-150" dirty="0"/>
              <a:t>r</a:t>
            </a:r>
            <a:r>
              <a:rPr lang="de-DE" dirty="0"/>
              <a:t>i</a:t>
            </a:r>
            <a:r>
              <a:rPr lang="en-150" dirty="0"/>
              <a:t>c</a:t>
            </a:r>
            <a:r>
              <a:rPr lang="de-DE" dirty="0"/>
              <a:t>s</a:t>
            </a:r>
            <a:r>
              <a:rPr lang="en-150" dirty="0"/>
              <a:t>s</a:t>
            </a:r>
            <a:r>
              <a:rPr lang="de-DE" dirty="0"/>
              <a:t>o</a:t>
            </a:r>
            <a:r>
              <a:rPr lang="en-150" dirty="0"/>
              <a:t>n </a:t>
            </a:r>
            <a:r>
              <a:rPr lang="de-DE" dirty="0"/>
              <a:t>v</a:t>
            </a:r>
            <a:r>
              <a:rPr lang="en-150" dirty="0"/>
              <a:t>i</a:t>
            </a:r>
            <a:r>
              <a:rPr lang="de-DE" dirty="0"/>
              <a:t>e</a:t>
            </a:r>
            <a:r>
              <a:rPr lang="en-150" dirty="0"/>
              <a:t>w </a:t>
            </a:r>
            <a:r>
              <a:rPr lang="de-DE" dirty="0"/>
              <a:t>i</a:t>
            </a:r>
            <a:r>
              <a:rPr lang="en-150" dirty="0"/>
              <a:t>s </a:t>
            </a:r>
            <a:r>
              <a:rPr lang="de-DE" dirty="0"/>
              <a:t>f</a:t>
            </a:r>
            <a:r>
              <a:rPr lang="en-150" dirty="0"/>
              <a:t>u</a:t>
            </a:r>
            <a:r>
              <a:rPr lang="de-DE" dirty="0"/>
              <a:t>r</a:t>
            </a:r>
            <a:r>
              <a:rPr lang="en-150" dirty="0"/>
              <a:t>t</a:t>
            </a:r>
            <a:r>
              <a:rPr lang="de-DE" dirty="0"/>
              <a:t>h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c</a:t>
            </a:r>
            <a:r>
              <a:rPr lang="en-150" dirty="0"/>
              <a:t>l</a:t>
            </a:r>
            <a:r>
              <a:rPr lang="de-DE" dirty="0"/>
              <a:t>a</a:t>
            </a:r>
            <a:r>
              <a:rPr lang="en-150" dirty="0"/>
              <a:t>r</a:t>
            </a:r>
            <a:r>
              <a:rPr lang="de-DE" dirty="0"/>
              <a:t>i</a:t>
            </a:r>
            <a:r>
              <a:rPr lang="en-150" dirty="0"/>
              <a:t>f</a:t>
            </a:r>
            <a:r>
              <a:rPr lang="de-DE" dirty="0"/>
              <a:t>i</a:t>
            </a:r>
            <a:r>
              <a:rPr lang="en-150" dirty="0"/>
              <a:t>e</a:t>
            </a:r>
            <a:r>
              <a:rPr lang="de-DE" dirty="0"/>
              <a:t>d</a:t>
            </a:r>
            <a:r>
              <a:rPr lang="en-150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I</a:t>
            </a:r>
            <a:r>
              <a:rPr lang="en-150" dirty="0"/>
              <a:t>A</a:t>
            </a:r>
            <a:r>
              <a:rPr lang="de-DE" dirty="0"/>
              <a:t>B</a:t>
            </a:r>
            <a:r>
              <a:rPr lang="en-150" dirty="0"/>
              <a:t> </a:t>
            </a:r>
            <a:r>
              <a:rPr lang="de-DE" dirty="0"/>
              <a:t>n</a:t>
            </a:r>
            <a:r>
              <a:rPr lang="en-150" dirty="0"/>
              <a:t>o</a:t>
            </a:r>
            <a:r>
              <a:rPr lang="de-DE" dirty="0"/>
              <a:t>d</a:t>
            </a:r>
            <a:r>
              <a:rPr lang="en-150" dirty="0"/>
              <a:t>e</a:t>
            </a:r>
            <a:r>
              <a:rPr lang="de-DE" dirty="0"/>
              <a:t>s</a:t>
            </a:r>
            <a:r>
              <a:rPr lang="en-150" dirty="0"/>
              <a:t> </a:t>
            </a:r>
            <a:r>
              <a:rPr lang="de-DE" dirty="0"/>
              <a:t>f</a:t>
            </a:r>
            <a:r>
              <a:rPr lang="en-150" dirty="0"/>
              <a:t>o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I</a:t>
            </a:r>
            <a:r>
              <a:rPr lang="en-150" dirty="0"/>
              <a:t>o</a:t>
            </a:r>
            <a:r>
              <a:rPr lang="de-DE" dirty="0"/>
              <a:t>T</a:t>
            </a:r>
            <a:r>
              <a:rPr lang="en-150" dirty="0"/>
              <a:t> </a:t>
            </a:r>
            <a:r>
              <a:rPr lang="de-DE" dirty="0"/>
              <a:t>d</a:t>
            </a:r>
            <a:r>
              <a:rPr lang="en-150" dirty="0"/>
              <a:t>e</a:t>
            </a:r>
            <a:r>
              <a:rPr lang="de-DE" dirty="0"/>
              <a:t>p</a:t>
            </a:r>
            <a:r>
              <a:rPr lang="en-150" dirty="0"/>
              <a:t>l</a:t>
            </a:r>
            <a:r>
              <a:rPr lang="de-DE" dirty="0"/>
              <a:t>o</a:t>
            </a:r>
            <a:r>
              <a:rPr lang="en-150" dirty="0"/>
              <a:t>y</a:t>
            </a:r>
            <a:r>
              <a:rPr lang="de-DE" dirty="0"/>
              <a:t>m</a:t>
            </a:r>
            <a:r>
              <a:rPr lang="en-150" dirty="0"/>
              <a:t>e</a:t>
            </a:r>
            <a:r>
              <a:rPr lang="de-DE" dirty="0"/>
              <a:t>n</a:t>
            </a:r>
            <a:r>
              <a:rPr lang="en-150" dirty="0"/>
              <a:t>t</a:t>
            </a:r>
            <a:r>
              <a:rPr lang="de-DE" dirty="0"/>
              <a:t>s</a:t>
            </a:r>
            <a:endParaRPr lang="en-15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Multiplexing between different links of an IAB node (parent/child/access links)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Enhanced SDM between parent links and child links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May include new timing relations between links within the IAB node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2019-03-08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a-DK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639F90F-D84F-4971-8820-F334C12DF6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97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3653" y="3105401"/>
            <a:ext cx="10530117" cy="2087563"/>
          </a:xfrm>
        </p:spPr>
        <p:txBody>
          <a:bodyPr/>
          <a:lstStyle/>
          <a:p>
            <a:r>
              <a:rPr lang="en-US" sz="3600" b="1" noProof="0" dirty="0"/>
              <a:t>On Rel-17 IAB scope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628DC3-041E-454F-B147-BDCB39B2913A}"/>
              </a:ext>
            </a:extLst>
          </p:cNvPr>
          <p:cNvSpPr/>
          <p:nvPr/>
        </p:nvSpPr>
        <p:spPr>
          <a:xfrm>
            <a:off x="479424" y="400494"/>
            <a:ext cx="108126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Meeting #84					</a:t>
            </a:r>
            <a:r>
              <a:rPr lang="en-GB" sz="2400" b="1" dirty="0" err="1"/>
              <a:t>Tdoc</a:t>
            </a:r>
            <a:r>
              <a:rPr lang="en-GB" sz="2400" b="1" dirty="0"/>
              <a:t> RP-</a:t>
            </a:r>
            <a:r>
              <a:rPr lang="en-US" sz="2400" b="1" dirty="0">
                <a:ea typeface="Calibri" panose="020F0502020204030204" pitchFamily="34" charset="0"/>
              </a:rPr>
              <a:t>190971</a:t>
            </a:r>
            <a:br>
              <a:rPr lang="en-US" sz="2400" b="1" dirty="0"/>
            </a:br>
            <a:r>
              <a:rPr lang="en-GB" sz="2400" b="1" dirty="0"/>
              <a:t>Newport Beach, California, USA, June 3rd – 6th 2019</a:t>
            </a:r>
            <a:br>
              <a:rPr lang="en-US" sz="2400" b="1" dirty="0"/>
            </a:br>
            <a:r>
              <a:rPr lang="en-GB" sz="2400" b="1" dirty="0"/>
              <a:t> </a:t>
            </a:r>
            <a:br>
              <a:rPr lang="en-US" sz="2400" b="1" dirty="0"/>
            </a:br>
            <a:r>
              <a:rPr lang="sv-FI" sz="2400" b="1" dirty="0"/>
              <a:t>Agenda Item: </a:t>
            </a:r>
            <a:r>
              <a:rPr lang="en-US" sz="2000" b="1" dirty="0"/>
              <a:t>8 - Proposals for Release 17</a:t>
            </a:r>
            <a:br>
              <a:rPr lang="en-US" sz="2400" b="1" dirty="0"/>
            </a:br>
            <a:r>
              <a:rPr lang="en-GB" sz="2400" b="1" dirty="0"/>
              <a:t>Source: Ericsson</a:t>
            </a:r>
            <a:br>
              <a:rPr lang="en-GB" sz="3200" b="1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9E31360-A534-42C3-8CDE-27EA8D946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Overview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609E4F8-1E37-4009-A00B-880DFD8AC2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8025383" cy="4392612"/>
          </a:xfrm>
        </p:spPr>
        <p:txBody>
          <a:bodyPr/>
          <a:lstStyle/>
          <a:p>
            <a:r>
              <a:rPr lang="en-US" sz="2400" noProof="0" dirty="0"/>
              <a:t>IAB Rel-16 provide basic support for multi-hop and multi-path relaying. </a:t>
            </a:r>
          </a:p>
          <a:p>
            <a:endParaRPr lang="en-US" sz="2400" noProof="0" dirty="0"/>
          </a:p>
          <a:p>
            <a:r>
              <a:rPr lang="en-US" sz="2400" noProof="0" dirty="0"/>
              <a:t>The solution supports </a:t>
            </a:r>
          </a:p>
          <a:p>
            <a:pPr lvl="1"/>
            <a:r>
              <a:rPr lang="en-US" sz="2400" noProof="0" dirty="0"/>
              <a:t>QoS prioritization of traffic on the backhaul link</a:t>
            </a:r>
          </a:p>
          <a:p>
            <a:pPr lvl="1"/>
            <a:r>
              <a:rPr lang="en-US" sz="2400" noProof="0" dirty="0"/>
              <a:t>Flexible resource usage between access and backhaul</a:t>
            </a:r>
          </a:p>
          <a:p>
            <a:pPr lvl="1"/>
            <a:r>
              <a:rPr lang="en-US" sz="2400" noProof="0" dirty="0"/>
              <a:t>Topology adaptivity in case link failure</a:t>
            </a:r>
          </a:p>
          <a:p>
            <a:pPr lvl="1"/>
            <a:endParaRPr lang="en-US" sz="2400" noProof="0" dirty="0"/>
          </a:p>
          <a:p>
            <a:r>
              <a:rPr lang="en-US" sz="2400" noProof="0" dirty="0"/>
              <a:t>In Rel-17 it would be possible to further evolve the IAB solution targeting increased efficiency and support for new use cases</a:t>
            </a:r>
          </a:p>
          <a:p>
            <a:pPr marL="0" indent="0">
              <a:buNone/>
            </a:pPr>
            <a:endParaRPr lang="en-US" noProof="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830B20A-FE3A-4A21-B168-8A5374CA5FC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8620217" y="1085571"/>
          <a:ext cx="3800044" cy="3966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5241968" imgH="5469846" progId="Visio.Drawing.11">
                  <p:embed/>
                </p:oleObj>
              </mc:Choice>
              <mc:Fallback>
                <p:oleObj name="Visio" r:id="rId3" imgW="5241968" imgH="5469846" progId="Visio.Drawing.1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830B20A-FE3A-4A21-B168-8A5374CA5F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217" y="1085571"/>
                        <a:ext cx="3800044" cy="39666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5836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8030-F08E-4E7E-AD08-DAD1685B4D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472113" cy="439261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noProof="0" dirty="0"/>
              <a:t>The Rel-16 IAB work focused mainly on </a:t>
            </a:r>
            <a:r>
              <a:rPr lang="en-US" sz="1600" noProof="0" dirty="0" err="1"/>
              <a:t>inband</a:t>
            </a:r>
            <a:r>
              <a:rPr lang="en-US" sz="1600" noProof="0" dirty="0"/>
              <a:t> relaying (FR2) for enhanced mobile broadband services</a:t>
            </a:r>
          </a:p>
          <a:p>
            <a:pPr marL="0" indent="0">
              <a:buNone/>
            </a:pPr>
            <a:endParaRPr lang="en-US" sz="1600" b="1" noProof="0" dirty="0">
              <a:solidFill>
                <a:srgbClr val="181818"/>
              </a:solidFill>
            </a:endParaRPr>
          </a:p>
          <a:p>
            <a:pPr marL="0" indent="0">
              <a:buNone/>
            </a:pPr>
            <a:r>
              <a:rPr lang="en-US" sz="1600" noProof="0" dirty="0"/>
              <a:t>In Rel-17 it would be beneficial to expand into additional use cases e.g. to</a:t>
            </a:r>
          </a:p>
          <a:p>
            <a:r>
              <a:rPr lang="en-US" sz="1600" noProof="0" dirty="0"/>
              <a:t>Improve support for ad-hoc, temporary and portable/mobile IAB node deployments, e.g., IAB network for operation in disaster areas</a:t>
            </a:r>
          </a:p>
          <a:p>
            <a:r>
              <a:rPr lang="en-US" sz="1600" noProof="0" dirty="0"/>
              <a:t>Improved support for IAB in critical IoT scenarios including improved latency and reliability mechanisms</a:t>
            </a:r>
          </a:p>
          <a:p>
            <a:r>
              <a:rPr lang="en-US" sz="1600" noProof="0" dirty="0"/>
              <a:t>Enhancements to enable energy efficient operation</a:t>
            </a:r>
          </a:p>
          <a:p>
            <a:r>
              <a:rPr lang="en-US" sz="1600" noProof="0" dirty="0">
                <a:ea typeface="+mn-ea"/>
                <a:cs typeface="+mn-cs"/>
              </a:rPr>
              <a:t>IAB enhancement for rural coverage, include support for lower frequency bands, longer distances, etc.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50B1E8-5856-4292-BF89-82DC64751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50565"/>
            <a:ext cx="8353426" cy="1081088"/>
          </a:xfrm>
        </p:spPr>
        <p:txBody>
          <a:bodyPr/>
          <a:lstStyle/>
          <a:p>
            <a:r>
              <a:rPr lang="en-US" noProof="0" dirty="0"/>
              <a:t>New IAB use cases for Rel-17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4CE576-5889-4F05-86EB-373BE08E5729}"/>
              </a:ext>
            </a:extLst>
          </p:cNvPr>
          <p:cNvSpPr/>
          <p:nvPr/>
        </p:nvSpPr>
        <p:spPr bwMode="auto">
          <a:xfrm>
            <a:off x="6240464" y="1844674"/>
            <a:ext cx="5472113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50F49B0-5355-4B2F-AB7E-A31D52FD8A98}"/>
              </a:ext>
            </a:extLst>
          </p:cNvPr>
          <p:cNvGrpSpPr/>
          <p:nvPr/>
        </p:nvGrpSpPr>
        <p:grpSpPr>
          <a:xfrm>
            <a:off x="7352483" y="2252523"/>
            <a:ext cx="3248074" cy="1486777"/>
            <a:chOff x="7930418" y="2076216"/>
            <a:chExt cx="3248074" cy="1486777"/>
          </a:xfrm>
        </p:grpSpPr>
        <p:pic>
          <p:nvPicPr>
            <p:cNvPr id="18" name="Picture Placeholder 41">
              <a:extLst>
                <a:ext uri="{FF2B5EF4-FFF2-40B4-BE49-F238E27FC236}">
                  <a16:creationId xmlns:a16="http://schemas.microsoft.com/office/drawing/2014/main" id="{D50BEE9C-D4CC-4CCF-AA1C-D5A340272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9255802" y="2076216"/>
              <a:ext cx="500971" cy="500971"/>
            </a:xfrm>
            <a:prstGeom prst="rect">
              <a:avLst/>
            </a:prstGeom>
          </p:spPr>
        </p:pic>
        <p:pic>
          <p:nvPicPr>
            <p:cNvPr id="19" name="Picture Placeholder 41">
              <a:extLst>
                <a:ext uri="{FF2B5EF4-FFF2-40B4-BE49-F238E27FC236}">
                  <a16:creationId xmlns:a16="http://schemas.microsoft.com/office/drawing/2014/main" id="{3BDD1286-317B-46D3-A5F9-B4276E57E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8359884" y="2076216"/>
              <a:ext cx="500971" cy="500971"/>
            </a:xfrm>
            <a:prstGeom prst="rect">
              <a:avLst/>
            </a:prstGeom>
          </p:spPr>
        </p:pic>
        <p:pic>
          <p:nvPicPr>
            <p:cNvPr id="20" name="Picture Placeholder 41">
              <a:extLst>
                <a:ext uri="{FF2B5EF4-FFF2-40B4-BE49-F238E27FC236}">
                  <a16:creationId xmlns:a16="http://schemas.microsoft.com/office/drawing/2014/main" id="{E3F8F7A0-A030-4AC9-934F-0988C6A0E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0045697" y="2429507"/>
              <a:ext cx="500971" cy="500971"/>
            </a:xfrm>
            <a:prstGeom prst="rect">
              <a:avLst/>
            </a:prstGeom>
          </p:spPr>
        </p:pic>
        <p:pic>
          <p:nvPicPr>
            <p:cNvPr id="21" name="Picture Placeholder 41">
              <a:extLst>
                <a:ext uri="{FF2B5EF4-FFF2-40B4-BE49-F238E27FC236}">
                  <a16:creationId xmlns:a16="http://schemas.microsoft.com/office/drawing/2014/main" id="{20623518-AD78-4DF2-BBE4-1159C99C9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9413496" y="2953960"/>
              <a:ext cx="500971" cy="500971"/>
            </a:xfrm>
            <a:prstGeom prst="rect">
              <a:avLst/>
            </a:prstGeom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785B0D3-0513-427E-BF75-8A5E315C1E5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930418" y="2169946"/>
              <a:ext cx="679952" cy="37288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pic>
          <p:nvPicPr>
            <p:cNvPr id="24" name="Picture Placeholder 63">
              <a:extLst>
                <a:ext uri="{FF2B5EF4-FFF2-40B4-BE49-F238E27FC236}">
                  <a16:creationId xmlns:a16="http://schemas.microsoft.com/office/drawing/2014/main" id="{3D2D3330-BE68-4A08-8825-5C11EC191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9953282" y="3220093"/>
              <a:ext cx="342900" cy="342900"/>
            </a:xfrm>
            <a:prstGeom prst="rect">
              <a:avLst/>
            </a:prstGeom>
          </p:spPr>
        </p:pic>
        <p:pic>
          <p:nvPicPr>
            <p:cNvPr id="25" name="Picture Placeholder 63">
              <a:extLst>
                <a:ext uri="{FF2B5EF4-FFF2-40B4-BE49-F238E27FC236}">
                  <a16:creationId xmlns:a16="http://schemas.microsoft.com/office/drawing/2014/main" id="{2732D56D-EE69-4A3D-844F-4152A8FB8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0835592" y="2825097"/>
              <a:ext cx="342900" cy="342900"/>
            </a:xfrm>
            <a:prstGeom prst="rect">
              <a:avLst/>
            </a:prstGeom>
          </p:spPr>
        </p:pic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F39AB89-3B9C-4586-8749-D3DB1BE7FBDE}"/>
                </a:ext>
              </a:extLst>
            </p:cNvPr>
            <p:cNvCxnSpPr/>
            <p:nvPr/>
          </p:nvCxnSpPr>
          <p:spPr bwMode="auto">
            <a:xfrm>
              <a:off x="8769053" y="2186745"/>
              <a:ext cx="58064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40EB5D0-65B3-4DC7-BD12-903F75C72E6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77100" y="2250543"/>
              <a:ext cx="632202" cy="23212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B397FCE-580E-4115-BC56-CB41077A79E3}"/>
                </a:ext>
              </a:extLst>
            </p:cNvPr>
            <p:cNvCxnSpPr/>
            <p:nvPr/>
          </p:nvCxnSpPr>
          <p:spPr bwMode="auto">
            <a:xfrm>
              <a:off x="8724467" y="2305435"/>
              <a:ext cx="824352" cy="68228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51241D3-4935-49F8-8A41-3685D3CB8347}"/>
                </a:ext>
              </a:extLst>
            </p:cNvPr>
            <p:cNvCxnSpPr/>
            <p:nvPr/>
          </p:nvCxnSpPr>
          <p:spPr bwMode="auto">
            <a:xfrm>
              <a:off x="9767223" y="3072300"/>
              <a:ext cx="278474" cy="22354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/>
              <a:tailEnd type="triangle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B8B696C8-C1CE-4D4B-B5D8-053672ED6AFA}"/>
                </a:ext>
              </a:extLst>
            </p:cNvPr>
            <p:cNvCxnSpPr/>
            <p:nvPr/>
          </p:nvCxnSpPr>
          <p:spPr bwMode="auto">
            <a:xfrm>
              <a:off x="10399752" y="2534716"/>
              <a:ext cx="555237" cy="35329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/>
              <a:tailEnd type="triangle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B31CF79-2504-4E99-AAAE-775EA7EC9D21}"/>
                </a:ext>
              </a:extLst>
            </p:cNvPr>
            <p:cNvCxnSpPr>
              <a:stCxn id="21" idx="0"/>
            </p:cNvCxnSpPr>
            <p:nvPr/>
          </p:nvCxnSpPr>
          <p:spPr bwMode="auto">
            <a:xfrm flipV="1">
              <a:off x="9663982" y="2570260"/>
              <a:ext cx="571783" cy="38370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/>
              <a:tailEnd type="triangle"/>
            </a:ln>
            <a:effectLst/>
          </p:spPr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39DFBFC-5C85-446B-85C3-2B14ADAD3D42}"/>
              </a:ext>
            </a:extLst>
          </p:cNvPr>
          <p:cNvGrpSpPr/>
          <p:nvPr/>
        </p:nvGrpSpPr>
        <p:grpSpPr>
          <a:xfrm>
            <a:off x="6771810" y="4639682"/>
            <a:ext cx="4318714" cy="1201915"/>
            <a:chOff x="6573802" y="4866010"/>
            <a:chExt cx="4318714" cy="1201915"/>
          </a:xfrm>
        </p:grpSpPr>
        <p:pic>
          <p:nvPicPr>
            <p:cNvPr id="9" name="Picture Placeholder 41">
              <a:extLst>
                <a:ext uri="{FF2B5EF4-FFF2-40B4-BE49-F238E27FC236}">
                  <a16:creationId xmlns:a16="http://schemas.microsoft.com/office/drawing/2014/main" id="{94C97F41-2F6F-4459-AEBB-1F02482AA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6780330" y="5089526"/>
              <a:ext cx="749936" cy="749936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0A55585-B21B-4F5D-B21F-24A15FA4AE43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573802" y="5464494"/>
              <a:ext cx="581496" cy="3201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DA7A97EB-62A7-4AD0-9350-18DDC28E97C1}"/>
                </a:ext>
              </a:extLst>
            </p:cNvPr>
            <p:cNvCxnSpPr/>
            <p:nvPr/>
          </p:nvCxnSpPr>
          <p:spPr bwMode="auto">
            <a:xfrm>
              <a:off x="7434805" y="5220701"/>
              <a:ext cx="1708310" cy="11802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/>
              <a:tailEnd type="triangle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E2E61D5-B504-4FCE-8899-C3C610C2216C}"/>
                </a:ext>
              </a:extLst>
            </p:cNvPr>
            <p:cNvCxnSpPr/>
            <p:nvPr/>
          </p:nvCxnSpPr>
          <p:spPr bwMode="auto">
            <a:xfrm flipV="1">
              <a:off x="9441554" y="4961407"/>
              <a:ext cx="831131" cy="34592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dash"/>
              <a:round/>
              <a:headEnd type="triangle"/>
              <a:tailEnd type="triangle"/>
            </a:ln>
            <a:effectLst/>
          </p:spPr>
        </p:cxn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9F2A4CA-AF11-4449-80FC-5093EBF48483}"/>
                </a:ext>
              </a:extLst>
            </p:cNvPr>
            <p:cNvGrpSpPr/>
            <p:nvPr/>
          </p:nvGrpSpPr>
          <p:grpSpPr>
            <a:xfrm>
              <a:off x="10080324" y="4866010"/>
              <a:ext cx="812192" cy="709382"/>
              <a:chOff x="10080324" y="4866010"/>
              <a:chExt cx="812192" cy="709382"/>
            </a:xfrm>
          </p:grpSpPr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C82ABE65-B504-48DF-AE10-BC5895280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080324" y="4866010"/>
                <a:ext cx="812192" cy="709382"/>
              </a:xfrm>
              <a:prstGeom prst="rect">
                <a:avLst/>
              </a:prstGeom>
            </p:spPr>
          </p:pic>
          <p:pic>
            <p:nvPicPr>
              <p:cNvPr id="33" name="Picture Placeholder 51">
                <a:extLst>
                  <a:ext uri="{FF2B5EF4-FFF2-40B4-BE49-F238E27FC236}">
                    <a16:creationId xmlns:a16="http://schemas.microsoft.com/office/drawing/2014/main" id="{7A051821-8A1F-4752-8D90-D43C395BC2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222175" y="5229293"/>
                <a:ext cx="187472" cy="187472"/>
              </a:xfrm>
              <a:prstGeom prst="rect">
                <a:avLst/>
              </a:prstGeom>
            </p:spPr>
          </p:pic>
          <p:sp>
            <p:nvSpPr>
              <p:cNvPr id="35" name="Rectangle: Top Corners Rounded 34">
                <a:extLst>
                  <a:ext uri="{FF2B5EF4-FFF2-40B4-BE49-F238E27FC236}">
                    <a16:creationId xmlns:a16="http://schemas.microsoft.com/office/drawing/2014/main" id="{2FCDAF7B-5523-4AAB-886F-7ADB70F50767}"/>
                  </a:ext>
                </a:extLst>
              </p:cNvPr>
              <p:cNvSpPr/>
              <p:nvPr/>
            </p:nvSpPr>
            <p:spPr bwMode="auto">
              <a:xfrm>
                <a:off x="10634690" y="5075188"/>
                <a:ext cx="45719" cy="61564"/>
              </a:xfrm>
              <a:prstGeom prst="round2SameRect">
                <a:avLst>
                  <a:gd name="adj1" fmla="val 45178"/>
                  <a:gd name="adj2" fmla="val 0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150" sz="2000" b="0" i="0" u="none" strike="noStrike" cap="none" normalizeH="0" baseline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7992415-E135-4D56-8FD7-C065B09CA095}"/>
                </a:ext>
              </a:extLst>
            </p:cNvPr>
            <p:cNvGrpSpPr/>
            <p:nvPr/>
          </p:nvGrpSpPr>
          <p:grpSpPr>
            <a:xfrm>
              <a:off x="8893164" y="5358543"/>
              <a:ext cx="812192" cy="709382"/>
              <a:chOff x="10080324" y="4866010"/>
              <a:chExt cx="812192" cy="709382"/>
            </a:xfrm>
          </p:grpSpPr>
          <p:pic>
            <p:nvPicPr>
              <p:cNvPr id="39" name="Graphic 38">
                <a:extLst>
                  <a:ext uri="{FF2B5EF4-FFF2-40B4-BE49-F238E27FC236}">
                    <a16:creationId xmlns:a16="http://schemas.microsoft.com/office/drawing/2014/main" id="{D1985136-F216-450D-9717-834958E1B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080324" y="4866010"/>
                <a:ext cx="812192" cy="709382"/>
              </a:xfrm>
              <a:prstGeom prst="rect">
                <a:avLst/>
              </a:prstGeom>
            </p:spPr>
          </p:pic>
          <p:pic>
            <p:nvPicPr>
              <p:cNvPr id="40" name="Picture Placeholder 51">
                <a:extLst>
                  <a:ext uri="{FF2B5EF4-FFF2-40B4-BE49-F238E27FC236}">
                    <a16:creationId xmlns:a16="http://schemas.microsoft.com/office/drawing/2014/main" id="{C4E8CA3D-4E2A-462A-B1D5-E62CB76D45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222175" y="5229293"/>
                <a:ext cx="187472" cy="187472"/>
              </a:xfrm>
              <a:prstGeom prst="rect">
                <a:avLst/>
              </a:prstGeom>
            </p:spPr>
          </p:pic>
          <p:sp>
            <p:nvSpPr>
              <p:cNvPr id="41" name="Rectangle: Top Corners Rounded 40">
                <a:extLst>
                  <a:ext uri="{FF2B5EF4-FFF2-40B4-BE49-F238E27FC236}">
                    <a16:creationId xmlns:a16="http://schemas.microsoft.com/office/drawing/2014/main" id="{F634589A-9DFA-40B7-9B5B-31E9854D829D}"/>
                  </a:ext>
                </a:extLst>
              </p:cNvPr>
              <p:cNvSpPr/>
              <p:nvPr/>
            </p:nvSpPr>
            <p:spPr bwMode="auto">
              <a:xfrm>
                <a:off x="10634690" y="5075188"/>
                <a:ext cx="45719" cy="61564"/>
              </a:xfrm>
              <a:prstGeom prst="round2SameRect">
                <a:avLst>
                  <a:gd name="adj1" fmla="val 45178"/>
                  <a:gd name="adj2" fmla="val 0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150" sz="2000" b="0" i="0" u="none" strike="noStrike" cap="none" normalizeH="0" baseline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2042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39818-6BB1-46D6-882E-274881F5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673453" cy="1081088"/>
          </a:xfrm>
        </p:spPr>
        <p:txBody>
          <a:bodyPr/>
          <a:lstStyle/>
          <a:p>
            <a:r>
              <a:rPr lang="en-US" noProof="0" dirty="0"/>
              <a:t>Possible areas for improvements in Rel-17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5A805-A7AF-4231-966D-95C20A1F478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Improved multi-connectivity, including improved load balancing, support for more alternative paths (e.g. using multiple MTs), multi-connectivity with different Donor CUs</a:t>
            </a:r>
          </a:p>
          <a:p>
            <a:endParaRPr lang="en-US" noProof="0" dirty="0"/>
          </a:p>
          <a:p>
            <a:r>
              <a:rPr lang="en-US" noProof="0" dirty="0"/>
              <a:t>Improvement to seamless migration e.g. at inter-donor CU change</a:t>
            </a:r>
          </a:p>
          <a:p>
            <a:endParaRPr lang="en-US" noProof="0" dirty="0"/>
          </a:p>
          <a:p>
            <a:r>
              <a:rPr lang="en-US" noProof="0" dirty="0"/>
              <a:t>Improvements to energy efficiency, including node wake-up, support for dormant state (e.g. INACTIVE), …</a:t>
            </a:r>
          </a:p>
          <a:p>
            <a:endParaRPr lang="en-US" noProof="0" dirty="0"/>
          </a:p>
          <a:p>
            <a:r>
              <a:rPr lang="en-US" noProof="0" dirty="0"/>
              <a:t>Latency improvements, and other QoS related improvements for real-time and URLLC services</a:t>
            </a:r>
          </a:p>
          <a:p>
            <a:endParaRPr lang="en-US" noProof="0" dirty="0"/>
          </a:p>
          <a:p>
            <a:r>
              <a:rPr lang="en-US" noProof="0" dirty="0"/>
              <a:t>Flow control improvements to minimize buffering in intermediate nodes</a:t>
            </a:r>
          </a:p>
          <a:p>
            <a:endParaRPr lang="en-US" noProof="0" dirty="0"/>
          </a:p>
          <a:p>
            <a:r>
              <a:rPr lang="en-US" noProof="0" dirty="0"/>
              <a:t>Improvement to dynamic access / backhaul radio resource sharing</a:t>
            </a:r>
          </a:p>
        </p:txBody>
      </p:sp>
    </p:spTree>
    <p:extLst>
      <p:ext uri="{BB962C8B-B14F-4D97-AF65-F5344CB8AC3E}">
        <p14:creationId xmlns:p14="http://schemas.microsoft.com/office/powerpoint/2010/main" val="244756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CCEC2E-21D1-46CD-B8C2-E7EBDD2F181C}">
  <ds:schemaRefs>
    <ds:schemaRef ds:uri="9b239327-9e80-40e4-b1b7-4394fed77a3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f282d3b-eb4a-4b09-b61f-b9593442e28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45F1E-9CDB-4403-BC81-B69A84FB60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E48364-63E1-4270-B0E8-1054120CCA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67</TotalTime>
  <Words>402</Words>
  <Application>Microsoft Office PowerPoint</Application>
  <PresentationFormat>Widescreen</PresentationFormat>
  <Paragraphs>48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Ericsson Hilda</vt:lpstr>
      <vt:lpstr>Ericsson Technical Icons</vt:lpstr>
      <vt:lpstr>Ericsson Hilda Light</vt:lpstr>
      <vt:lpstr>Calibri</vt:lpstr>
      <vt:lpstr>Arial</vt:lpstr>
      <vt:lpstr>PresentationTemplate2017</vt:lpstr>
      <vt:lpstr>Visio</vt:lpstr>
      <vt:lpstr>PowerPoint Presentation</vt:lpstr>
      <vt:lpstr>Overview</vt:lpstr>
      <vt:lpstr>New IAB use cases for Rel-17</vt:lpstr>
      <vt:lpstr>Possible areas for improvements in Rel-17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Per-Erik Eriksson S</dc:creator>
  <cp:keywords/>
  <dc:description/>
  <cp:lastModifiedBy>Mattias</cp:lastModifiedBy>
  <cp:revision>3</cp:revision>
  <dcterms:created xsi:type="dcterms:W3CDTF">2019-05-24T11:26:27Z</dcterms:created>
  <dcterms:modified xsi:type="dcterms:W3CDTF">2019-05-27T14:35:03Z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0x010100F3E9551B3FDDA24EBF0A209BAAD637CA</vt:lpwstr>
  </property>
</Properties>
</file>