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5" r:id="rId5"/>
    <p:sldId id="268" r:id="rId6"/>
    <p:sldId id="260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3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E0281-D9E7-4703-B3DE-4EFFCFF48B8E}" type="datetimeFigureOut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88492F-CBF0-4520-BFCD-0FD716E433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271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D0484-BF12-43F1-A7E0-2196DE64ED48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18801-9DE4-43CC-8708-3BF31DAF22A8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D77C-57FC-42A7-9F71-A9A3F99A9B8F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29CC7-BD66-42F1-84A1-1DF3CB78DABA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0CBBB-4A4F-4CBC-AB6C-8B64507B0527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D0918-4C23-44AF-882A-422CE860DB9C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5DBEC-EA60-427C-B9CC-6C93F1CADE10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7B4867-A907-46DC-A803-159C9CECD078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4F422-A661-4092-9190-16B12D111D59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1A16E-B070-46CF-BF14-F55FE470D8EB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272A6-F6B0-48ED-8C8C-89F721FF1629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2A850-D823-4C26-90D0-C65037163611}" type="datetime1">
              <a:rPr lang="zh-CN" altLang="en-US" smtClean="0"/>
              <a:pPr/>
              <a:t>2019/5/24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47007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3600" b="1" dirty="0" smtClean="0"/>
              <a:t>Motivation for new WI on NR performance requirement enhancement</a:t>
            </a:r>
            <a:endParaRPr lang="zh-CN" altLang="en-US" sz="3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985664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</a:rPr>
              <a:t>China Telecom</a:t>
            </a:r>
          </a:p>
          <a:p>
            <a:r>
              <a:rPr lang="en-US" altLang="zh-CN" sz="2800" dirty="0" smtClean="0">
                <a:solidFill>
                  <a:schemeClr val="tx1"/>
                </a:solidFill>
              </a:rPr>
              <a:t>June 2019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98906" y="188639"/>
            <a:ext cx="39905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3GPP TSG RAN Meeting #84	</a:t>
            </a:r>
          </a:p>
          <a:p>
            <a:r>
              <a:rPr lang="de-DE" altLang="zh-CN" sz="2000" dirty="0"/>
              <a:t>Newport Beach, USA, June 3-6, </a:t>
            </a:r>
            <a:r>
              <a:rPr lang="de-DE" altLang="zh-CN" sz="2000" dirty="0" smtClean="0"/>
              <a:t>2019</a:t>
            </a:r>
          </a:p>
          <a:p>
            <a:r>
              <a:rPr lang="en-US" altLang="ja-JP" sz="2000" dirty="0" smtClean="0"/>
              <a:t>Agenda: </a:t>
            </a:r>
            <a:r>
              <a:rPr lang="en-US" altLang="zh-CN" sz="2000" dirty="0"/>
              <a:t>9.1.4</a:t>
            </a:r>
            <a:endParaRPr lang="en-US" altLang="ja-JP" sz="2000" dirty="0"/>
          </a:p>
        </p:txBody>
      </p:sp>
      <p:sp>
        <p:nvSpPr>
          <p:cNvPr id="5" name="正方形/長方形 4"/>
          <p:cNvSpPr/>
          <p:nvPr/>
        </p:nvSpPr>
        <p:spPr>
          <a:xfrm>
            <a:off x="6041132" y="231031"/>
            <a:ext cx="27073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dirty="0"/>
              <a:t>RP-190926</a:t>
            </a:r>
            <a:endParaRPr lang="en-US" altLang="zh-CN" sz="2000" dirty="0" smtClean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General motivation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328592"/>
          </a:xfrm>
        </p:spPr>
        <p:txBody>
          <a:bodyPr>
            <a:noAutofit/>
          </a:bodyPr>
          <a:lstStyle/>
          <a:p>
            <a:r>
              <a:rPr lang="en-US" altLang="zh-CN" sz="2200" dirty="0" smtClean="0"/>
              <a:t>With the very tight time schedule for NR Rel-15 performance work, several important NR features specified in Rel-15 core part are not covered when developing the Rel-15 performance requirements, such as: </a:t>
            </a:r>
          </a:p>
          <a:p>
            <a:pPr lvl="1"/>
            <a:r>
              <a:rPr lang="en-GB" altLang="zh-CN" sz="2000" dirty="0" smtClean="0"/>
              <a:t>UE and BS receivers for handling inter-cell, inter-layer or inter-user interference</a:t>
            </a:r>
          </a:p>
          <a:p>
            <a:pPr lvl="1"/>
            <a:r>
              <a:rPr lang="en-GB" altLang="zh-CN" sz="2000" dirty="0"/>
              <a:t>URLLC-related requirements </a:t>
            </a:r>
            <a:endParaRPr lang="en-GB" altLang="zh-CN" sz="2000" dirty="0" smtClean="0"/>
          </a:p>
          <a:p>
            <a:pPr lvl="1"/>
            <a:r>
              <a:rPr lang="en-GB" altLang="zh-CN" sz="2000" dirty="0" smtClean="0"/>
              <a:t>PDSCH CA, EN-DC and NE-DC demodulation requirements</a:t>
            </a:r>
          </a:p>
          <a:p>
            <a:pPr lvl="1"/>
            <a:r>
              <a:rPr lang="en-GB" altLang="zh-CN" sz="2000" dirty="0" smtClean="0"/>
              <a:t>Other </a:t>
            </a:r>
            <a:r>
              <a:rPr lang="en-US" altLang="zh-CN" sz="2000" dirty="0" smtClean="0"/>
              <a:t>Rel-15 </a:t>
            </a:r>
            <a:r>
              <a:rPr lang="en-US" altLang="zh-CN" sz="2000" dirty="0"/>
              <a:t>leftovers</a:t>
            </a:r>
            <a:r>
              <a:rPr lang="en-GB" altLang="zh-CN" sz="20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200" dirty="0"/>
              <a:t>Meanwhile, these features are very important Rel-15 features, and some operators have plans to deploy them in the early deployments.</a:t>
            </a:r>
          </a:p>
          <a:p>
            <a:r>
              <a:rPr lang="en-US" altLang="zh-CN" sz="2200" dirty="0" smtClean="0"/>
              <a:t>Thus it is proposed to open a new Rel-16 WI to define performance requirements for the selected NR features that are specified in Rel-15 core part but not covered in Rel-15 performance part.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620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GB" altLang="zh-CN" sz="3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Interference-aware </a:t>
            </a:r>
            <a:r>
              <a:rPr lang="en-GB" altLang="zh-CN" sz="36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receivers (1/2)</a:t>
            </a:r>
            <a:endParaRPr lang="zh-CN" altLang="en-US" sz="36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496944" cy="4824536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Motivation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Co-channel interference has substantial impact on DL and UL performance.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LTE, several interference-aware receivers have been introduced for data channel throughput improvement, and some of them have no impact on core specification: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PDSCH: inter-cell </a:t>
            </a:r>
            <a:r>
              <a:rPr lang="en-GB" altLang="zh-CN" sz="1600" dirty="0" smtClean="0"/>
              <a:t>interference rejection combining (IRC)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inter-stream interference cancellation (IC) [1]</a:t>
            </a:r>
            <a:endParaRPr lang="en-US" altLang="zh-CN" sz="1600" dirty="0" smtClean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PUSCH: inter-cell IRC, intra-cell </a:t>
            </a:r>
            <a:r>
              <a:rPr lang="en-GB" altLang="zh-CN" sz="1600" dirty="0" smtClean="0"/>
              <a:t>inter-user </a:t>
            </a:r>
            <a:r>
              <a:rPr lang="en-US" altLang="zh-CN" sz="1600" dirty="0" smtClean="0"/>
              <a:t>IC [2]</a:t>
            </a:r>
            <a:endParaRPr lang="en-GB" altLang="zh-CN" sz="1600" dirty="0" smtClean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Rel-15,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PDSCH and PUSCH performance requirements are defined without explicit modeling of inter-cell interference, i.e., inter-cell IRC is not considered [3] [4]. 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Meanwhile, PUSCH performance requirements are defined without considering intra-cell </a:t>
            </a:r>
            <a:r>
              <a:rPr lang="en-GB" altLang="zh-CN" sz="1600" dirty="0" smtClean="0"/>
              <a:t>inter-stream/user interference </a:t>
            </a:r>
            <a:r>
              <a:rPr lang="en-US" altLang="zh-CN" sz="1600" dirty="0" smtClean="0"/>
              <a:t>handling [3].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In NR NOMA SI [5], two main classes of receiver architecture are considered based on linear filters with IC for handling intra-cell inter-user interference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Low complexity: hard-IC (hard L-CWIC)</a:t>
            </a:r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US" altLang="zh-CN" sz="1600" dirty="0" smtClean="0"/>
              <a:t>Medium complexity: hybrid-IC (mixing hard-IC and soft-IC/turbo L-CWIC)</a:t>
            </a:r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US" altLang="zh-CN" sz="1800" dirty="0" smtClean="0"/>
              <a:t>It is an efficient way to improve NR spectral efficiency by employing interference-aware receiver.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196752"/>
            <a:ext cx="8496944" cy="5328592"/>
          </a:xfrm>
        </p:spPr>
        <p:txBody>
          <a:bodyPr>
            <a:noAutofit/>
          </a:bodyPr>
          <a:lstStyle/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/>
              <a:t>UE interference-aware receivers for FR1</a:t>
            </a:r>
            <a:endParaRPr lang="zh-CN" altLang="zh-CN" sz="2000" dirty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/>
              <a:t>1st priority: inter-cell interference scenario </a:t>
            </a:r>
            <a:endParaRPr lang="zh-CN" altLang="zh-CN" sz="18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Reference </a:t>
            </a:r>
            <a:r>
              <a:rPr lang="en-GB" altLang="zh-CN" sz="1600" dirty="0" smtClean="0"/>
              <a:t>receiver: </a:t>
            </a:r>
            <a:r>
              <a:rPr lang="en-GB" altLang="zh-CN" sz="1600" dirty="0"/>
              <a:t>LMMSE-IRC, RML receiver with interference pre-whitening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Focus on PDSCH performance enhancements 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/>
              <a:t>2nd priority:</a:t>
            </a:r>
            <a:endParaRPr lang="zh-CN" altLang="zh-CN" sz="18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Intra-cell MU-MIMO interference scenario</a:t>
            </a:r>
            <a:endParaRPr lang="zh-CN" altLang="zh-CN" sz="1600" dirty="0"/>
          </a:p>
          <a:p>
            <a:pPr marL="1171575" lvl="3" indent="-185738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altLang="zh-CN" sz="1400" dirty="0"/>
              <a:t>Reference </a:t>
            </a:r>
            <a:r>
              <a:rPr lang="en-GB" altLang="zh-CN" sz="1400" dirty="0" smtClean="0"/>
              <a:t>receiver: </a:t>
            </a:r>
            <a:r>
              <a:rPr lang="en-GB" altLang="zh-CN" sz="1400" dirty="0"/>
              <a:t>LMMSE-IRC</a:t>
            </a:r>
            <a:endParaRPr lang="zh-CN" altLang="zh-CN" sz="14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Study whether to introduce PDSCH requirements with enhanced receivers for handling co-channel intra-cell </a:t>
            </a:r>
            <a:r>
              <a:rPr lang="en-GB" altLang="zh-CN" sz="1600" dirty="0" err="1" smtClean="0"/>
              <a:t>int</a:t>
            </a:r>
            <a:r>
              <a:rPr lang="en-US" altLang="zh-CN" sz="1600" dirty="0" err="1" smtClean="0"/>
              <a:t>er</a:t>
            </a:r>
            <a:r>
              <a:rPr lang="en-GB" altLang="zh-CN" sz="1600" dirty="0" smtClean="0"/>
              <a:t>-stream </a:t>
            </a:r>
            <a:r>
              <a:rPr lang="en-GB" altLang="zh-CN" sz="1600" dirty="0"/>
              <a:t>interference for SU-MIMO</a:t>
            </a:r>
            <a:endParaRPr lang="zh-CN" altLang="zh-CN" sz="1600" dirty="0"/>
          </a:p>
          <a:p>
            <a:pPr marL="1171575" lvl="3" indent="-185738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altLang="zh-CN" sz="1400" dirty="0"/>
              <a:t>Up to 4 transmission layers for SU-MIMO are to be considered, and parallel - soft IC can be considered as reference receiver</a:t>
            </a:r>
            <a:endParaRPr lang="zh-CN" altLang="zh-CN" sz="1400" dirty="0"/>
          </a:p>
          <a:p>
            <a:pPr marL="274638" lvl="1" indent="-274638">
              <a:lnSpc>
                <a:spcPct val="90000"/>
              </a:lnSpc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BS </a:t>
            </a:r>
            <a:r>
              <a:rPr lang="en-GB" altLang="zh-CN" sz="2000" dirty="0"/>
              <a:t>interference-aware receivers for FR1</a:t>
            </a:r>
            <a:endParaRPr lang="zh-CN" altLang="zh-CN" sz="2000" dirty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/>
              <a:t>1st priority: inter-cell interference scenario </a:t>
            </a:r>
            <a:endParaRPr lang="zh-CN" altLang="zh-CN" sz="18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Reference </a:t>
            </a:r>
            <a:r>
              <a:rPr lang="en-GB" altLang="zh-CN" sz="1600" dirty="0" smtClean="0"/>
              <a:t>receiver: </a:t>
            </a:r>
            <a:r>
              <a:rPr lang="en-GB" altLang="zh-CN" sz="1600" dirty="0"/>
              <a:t>LMMSE-IRC </a:t>
            </a:r>
            <a:endParaRPr lang="zh-CN" altLang="zh-CN" sz="16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Focus on </a:t>
            </a:r>
            <a:r>
              <a:rPr lang="en-GB" altLang="zh-CN" sz="1600" dirty="0" smtClean="0"/>
              <a:t>PUSCH </a:t>
            </a:r>
            <a:r>
              <a:rPr lang="en-GB" altLang="zh-CN" sz="1600" dirty="0"/>
              <a:t>performance enhancements </a:t>
            </a:r>
            <a:endParaRPr lang="zh-CN" altLang="zh-CN" sz="1600" dirty="0"/>
          </a:p>
          <a:p>
            <a:pPr marL="625475" lvl="1" indent="-260350">
              <a:lnSpc>
                <a:spcPct val="90000"/>
              </a:lnSpc>
              <a:spcBef>
                <a:spcPts val="300"/>
              </a:spcBef>
            </a:pPr>
            <a:r>
              <a:rPr lang="en-GB" altLang="zh-CN" sz="1800" dirty="0"/>
              <a:t>2nd priority:</a:t>
            </a:r>
            <a:endParaRPr lang="zh-CN" altLang="zh-CN" sz="1800" dirty="0"/>
          </a:p>
          <a:p>
            <a:pPr marL="898525" lvl="2" indent="-182563">
              <a:lnSpc>
                <a:spcPct val="90000"/>
              </a:lnSpc>
              <a:spcBef>
                <a:spcPts val="300"/>
              </a:spcBef>
            </a:pPr>
            <a:r>
              <a:rPr lang="en-GB" altLang="zh-CN" sz="1600" dirty="0"/>
              <a:t>Study whether to introduce PUSCH requirements with enhanced receivers for handling co-channel intra-cell inter-stream/user interference</a:t>
            </a:r>
            <a:endParaRPr lang="zh-CN" altLang="zh-CN" sz="1600" dirty="0"/>
          </a:p>
          <a:p>
            <a:pPr marL="1171575" lvl="3" indent="-185738">
              <a:lnSpc>
                <a:spcPct val="90000"/>
              </a:lnSpc>
              <a:spcBef>
                <a:spcPts val="300"/>
              </a:spcBef>
              <a:buFont typeface="Wingdings" pitchFamily="2" charset="2"/>
              <a:buChar char="ü"/>
            </a:pPr>
            <a:r>
              <a:rPr lang="en-GB" altLang="zh-CN" sz="1400" dirty="0"/>
              <a:t>For intra-cell inter-user interference handling, hard-IC (hard L-CWIC) and hybrid-IC (mixing hard-IC and soft-IC) receivers as defined in NOMA TR 38.812 can be considered as reference receiver</a:t>
            </a:r>
            <a:endParaRPr lang="zh-CN" altLang="zh-CN" sz="1400" dirty="0"/>
          </a:p>
          <a:p>
            <a:pPr>
              <a:lnSpc>
                <a:spcPct val="90000"/>
              </a:lnSpc>
              <a:spcBef>
                <a:spcPts val="300"/>
              </a:spcBef>
            </a:pPr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57200" y="404664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1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Interference-aware receivers (2/2)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URLLC related </a:t>
            </a:r>
            <a:r>
              <a:rPr lang="en-GB" altLang="zh-CN" sz="3600" dirty="0"/>
              <a:t>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86800" cy="5328592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Motivation</a:t>
            </a:r>
          </a:p>
          <a:p>
            <a:pPr lvl="1"/>
            <a:r>
              <a:rPr lang="en-US" altLang="zh-CN" sz="2000" dirty="0"/>
              <a:t>In NR Rel-15, </a:t>
            </a:r>
            <a:r>
              <a:rPr lang="en-US" altLang="zh-CN" sz="2000" dirty="0" smtClean="0"/>
              <a:t>i</a:t>
            </a:r>
            <a:r>
              <a:rPr lang="en-GB" altLang="zh-CN" sz="2000" dirty="0" smtClean="0"/>
              <a:t>n </a:t>
            </a:r>
            <a:r>
              <a:rPr lang="en-GB" altLang="zh-CN" sz="2000" dirty="0"/>
              <a:t>order to meet the </a:t>
            </a:r>
            <a:r>
              <a:rPr lang="en-GB" altLang="zh-CN" sz="2000" dirty="0" smtClean="0"/>
              <a:t>requirements of </a:t>
            </a:r>
            <a:r>
              <a:rPr lang="en-US" altLang="zh-CN" sz="2000" dirty="0" smtClean="0"/>
              <a:t>10</a:t>
            </a:r>
            <a:r>
              <a:rPr lang="en-US" altLang="zh-CN" sz="2000" baseline="30000" dirty="0" smtClean="0"/>
              <a:t>-5 </a:t>
            </a:r>
            <a:r>
              <a:rPr lang="en-US" altLang="zh-CN" sz="2000" dirty="0" smtClean="0"/>
              <a:t>reliability and </a:t>
            </a:r>
            <a:r>
              <a:rPr lang="en-GB" altLang="zh-CN" sz="2000" dirty="0" smtClean="0"/>
              <a:t>1 </a:t>
            </a:r>
            <a:r>
              <a:rPr lang="en-GB" altLang="zh-CN" sz="2000" dirty="0" err="1" smtClean="0"/>
              <a:t>ms</a:t>
            </a:r>
            <a:r>
              <a:rPr lang="en-GB" altLang="zh-CN" sz="2000" dirty="0" smtClean="0"/>
              <a:t> latency</a:t>
            </a:r>
            <a:r>
              <a:rPr lang="en-US" altLang="zh-CN" sz="2000" b="1" dirty="0" smtClean="0"/>
              <a:t> </a:t>
            </a:r>
            <a:r>
              <a:rPr lang="en-GB" altLang="zh-CN" sz="2000" dirty="0" smtClean="0"/>
              <a:t>for </a:t>
            </a:r>
            <a:r>
              <a:rPr lang="en-GB" altLang="zh-CN" sz="2000" dirty="0"/>
              <a:t>URLLC, a number of features have been </a:t>
            </a:r>
            <a:r>
              <a:rPr lang="en-GB" altLang="zh-CN" sz="2000" dirty="0" smtClean="0"/>
              <a:t>introduced.</a:t>
            </a:r>
            <a:endParaRPr lang="zh-CN" altLang="zh-CN" sz="2000" dirty="0"/>
          </a:p>
          <a:p>
            <a:pPr lvl="1"/>
            <a:r>
              <a:rPr lang="en-US" altLang="zh-CN" sz="2000" dirty="0" smtClean="0"/>
              <a:t>However, the corresponding RAN4 performance requirements are still absent [3] [4].</a:t>
            </a:r>
          </a:p>
          <a:p>
            <a:pPr>
              <a:spcBef>
                <a:spcPts val="1800"/>
              </a:spcBef>
            </a:pPr>
            <a:r>
              <a:rPr lang="en-US" altLang="zh-CN" sz="2400" dirty="0" smtClean="0"/>
              <a:t>Propose to consider the following performance requirements:</a:t>
            </a:r>
            <a:endParaRPr lang="en-US" altLang="zh-CN" sz="2000" dirty="0" smtClean="0"/>
          </a:p>
          <a:p>
            <a:pPr lvl="1"/>
            <a:r>
              <a:rPr lang="en-GB" altLang="zh-CN" sz="2000" dirty="0"/>
              <a:t>UE and BS demodulation and CSI requirements for URLLC features</a:t>
            </a:r>
            <a:endParaRPr lang="zh-CN" altLang="zh-CN" sz="2000" dirty="0"/>
          </a:p>
          <a:p>
            <a:pPr lvl="2"/>
            <a:r>
              <a:rPr lang="en-GB" altLang="zh-CN" sz="1800" dirty="0"/>
              <a:t>99.999% Reliability</a:t>
            </a:r>
            <a:endParaRPr lang="zh-CN" altLang="zh-CN" sz="1800" dirty="0"/>
          </a:p>
          <a:p>
            <a:pPr lvl="2"/>
            <a:r>
              <a:rPr lang="en-GB" altLang="zh-CN" sz="1800" dirty="0"/>
              <a:t>Slot Aggregation</a:t>
            </a:r>
            <a:endParaRPr lang="zh-CN" altLang="zh-CN" sz="1800" dirty="0"/>
          </a:p>
          <a:p>
            <a:pPr lvl="2"/>
            <a:r>
              <a:rPr lang="en-GB" altLang="zh-CN" sz="1800" dirty="0"/>
              <a:t>PDSCH Mapping Type B</a:t>
            </a:r>
            <a:endParaRPr lang="zh-CN" altLang="zh-CN" sz="1800" dirty="0"/>
          </a:p>
          <a:p>
            <a:pPr lvl="2"/>
            <a:r>
              <a:rPr lang="en-GB" altLang="zh-CN" sz="1800" dirty="0"/>
              <a:t>Pre-emption indication</a:t>
            </a:r>
            <a:endParaRPr lang="zh-CN" altLang="zh-CN" sz="1800" dirty="0"/>
          </a:p>
          <a:p>
            <a:pPr lvl="2"/>
            <a:r>
              <a:rPr lang="en-GB" altLang="zh-CN" sz="1800" dirty="0"/>
              <a:t>Shortened UE processing time</a:t>
            </a:r>
            <a:endParaRPr lang="zh-CN" altLang="zh-CN" sz="1800" dirty="0"/>
          </a:p>
          <a:p>
            <a:pPr lvl="2"/>
            <a:r>
              <a:rPr lang="en-GB" altLang="zh-CN" sz="1800" dirty="0"/>
              <a:t>Self-contained slot</a:t>
            </a:r>
            <a:endParaRPr lang="zh-CN" altLang="zh-CN" sz="1800" dirty="0"/>
          </a:p>
          <a:p>
            <a:pPr lvl="2"/>
            <a:r>
              <a:rPr lang="en-GB" altLang="zh-CN" sz="1800" dirty="0"/>
              <a:t>Low latency CSI feedback</a:t>
            </a:r>
            <a:endParaRPr lang="zh-CN" altLang="zh-CN" sz="1800" dirty="0"/>
          </a:p>
          <a:p>
            <a:pPr lvl="1"/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40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CN" sz="3600" dirty="0" smtClean="0"/>
              <a:t>UE </a:t>
            </a:r>
            <a:r>
              <a:rPr lang="en-GB" altLang="zh-CN" sz="3600" dirty="0"/>
              <a:t>CA , EN-DC and NE-DC requirements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4536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zh-CN" sz="2400" dirty="0" smtClean="0"/>
              <a:t>Motivation</a:t>
            </a:r>
          </a:p>
          <a:p>
            <a:pPr lvl="1"/>
            <a:r>
              <a:rPr lang="en-GB" altLang="zh-CN" sz="2000" dirty="0" smtClean="0"/>
              <a:t>CA, </a:t>
            </a:r>
            <a:r>
              <a:rPr lang="en-GB" altLang="zh-CN" sz="2000" dirty="0"/>
              <a:t>EN-DC and NE-DC requirements </a:t>
            </a:r>
            <a:r>
              <a:rPr lang="en-GB" altLang="zh-CN" sz="2000" dirty="0" smtClean="0"/>
              <a:t>in Rel-15</a:t>
            </a:r>
          </a:p>
          <a:p>
            <a:pPr lvl="2"/>
            <a:r>
              <a:rPr lang="en-GB" altLang="zh-CN" sz="1800" dirty="0" smtClean="0"/>
              <a:t>For </a:t>
            </a:r>
            <a:r>
              <a:rPr lang="en-GB" altLang="zh-CN" sz="1800" dirty="0"/>
              <a:t>NR CA, only SDR requirements are defined, while the other requirements have been de-prioritized </a:t>
            </a:r>
            <a:r>
              <a:rPr lang="en-GB" altLang="zh-CN" sz="1800" dirty="0" smtClean="0"/>
              <a:t>[6]. </a:t>
            </a:r>
            <a:endParaRPr lang="zh-CN" altLang="zh-CN" sz="1800" dirty="0"/>
          </a:p>
          <a:p>
            <a:pPr lvl="2"/>
            <a:r>
              <a:rPr lang="en-GB" altLang="zh-CN" sz="1800" dirty="0"/>
              <a:t>For DC, PDSCH </a:t>
            </a:r>
            <a:r>
              <a:rPr lang="en-GB" altLang="zh-CN" sz="1800" dirty="0" smtClean="0"/>
              <a:t>normal </a:t>
            </a:r>
            <a:r>
              <a:rPr lang="en-GB" altLang="zh-CN" sz="1800" dirty="0"/>
              <a:t>demodulation performance </a:t>
            </a:r>
            <a:r>
              <a:rPr lang="en-GB" altLang="zh-CN" sz="1800" dirty="0" smtClean="0"/>
              <a:t>requirements and </a:t>
            </a:r>
            <a:r>
              <a:rPr lang="en-GB" altLang="zh-CN" sz="1800" dirty="0"/>
              <a:t>SDR requirements are </a:t>
            </a:r>
            <a:r>
              <a:rPr lang="en-GB" altLang="zh-CN" sz="1800" dirty="0" smtClean="0"/>
              <a:t>defined. For normal demodulation requirements, only </a:t>
            </a:r>
            <a:r>
              <a:rPr lang="en-GB" altLang="zh-CN" sz="1800" dirty="0"/>
              <a:t>the PDSCH performance on the NR cell(s) </a:t>
            </a:r>
            <a:r>
              <a:rPr lang="en-GB" altLang="zh-CN" sz="1800" dirty="0" smtClean="0"/>
              <a:t>are verified during </a:t>
            </a:r>
            <a:r>
              <a:rPr lang="en-GB" altLang="zh-CN" sz="1800" dirty="0"/>
              <a:t>the </a:t>
            </a:r>
            <a:r>
              <a:rPr lang="en-GB" altLang="zh-CN" sz="1800" dirty="0" smtClean="0"/>
              <a:t>test </a:t>
            </a:r>
            <a:r>
              <a:rPr lang="en-GB" altLang="zh-CN" sz="1800" dirty="0"/>
              <a:t>[7]</a:t>
            </a:r>
            <a:r>
              <a:rPr lang="en-GB" altLang="zh-CN" sz="1800" dirty="0" smtClean="0"/>
              <a:t>.</a:t>
            </a:r>
          </a:p>
          <a:p>
            <a:pPr lvl="1"/>
            <a:r>
              <a:rPr lang="en-GB" altLang="zh-CN" sz="2000" dirty="0"/>
              <a:t>To verify the correct implementation of CA and DC feature, </a:t>
            </a:r>
            <a:r>
              <a:rPr lang="en-GB" altLang="zh-CN" sz="2000" dirty="0" smtClean="0"/>
              <a:t>PDSCH </a:t>
            </a:r>
            <a:r>
              <a:rPr lang="en-GB" altLang="zh-CN" sz="2000" dirty="0"/>
              <a:t>CA </a:t>
            </a:r>
            <a:r>
              <a:rPr lang="en-GB" altLang="zh-CN" sz="2000" dirty="0" smtClean="0"/>
              <a:t>normal </a:t>
            </a:r>
            <a:r>
              <a:rPr lang="en-GB" altLang="zh-CN" sz="2000" dirty="0"/>
              <a:t>demodulation requirements and </a:t>
            </a:r>
            <a:r>
              <a:rPr lang="en-US" altLang="zh-CN" sz="2000" dirty="0" smtClean="0"/>
              <a:t>CA/DC </a:t>
            </a:r>
            <a:r>
              <a:rPr lang="en-US" altLang="zh-CN" sz="2000" dirty="0"/>
              <a:t>specific requirements </a:t>
            </a:r>
            <a:r>
              <a:rPr lang="en-GB" altLang="zh-CN" sz="2000" dirty="0" smtClean="0"/>
              <a:t>need </a:t>
            </a:r>
            <a:r>
              <a:rPr lang="en-GB" altLang="zh-CN" sz="2000" dirty="0"/>
              <a:t>to be defined. </a:t>
            </a:r>
            <a:endParaRPr lang="zh-CN" altLang="zh-CN" sz="2000" dirty="0"/>
          </a:p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US" altLang="zh-CN" sz="2400" dirty="0" smtClean="0"/>
              <a:t>Propose to consider the following performance requirements:</a:t>
            </a:r>
          </a:p>
          <a:p>
            <a:pPr lvl="1"/>
            <a:r>
              <a:rPr lang="en-GB" altLang="zh-CN" sz="2000" dirty="0"/>
              <a:t>NR CA PDSCH normal demodulation requirements</a:t>
            </a:r>
            <a:endParaRPr lang="zh-CN" altLang="zh-CN" sz="2000" dirty="0"/>
          </a:p>
          <a:p>
            <a:pPr lvl="1"/>
            <a:r>
              <a:rPr lang="en-GB" altLang="zh-CN" sz="2000" dirty="0"/>
              <a:t>NR CA, EN-DC and NE-DC power imbalance requirements for intra-band case</a:t>
            </a:r>
            <a:endParaRPr lang="zh-CN" altLang="zh-CN" sz="2000" dirty="0"/>
          </a:p>
          <a:p>
            <a:pPr lvl="1"/>
            <a:r>
              <a:rPr lang="en-GB" altLang="zh-CN" sz="2000" dirty="0"/>
              <a:t>NR CA, EN-DC and NE-DC soft buffer management</a:t>
            </a:r>
            <a:endParaRPr lang="zh-CN" altLang="zh-CN" sz="2000" dirty="0"/>
          </a:p>
          <a:p>
            <a:pPr lvl="1"/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altLang="zh-CN" sz="3200" dirty="0"/>
              <a:t>Other Rel-15 </a:t>
            </a:r>
            <a:r>
              <a:rPr lang="en-US" altLang="zh-CN" sz="3200" dirty="0" smtClean="0"/>
              <a:t>leftovers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52928" cy="4525963"/>
          </a:xfrm>
        </p:spPr>
        <p:txBody>
          <a:bodyPr>
            <a:noAutofit/>
          </a:bodyPr>
          <a:lstStyle/>
          <a:p>
            <a:pPr marL="342900" lvl="1" indent="-342900">
              <a:spcBef>
                <a:spcPts val="1800"/>
              </a:spcBef>
              <a:buFont typeface="Arial" pitchFamily="34" charset="0"/>
              <a:buChar char="•"/>
            </a:pPr>
            <a:r>
              <a:rPr lang="en-GB" altLang="zh-CN" sz="2000" dirty="0" smtClean="0"/>
              <a:t>UE </a:t>
            </a:r>
            <a:r>
              <a:rPr lang="en-GB" altLang="zh-CN" sz="2000" dirty="0"/>
              <a:t>demodulation and CSI requirements</a:t>
            </a:r>
            <a:endParaRPr lang="zh-CN" altLang="zh-CN" sz="2000" dirty="0"/>
          </a:p>
          <a:p>
            <a:pPr lvl="1"/>
            <a:r>
              <a:rPr lang="en-GB" altLang="zh-CN" sz="1800" dirty="0"/>
              <a:t>Requirements for the number of TX ports larger than 8 and up to 32 </a:t>
            </a:r>
            <a:endParaRPr lang="zh-CN" altLang="zh-CN" sz="1800" dirty="0"/>
          </a:p>
          <a:p>
            <a:pPr lvl="2"/>
            <a:r>
              <a:rPr lang="en-GB" altLang="zh-CN" sz="1600" dirty="0"/>
              <a:t>PDSCH demodulation requirements</a:t>
            </a:r>
            <a:endParaRPr lang="zh-CN" altLang="zh-CN" sz="1600" dirty="0"/>
          </a:p>
          <a:p>
            <a:pPr lvl="2"/>
            <a:r>
              <a:rPr lang="en-GB" altLang="zh-CN" sz="1600" dirty="0"/>
              <a:t>CSI reporting requirements </a:t>
            </a:r>
            <a:endParaRPr lang="zh-CN" altLang="zh-CN" sz="1600" dirty="0"/>
          </a:p>
          <a:p>
            <a:pPr lvl="1"/>
            <a:r>
              <a:rPr lang="en-GB" altLang="zh-CN" sz="1800" dirty="0"/>
              <a:t>Requirements with 2 TCI states</a:t>
            </a:r>
            <a:endParaRPr lang="zh-CN" altLang="zh-CN" sz="1800" dirty="0"/>
          </a:p>
          <a:p>
            <a:pPr lvl="1"/>
            <a:r>
              <a:rPr lang="en-GB" altLang="zh-CN" sz="1800" dirty="0"/>
              <a:t>Requirements for additional TDD configurations (subject to operator request)</a:t>
            </a:r>
            <a:endParaRPr lang="zh-CN" altLang="zh-CN" sz="1800" dirty="0"/>
          </a:p>
          <a:p>
            <a:pPr lvl="2"/>
            <a:r>
              <a:rPr lang="en-GB" altLang="zh-CN" sz="1600" dirty="0"/>
              <a:t>Option 1: Additional TDD configurations based on operator request, including {DDSU} with S=10D:2G:2U for FR1 and {DSUU} with S=12D:2G for FR2</a:t>
            </a:r>
            <a:endParaRPr lang="zh-CN" altLang="zh-CN" sz="1600" dirty="0"/>
          </a:p>
          <a:p>
            <a:pPr lvl="1"/>
            <a:r>
              <a:rPr lang="en-GB" altLang="zh-CN" sz="1800" dirty="0"/>
              <a:t>Requirements for additional CBW/SCS combinations (subject to operator request)</a:t>
            </a:r>
            <a:endParaRPr lang="zh-CN" altLang="zh-CN" sz="1800" dirty="0"/>
          </a:p>
          <a:p>
            <a:pPr lvl="1"/>
            <a:r>
              <a:rPr lang="en-GB" altLang="zh-CN" sz="1800" dirty="0"/>
              <a:t>Requirements for additional channel models, including TDL-D and TDL-E</a:t>
            </a:r>
            <a:endParaRPr lang="zh-CN" altLang="zh-CN" sz="1800" dirty="0"/>
          </a:p>
          <a:p>
            <a:pPr marL="342900" lvl="1" indent="-3429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zh-CN" sz="2000" dirty="0"/>
              <a:t>BS demodulation requirements</a:t>
            </a:r>
            <a:endParaRPr lang="zh-CN" altLang="zh-CN" sz="2000" dirty="0"/>
          </a:p>
          <a:p>
            <a:pPr lvl="1"/>
            <a:r>
              <a:rPr lang="en-GB" altLang="zh-CN" sz="1800" dirty="0"/>
              <a:t>PUSCH requirements for 30% TP test point</a:t>
            </a:r>
          </a:p>
          <a:p>
            <a:pPr lvl="1"/>
            <a:r>
              <a:rPr lang="en-GB" altLang="zh-CN" sz="1800" dirty="0"/>
              <a:t>1 PRB PUSCH performance requirements</a:t>
            </a:r>
          </a:p>
          <a:p>
            <a:pPr lvl="1"/>
            <a:r>
              <a:rPr lang="en-GB" altLang="zh-CN" sz="1800" dirty="0"/>
              <a:t>Requirements for additional channel models, including TDL-D and TDL-E</a:t>
            </a:r>
          </a:p>
          <a:p>
            <a:pPr lvl="1"/>
            <a:r>
              <a:rPr lang="en-GB" altLang="zh-CN" sz="1800" dirty="0"/>
              <a:t>FR2 PUSCH 2T2R requirements for 16QAM with MCS lower than 16, considering the OTA testability limit.</a:t>
            </a:r>
          </a:p>
          <a:p>
            <a:pPr lvl="2"/>
            <a:endParaRPr lang="zh-CN" altLang="zh-CN" dirty="0"/>
          </a:p>
          <a:p>
            <a:pPr lvl="1"/>
            <a:endParaRPr lang="zh-CN" altLang="zh-CN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References</a:t>
            </a:r>
            <a:endParaRPr lang="zh-CN" altLang="en-US" sz="32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9208" y="980728"/>
            <a:ext cx="8003232" cy="5472608"/>
          </a:xfrm>
        </p:spPr>
        <p:txBody>
          <a:bodyPr>
            <a:noAutofit/>
          </a:bodyPr>
          <a:lstStyle/>
          <a:p>
            <a:pPr indent="-576000">
              <a:buNone/>
            </a:pPr>
            <a:r>
              <a:rPr lang="en-US" altLang="zh-CN" sz="1600" dirty="0" smtClean="0"/>
              <a:t>[1]	TS 36.101, E-UTRA User Equipment (UE)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[2]	TS 36.104, E-UTRA  Base Station (BS) radio transmission and reception</a:t>
            </a:r>
          </a:p>
          <a:p>
            <a:pPr indent="-576000">
              <a:buNone/>
            </a:pPr>
            <a:r>
              <a:rPr lang="en-US" altLang="zh-CN" sz="1600" dirty="0" smtClean="0"/>
              <a:t>[3]	R4-1813942, </a:t>
            </a:r>
            <a:r>
              <a:rPr lang="en-US" altLang="ja-JP" sz="1600" dirty="0" smtClean="0"/>
              <a:t>WF for NR PUSCH demodulation</a:t>
            </a:r>
            <a:r>
              <a:rPr lang="en-US" altLang="zh-CN" sz="1600" dirty="0" smtClean="0"/>
              <a:t>, Nokia, Nokia Shanghai Bell,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[4]	</a:t>
            </a:r>
            <a:r>
              <a:rPr lang="en-GB" altLang="zh-CN" sz="1600" dirty="0" smtClean="0"/>
              <a:t>R4-1814239, </a:t>
            </a:r>
            <a:r>
              <a:rPr lang="en-US" altLang="zh-CN" sz="1600" dirty="0" smtClean="0"/>
              <a:t>Simulation assumptions for NR PDSCH demodulation performance requirements, 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[5]	</a:t>
            </a:r>
            <a:r>
              <a:rPr lang="en-GB" altLang="zh-CN" sz="1600" dirty="0" smtClean="0"/>
              <a:t>RP-182478, </a:t>
            </a:r>
            <a:r>
              <a:rPr lang="en-US" altLang="zh-CN" sz="1600" dirty="0" smtClean="0"/>
              <a:t>TR 38.812 v1.0.0 on Study on Non-Orthogonal Multiple Access (NOMA) for NR, ZTE, RAN #82, Dec 2018.</a:t>
            </a:r>
          </a:p>
          <a:p>
            <a:pPr indent="-576000">
              <a:buNone/>
            </a:pPr>
            <a:r>
              <a:rPr lang="en-US" altLang="zh-CN" sz="1600" dirty="0" smtClean="0"/>
              <a:t>[6] </a:t>
            </a:r>
            <a:r>
              <a:rPr lang="en-US" altLang="zh-CN" sz="1600" dirty="0"/>
              <a:t>	R4-1814238</a:t>
            </a:r>
            <a:r>
              <a:rPr lang="en-US" altLang="zh-CN" sz="1600" dirty="0" smtClean="0"/>
              <a:t>, </a:t>
            </a:r>
            <a:r>
              <a:rPr lang="en-GB" altLang="zh-CN" sz="1600" dirty="0" smtClean="0"/>
              <a:t>Way forward on NR UE PDSCH demodulation requirements and General aspects, </a:t>
            </a:r>
            <a:r>
              <a:rPr lang="en-US" altLang="zh-CN" sz="1600" dirty="0" smtClean="0"/>
              <a:t>Intel, RAN4 #88bis, Oct 2018. </a:t>
            </a:r>
          </a:p>
          <a:p>
            <a:pPr indent="-576000">
              <a:buNone/>
            </a:pPr>
            <a:r>
              <a:rPr lang="en-US" altLang="zh-CN" sz="1600" dirty="0" smtClean="0"/>
              <a:t>[7]</a:t>
            </a:r>
            <a:r>
              <a:rPr lang="en-US" altLang="zh-CN" sz="1600" dirty="0"/>
              <a:t>	 TS </a:t>
            </a:r>
            <a:r>
              <a:rPr lang="en-US" altLang="zh-CN" sz="1600" dirty="0" smtClean="0"/>
              <a:t>36.101-4, NR User </a:t>
            </a:r>
            <a:r>
              <a:rPr lang="en-US" altLang="zh-CN" sz="1600" dirty="0"/>
              <a:t>Equipment (UE) radio transmission and </a:t>
            </a:r>
            <a:r>
              <a:rPr lang="en-US" altLang="zh-CN" sz="1600" dirty="0" smtClean="0"/>
              <a:t>reception</a:t>
            </a:r>
            <a:r>
              <a:rPr lang="en-US" altLang="zh-CN" sz="1600" dirty="0"/>
              <a:t>; Part 4: Performance requirements</a:t>
            </a:r>
            <a:r>
              <a:rPr lang="en-US" altLang="zh-CN" sz="1800" dirty="0" smtClean="0"/>
              <a:t/>
            </a:r>
            <a:br>
              <a:rPr lang="en-US" altLang="zh-CN" sz="1800" dirty="0" smtClean="0"/>
            </a:br>
            <a:r>
              <a:rPr lang="en-US" altLang="zh-CN" sz="1800" dirty="0" smtClean="0"/>
              <a:t> </a:t>
            </a:r>
            <a:br>
              <a:rPr lang="en-US" altLang="zh-CN" sz="1800" dirty="0" smtClean="0"/>
            </a:br>
            <a:endParaRPr lang="en-US" altLang="zh-CN" sz="1800" dirty="0" smtClean="0"/>
          </a:p>
          <a:p>
            <a:pPr indent="-576000">
              <a:buNone/>
            </a:pPr>
            <a:endParaRPr lang="en-US" altLang="zh-CN" sz="18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95736" y="2433662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ea typeface="微软雅黑" pitchFamily="34" charset="-122"/>
              </a:rPr>
              <a:t>Thanks</a:t>
            </a:r>
            <a:r>
              <a:rPr lang="en-US" altLang="zh-CN" sz="5400" dirty="0">
                <a:ea typeface="微软雅黑" pitchFamily="34" charset="-122"/>
              </a:rPr>
              <a:t>!</a:t>
            </a:r>
            <a:endParaRPr lang="zh-CN" altLang="en-US" sz="5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</TotalTime>
  <Words>843</Words>
  <Application>Microsoft Office PowerPoint</Application>
  <PresentationFormat>全屏显示(4:3)</PresentationFormat>
  <Paragraphs>101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Motivation for new WI on NR performance requirement enhancement</vt:lpstr>
      <vt:lpstr>General motivation</vt:lpstr>
      <vt:lpstr>Interference-aware receivers (1/2)</vt:lpstr>
      <vt:lpstr>PowerPoint 演示文稿</vt:lpstr>
      <vt:lpstr>URLLC related requirements</vt:lpstr>
      <vt:lpstr>UE CA , EN-DC and NE-DC requirements</vt:lpstr>
      <vt:lpstr>Other Rel-15 leftovers</vt:lpstr>
      <vt:lpstr>References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 on NR performance requirement enhancement</dc:title>
  <dc:creator>Yang Shan</dc:creator>
  <cp:lastModifiedBy>Shan</cp:lastModifiedBy>
  <cp:revision>147</cp:revision>
  <dcterms:created xsi:type="dcterms:W3CDTF">2018-11-27T07:36:46Z</dcterms:created>
  <dcterms:modified xsi:type="dcterms:W3CDTF">2019-05-24T08:27:49Z</dcterms:modified>
</cp:coreProperties>
</file>