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style1.xml" ContentType="application/vnd.ms-office.chartstyl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charts/colors1.xml" ContentType="application/vnd.ms-office.chartcolorstyle+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20"/>
  </p:notesMasterIdLst>
  <p:handoutMasterIdLst>
    <p:handoutMasterId r:id="rId21"/>
  </p:handoutMasterIdLst>
  <p:sldIdLst>
    <p:sldId id="357" r:id="rId4"/>
    <p:sldId id="400" r:id="rId5"/>
    <p:sldId id="402" r:id="rId6"/>
    <p:sldId id="389" r:id="rId7"/>
    <p:sldId id="403" r:id="rId8"/>
    <p:sldId id="404" r:id="rId9"/>
    <p:sldId id="417" r:id="rId10"/>
    <p:sldId id="414" r:id="rId11"/>
    <p:sldId id="415" r:id="rId12"/>
    <p:sldId id="418" r:id="rId13"/>
    <p:sldId id="412" r:id="rId14"/>
    <p:sldId id="408" r:id="rId15"/>
    <p:sldId id="413" r:id="rId16"/>
    <p:sldId id="410" r:id="rId17"/>
    <p:sldId id="416" r:id="rId18"/>
    <p:sldId id="405" r:id="rId19"/>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3110"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E1FFC3"/>
    <a:srgbClr val="FF6600"/>
    <a:srgbClr val="B94A00"/>
    <a:srgbClr val="FF9966"/>
    <a:srgbClr val="314395"/>
    <a:srgbClr val="0070C0"/>
    <a:srgbClr val="324395"/>
    <a:srgbClr val="FF0000"/>
    <a:srgbClr val="007E3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94" autoAdjust="0"/>
    <p:restoredTop sz="99882" autoAdjust="0"/>
  </p:normalViewPr>
  <p:slideViewPr>
    <p:cSldViewPr>
      <p:cViewPr varScale="1">
        <p:scale>
          <a:sx n="147" d="100"/>
          <a:sy n="147" d="100"/>
        </p:scale>
        <p:origin x="-510" y="-90"/>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D:\work\&#26434;&#20081;\2018\3.6%20RAN1%20coverage\&#35206;&#30422;&#20998;&#2651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E:\03%20Research\Forward%20looking\&#32593;&#32476;&#33410;&#33021;\&#35199;&#23433;workshop20190413\Thoughpu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title>
      <c:layout/>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plotArea>
      <c:layout/>
      <c:barChart>
        <c:barDir val="col"/>
        <c:grouping val="clustered"/>
        <c:ser>
          <c:idx val="1"/>
          <c:order val="0"/>
          <c:tx>
            <c:strRef>
              <c:f>Sheet1!$G$49</c:f>
              <c:strCache>
                <c:ptCount val="1"/>
                <c:pt idx="0">
                  <c:v>Coverage Distance(m)</c:v>
                </c:pt>
              </c:strCache>
            </c:strRef>
          </c:tx>
          <c:spPr>
            <a:solidFill>
              <a:schemeClr val="accent2"/>
            </a:solidFill>
            <a:ln>
              <a:noFill/>
            </a:ln>
            <a:effectLst/>
          </c:spPr>
          <c:cat>
            <c:strRef>
              <c:f>Sheet1!$E$50:$E$55</c:f>
              <c:strCache>
                <c:ptCount val="6"/>
                <c:pt idx="0">
                  <c:v>PUSCH 1Mbps</c:v>
                </c:pt>
                <c:pt idx="1">
                  <c:v>PUCCH format 1</c:v>
                </c:pt>
                <c:pt idx="2">
                  <c:v>PRACH format B4</c:v>
                </c:pt>
                <c:pt idx="3">
                  <c:v>PDSCH 50Mbps</c:v>
                </c:pt>
                <c:pt idx="4">
                  <c:v>Common PDCCH</c:v>
                </c:pt>
                <c:pt idx="5">
                  <c:v>PBCH</c:v>
                </c:pt>
              </c:strCache>
            </c:strRef>
          </c:cat>
          <c:val>
            <c:numRef>
              <c:f>Sheet1!$G$50:$G$55</c:f>
              <c:numCache>
                <c:formatCode>General</c:formatCode>
                <c:ptCount val="6"/>
                <c:pt idx="0">
                  <c:v>261</c:v>
                </c:pt>
                <c:pt idx="1">
                  <c:v>670</c:v>
                </c:pt>
                <c:pt idx="2">
                  <c:v>530</c:v>
                </c:pt>
                <c:pt idx="3">
                  <c:v>449</c:v>
                </c:pt>
                <c:pt idx="4">
                  <c:v>626</c:v>
                </c:pt>
                <c:pt idx="5">
                  <c:v>756</c:v>
                </c:pt>
              </c:numCache>
            </c:numRef>
          </c:val>
          <c:extLst xmlns:c16r2="http://schemas.microsoft.com/office/drawing/2015/06/chart">
            <c:ext xmlns:c16="http://schemas.microsoft.com/office/drawing/2014/chart" uri="{C3380CC4-5D6E-409C-BE32-E72D297353CC}">
              <c16:uniqueId val="{00000000-DE66-4CC6-9322-0A13286B64B7}"/>
            </c:ext>
          </c:extLst>
        </c:ser>
        <c:gapWidth val="219"/>
        <c:overlap val="-27"/>
        <c:axId val="155507328"/>
        <c:axId val="155529600"/>
      </c:barChart>
      <c:catAx>
        <c:axId val="155507328"/>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5529600"/>
        <c:crosses val="autoZero"/>
        <c:auto val="1"/>
        <c:lblAlgn val="ctr"/>
        <c:lblOffset val="100"/>
      </c:catAx>
      <c:valAx>
        <c:axId val="155529600"/>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5507328"/>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chart>
    <c:title>
      <c:tx>
        <c:rich>
          <a:bodyPr/>
          <a:lstStyle/>
          <a:p>
            <a:pPr>
              <a:defRPr sz="1050" b="1"/>
            </a:pPr>
            <a:r>
              <a:rPr lang="en-US" altLang="zh-CN" sz="1050" b="1" dirty="0"/>
              <a:t>System performance in UMA </a:t>
            </a:r>
            <a:r>
              <a:rPr lang="en-US" altLang="zh-CN" sz="1050" b="1" dirty="0" smtClean="0"/>
              <a:t>scenario, ISD=500m</a:t>
            </a:r>
            <a:endParaRPr lang="zh-CN" altLang="en-US" sz="1050" b="1" dirty="0"/>
          </a:p>
        </c:rich>
      </c:tx>
      <c:layout>
        <c:manualLayout>
          <c:xMode val="edge"/>
          <c:yMode val="edge"/>
          <c:x val="0.12304981986128524"/>
          <c:y val="6.6162877696457859E-2"/>
        </c:manualLayout>
      </c:layout>
    </c:title>
    <c:plotArea>
      <c:layout>
        <c:manualLayout>
          <c:layoutTarget val="inner"/>
          <c:xMode val="edge"/>
          <c:yMode val="edge"/>
          <c:x val="0.16068601504594718"/>
          <c:y val="0.20683401359028375"/>
          <c:w val="0.7505785567476625"/>
          <c:h val="0.56034787807916864"/>
        </c:manualLayout>
      </c:layout>
      <c:barChart>
        <c:barDir val="col"/>
        <c:grouping val="clustered"/>
        <c:ser>
          <c:idx val="0"/>
          <c:order val="0"/>
          <c:tx>
            <c:v>64TxRU</c:v>
          </c:tx>
          <c:spPr>
            <a:solidFill>
              <a:srgbClr val="92D050"/>
            </a:solidFill>
          </c:spPr>
          <c:cat>
            <c:strRef>
              <c:f>Sheet1!$A$1:$B$2</c:f>
              <c:strCache>
                <c:ptCount val="2"/>
                <c:pt idx="0">
                  <c:v>Avg.UPT</c:v>
                </c:pt>
                <c:pt idx="1">
                  <c:v>5%-tile UPT</c:v>
                </c:pt>
              </c:strCache>
            </c:strRef>
          </c:cat>
          <c:val>
            <c:numRef>
              <c:f>Sheet1!$A$3:$B$3</c:f>
              <c:numCache>
                <c:formatCode>0%</c:formatCode>
                <c:ptCount val="2"/>
                <c:pt idx="0">
                  <c:v>1</c:v>
                </c:pt>
                <c:pt idx="1">
                  <c:v>1</c:v>
                </c:pt>
              </c:numCache>
            </c:numRef>
          </c:val>
        </c:ser>
        <c:ser>
          <c:idx val="1"/>
          <c:order val="1"/>
          <c:tx>
            <c:v>32TxRU</c:v>
          </c:tx>
          <c:spPr>
            <a:solidFill>
              <a:srgbClr val="0070C0"/>
            </a:solidFill>
          </c:spPr>
          <c:cat>
            <c:strRef>
              <c:f>Sheet1!$A$1:$B$2</c:f>
              <c:strCache>
                <c:ptCount val="2"/>
                <c:pt idx="0">
                  <c:v>Avg.UPT</c:v>
                </c:pt>
                <c:pt idx="1">
                  <c:v>5%-tile UPT</c:v>
                </c:pt>
              </c:strCache>
            </c:strRef>
          </c:cat>
          <c:val>
            <c:numRef>
              <c:f>Sheet1!$A$4:$B$4</c:f>
              <c:numCache>
                <c:formatCode>0%</c:formatCode>
                <c:ptCount val="2"/>
                <c:pt idx="0">
                  <c:v>0.92</c:v>
                </c:pt>
                <c:pt idx="1">
                  <c:v>0.85000000000000064</c:v>
                </c:pt>
              </c:numCache>
            </c:numRef>
          </c:val>
        </c:ser>
        <c:dLbls>
          <c:showVal val="1"/>
        </c:dLbls>
        <c:axId val="155584768"/>
        <c:axId val="155594752"/>
      </c:barChart>
      <c:catAx>
        <c:axId val="155584768"/>
        <c:scaling>
          <c:orientation val="minMax"/>
        </c:scaling>
        <c:axPos val="b"/>
        <c:majorTickMark val="none"/>
        <c:tickLblPos val="nextTo"/>
        <c:txPr>
          <a:bodyPr/>
          <a:lstStyle/>
          <a:p>
            <a:pPr>
              <a:defRPr>
                <a:latin typeface="+mn-lt"/>
              </a:defRPr>
            </a:pPr>
            <a:endParaRPr lang="zh-CN"/>
          </a:p>
        </c:txPr>
        <c:crossAx val="155594752"/>
        <c:crosses val="autoZero"/>
        <c:auto val="1"/>
        <c:lblAlgn val="ctr"/>
        <c:lblOffset val="100"/>
      </c:catAx>
      <c:valAx>
        <c:axId val="155594752"/>
        <c:scaling>
          <c:orientation val="minMax"/>
          <c:min val="0"/>
        </c:scaling>
        <c:axPos val="l"/>
        <c:majorGridlines/>
        <c:numFmt formatCode="0%" sourceLinked="1"/>
        <c:tickLblPos val="nextTo"/>
        <c:crossAx val="155584768"/>
        <c:crosses val="autoZero"/>
        <c:crossBetween val="between"/>
      </c:valAx>
      <c:spPr>
        <a:ln>
          <a:solidFill>
            <a:schemeClr val="tx1">
              <a:lumMod val="50000"/>
              <a:lumOff val="50000"/>
            </a:schemeClr>
          </a:solidFill>
        </a:ln>
      </c:spPr>
    </c:plotArea>
    <c:legend>
      <c:legendPos val="b"/>
      <c:layout/>
      <c:txPr>
        <a:bodyPr/>
        <a:lstStyle/>
        <a:p>
          <a:pPr>
            <a:defRPr sz="1050">
              <a:latin typeface="+mn-lt"/>
            </a:defRPr>
          </a:pPr>
          <a:endParaRPr lang="zh-CN"/>
        </a:p>
      </c:txPr>
    </c:legend>
    <c:plotVisOnly val="1"/>
    <c:dispBlanksAs val="gap"/>
  </c:chart>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2019/5/27</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xmlns=""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5/27/2019</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xmlns=""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extLst>
      <p:ext uri="{BB962C8B-B14F-4D97-AF65-F5344CB8AC3E}">
        <p14:creationId xmlns:p14="http://schemas.microsoft.com/office/powerpoint/2010/main" xmlns="" val="237574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xmlns="" val="367387019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smtClean="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smtClean="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smtClean="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smtClean="0">
                <a:solidFill>
                  <a:schemeClr val="bg1"/>
                </a:solidFill>
              </a:rPr>
              <a:t>Connecting</a:t>
            </a:r>
            <a:r>
              <a:rPr lang="en-US" altLang="zh-CN" sz="700" b="1" i="1" spc="300" baseline="0" dirty="0" smtClean="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smtClean="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smtClean="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8"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3" r:id="rId4"/>
    <p:sldLayoutId id="2147483685" r:id="rId5"/>
    <p:sldLayoutId id="2147483699" r:id="rId6"/>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a:extLst>
              <a:ext uri="{FF2B5EF4-FFF2-40B4-BE49-F238E27FC236}">
                <a16:creationId xmlns=""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a:extLst/>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xmlns="" val="4162654710"/>
      </p:ext>
    </p:extLst>
  </p:cSld>
  <p:clrMap bg1="lt1" tx1="dk1" bg2="lt2" tx2="dk2" accent1="accent1" accent2="accent2" accent3="accent3" accent4="accent4" accent5="accent5" accent6="accent6" hlink="hlink" folHlink="folHlink"/>
  <p:hf sldNum="0" hd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altLang="zh-CN" dirty="0" smtClean="0"/>
              <a:t>Views on NR Rel-17</a:t>
            </a:r>
            <a:endParaRPr lang="zh-CN" altLang="en-US" dirty="0"/>
          </a:p>
        </p:txBody>
      </p:sp>
      <p:sp>
        <p:nvSpPr>
          <p:cNvPr id="3" name="标题 3"/>
          <p:cNvSpPr txBox="1">
            <a:spLocks/>
          </p:cNvSpPr>
          <p:nvPr/>
        </p:nvSpPr>
        <p:spPr>
          <a:xfrm>
            <a:off x="827584" y="2859782"/>
            <a:ext cx="7772400" cy="1102519"/>
          </a:xfrm>
          <a:prstGeom prst="rect">
            <a:avLst/>
          </a:prstGeom>
        </p:spPr>
        <p:txBody>
          <a:bodyPr lIns="91438" tIns="45719" rIns="91438" bIns="45719" anchor="ctr" anchorCtr="1"/>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0" cap="none" spc="0" normalizeH="0" baseline="0" noProof="0" dirty="0" smtClean="0">
                <a:ln>
                  <a:noFill/>
                </a:ln>
                <a:effectLst/>
                <a:uLnTx/>
                <a:uFillTx/>
                <a:latin typeface="+mj-lt"/>
                <a:ea typeface="+mj-ea"/>
                <a:cs typeface="+mj-cs"/>
              </a:rPr>
              <a:t>China Telecom</a:t>
            </a:r>
          </a:p>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zh-CN" sz="2000" kern="0" noProof="0" dirty="0" smtClean="0">
                <a:latin typeface="+mj-lt"/>
                <a:ea typeface="+mj-ea"/>
                <a:cs typeface="+mj-cs"/>
              </a:rPr>
              <a:t>June 4, 2019</a:t>
            </a:r>
            <a:endParaRPr kumimoji="0" lang="zh-CN" altLang="en-US" sz="2000" b="0" i="0" u="none" strike="noStrike" kern="0" cap="none" spc="0" normalizeH="0" baseline="0" noProof="0" dirty="0">
              <a:ln>
                <a:noFill/>
              </a:ln>
              <a:effectLst/>
              <a:uLnTx/>
              <a:uFillTx/>
              <a:latin typeface="+mj-lt"/>
              <a:ea typeface="+mj-ea"/>
              <a:cs typeface="+mj-cs"/>
            </a:endParaRPr>
          </a:p>
        </p:txBody>
      </p:sp>
      <p:sp>
        <p:nvSpPr>
          <p:cNvPr id="5" name="テキスト ボックス 3"/>
          <p:cNvSpPr txBox="1"/>
          <p:nvPr/>
        </p:nvSpPr>
        <p:spPr>
          <a:xfrm>
            <a:off x="179512" y="195486"/>
            <a:ext cx="3605474" cy="861774"/>
          </a:xfrm>
          <a:prstGeom prst="rect">
            <a:avLst/>
          </a:prstGeom>
          <a:noFill/>
        </p:spPr>
        <p:txBody>
          <a:bodyPr wrap="none" rtlCol="0">
            <a:spAutoFit/>
          </a:bodyPr>
          <a:lstStyle/>
          <a:p>
            <a:r>
              <a:rPr lang="en-US" altLang="zh-CN" sz="1600" dirty="0"/>
              <a:t>3GPP TSG RAN Meeting #84	</a:t>
            </a:r>
          </a:p>
          <a:p>
            <a:r>
              <a:rPr lang="de-DE" altLang="zh-CN" sz="1600" dirty="0"/>
              <a:t>Newport Beach, USA, June 3-6, </a:t>
            </a:r>
            <a:r>
              <a:rPr lang="de-DE" altLang="zh-CN" sz="1600" dirty="0" smtClean="0"/>
              <a:t>2019</a:t>
            </a:r>
          </a:p>
          <a:p>
            <a:r>
              <a:rPr lang="en-US" altLang="ja-JP" sz="1600" dirty="0" smtClean="0"/>
              <a:t>Agenda: </a:t>
            </a:r>
            <a:r>
              <a:rPr lang="en-US" altLang="zh-CN" sz="1600" dirty="0" smtClean="0"/>
              <a:t>8</a:t>
            </a:r>
            <a:endParaRPr lang="en-US" altLang="ja-JP" sz="1600" dirty="0"/>
          </a:p>
        </p:txBody>
      </p:sp>
      <p:sp>
        <p:nvSpPr>
          <p:cNvPr id="6" name="正方形/長方形 4"/>
          <p:cNvSpPr/>
          <p:nvPr/>
        </p:nvSpPr>
        <p:spPr>
          <a:xfrm>
            <a:off x="6228184" y="627534"/>
            <a:ext cx="2707332" cy="338554"/>
          </a:xfrm>
          <a:prstGeom prst="rect">
            <a:avLst/>
          </a:prstGeom>
          <a:noFill/>
        </p:spPr>
        <p:txBody>
          <a:bodyPr wrap="square">
            <a:spAutoFit/>
          </a:bodyPr>
          <a:lstStyle/>
          <a:p>
            <a:pPr algn="r"/>
            <a:r>
              <a:rPr lang="en-US" altLang="zh-CN" sz="1600" dirty="0" smtClean="0"/>
              <a:t>RP-190919</a:t>
            </a:r>
            <a:endParaRPr lang="en-US" altLang="zh-CN" dirty="0" smtClean="0"/>
          </a:p>
        </p:txBody>
      </p:sp>
    </p:spTree>
    <p:extLst>
      <p:ext uri="{BB962C8B-B14F-4D97-AF65-F5344CB8AC3E}">
        <p14:creationId xmlns:p14="http://schemas.microsoft.com/office/powerpoint/2010/main" xmlns="" val="2434096383"/>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Network energy saving : Objectives of new SID</a:t>
            </a:r>
            <a:endParaRPr lang="zh-CN" altLang="en-US" dirty="0"/>
          </a:p>
        </p:txBody>
      </p:sp>
      <p:sp>
        <p:nvSpPr>
          <p:cNvPr id="3" name="Content Placeholder 2"/>
          <p:cNvSpPr>
            <a:spLocks noGrp="1"/>
          </p:cNvSpPr>
          <p:nvPr>
            <p:ph idx="1"/>
          </p:nvPr>
        </p:nvSpPr>
        <p:spPr>
          <a:xfrm>
            <a:off x="251520" y="699542"/>
            <a:ext cx="8642350" cy="3769569"/>
          </a:xfrm>
        </p:spPr>
        <p:txBody>
          <a:bodyPr>
            <a:noAutofit/>
          </a:bodyPr>
          <a:lstStyle/>
          <a:p>
            <a:pPr hangingPunct="0">
              <a:buNone/>
            </a:pPr>
            <a:r>
              <a:rPr lang="en-GB" altLang="zh-CN" sz="1200" dirty="0" smtClean="0"/>
              <a:t>The objectives </a:t>
            </a:r>
            <a:r>
              <a:rPr lang="en-US" altLang="zh-CN" sz="1200" dirty="0" smtClean="0"/>
              <a:t>of the work item is to introduce the support for </a:t>
            </a:r>
            <a:r>
              <a:rPr lang="en-GB" altLang="zh-CN" sz="1200" dirty="0" smtClean="0"/>
              <a:t>the potential solutions for enhancement on NR network energy saving by </a:t>
            </a:r>
            <a:endParaRPr lang="zh-CN" altLang="zh-CN" sz="1200" dirty="0" smtClean="0"/>
          </a:p>
          <a:p>
            <a:pPr lvl="0" hangingPunct="0"/>
            <a:r>
              <a:rPr lang="en-GB" altLang="zh-CN" sz="1200" dirty="0" smtClean="0"/>
              <a:t>Study on the potential solutions to enhance NR network energy saving include:</a:t>
            </a:r>
            <a:endParaRPr lang="zh-CN" altLang="zh-CN" sz="1200" dirty="0" smtClean="0"/>
          </a:p>
          <a:p>
            <a:pPr lvl="1" hangingPunct="0"/>
            <a:r>
              <a:rPr lang="en-GB" altLang="zh-CN" sz="1100" dirty="0" smtClean="0"/>
              <a:t>Dynamic TRX on/off with enhanced CSI measurement to reduce impact on user experience</a:t>
            </a:r>
            <a:endParaRPr lang="zh-CN" altLang="zh-CN" sz="1100" dirty="0" smtClean="0"/>
          </a:p>
          <a:p>
            <a:pPr lvl="2" hangingPunct="0"/>
            <a:r>
              <a:rPr lang="en-GB" altLang="zh-CN" sz="1050" dirty="0" smtClean="0"/>
              <a:t>Network decides if switching off TRX by referring to UE reports of all the possible configured CSI measurement results in order to reduce impact on user experience.</a:t>
            </a:r>
            <a:endParaRPr lang="zh-CN" altLang="zh-CN" sz="1050" dirty="0" smtClean="0"/>
          </a:p>
          <a:p>
            <a:pPr lvl="1" hangingPunct="0"/>
            <a:r>
              <a:rPr lang="en-GB" altLang="zh-CN" sz="1100" dirty="0" smtClean="0"/>
              <a:t>Efficient cell activation/de-activation procedure with introduction of energy saving mode</a:t>
            </a:r>
            <a:endParaRPr lang="zh-CN" altLang="zh-CN" sz="1100" dirty="0" smtClean="0"/>
          </a:p>
          <a:p>
            <a:pPr lvl="2" hangingPunct="0"/>
            <a:r>
              <a:rPr lang="en-GB" altLang="zh-CN" sz="1050" dirty="0" smtClean="0"/>
              <a:t>This solution is for the scenario in which LTE providing basic coverage and NR offloading the data traffic from LTE.</a:t>
            </a:r>
            <a:endParaRPr lang="zh-CN" altLang="zh-CN" sz="1050" dirty="0" smtClean="0"/>
          </a:p>
          <a:p>
            <a:pPr lvl="2" hangingPunct="0"/>
            <a:r>
              <a:rPr lang="en-GB" altLang="zh-CN" sz="1050" dirty="0" smtClean="0"/>
              <a:t>NR can activation/de-activation according to the network load by introducing long cycle signals such as SSB or RMSI.</a:t>
            </a:r>
            <a:endParaRPr lang="zh-CN" altLang="zh-CN" sz="1050" dirty="0" smtClean="0"/>
          </a:p>
          <a:p>
            <a:pPr lvl="1" hangingPunct="0"/>
            <a:r>
              <a:rPr lang="en-GB" altLang="zh-CN" sz="1100" dirty="0" smtClean="0"/>
              <a:t>Latency aware scheduling enhancement to improve the sleep ratio and duration</a:t>
            </a:r>
            <a:endParaRPr lang="zh-CN" altLang="zh-CN" sz="1100" dirty="0" smtClean="0"/>
          </a:p>
          <a:p>
            <a:pPr lvl="2" hangingPunct="0"/>
            <a:r>
              <a:rPr lang="en-GB" altLang="zh-CN" sz="1050" dirty="0" smtClean="0"/>
              <a:t>	Optimize the date packets integrated transmit and reduce the fragment transmit by introducing signals for BS to obtain the service latency requirement from the Core Network.</a:t>
            </a:r>
            <a:endParaRPr lang="zh-CN" altLang="zh-CN" sz="1050" dirty="0" smtClean="0"/>
          </a:p>
          <a:p>
            <a:pPr lvl="1" hangingPunct="0"/>
            <a:r>
              <a:rPr lang="en-GB" altLang="zh-CN" sz="1100" dirty="0" smtClean="0"/>
              <a:t>Enhancement on intra/inter RAT networking energy saving. (e.g. Energy information interaction between Macro and Micro base stations with ‘smart’ network planning)</a:t>
            </a:r>
            <a:endParaRPr lang="zh-CN" altLang="zh-CN" sz="1100" dirty="0" smtClean="0"/>
          </a:p>
          <a:p>
            <a:pPr lvl="0" fontAlgn="auto" hangingPunct="0"/>
            <a:r>
              <a:rPr lang="en-GB" altLang="zh-CN" sz="1200" dirty="0" smtClean="0"/>
              <a:t>Narrow down the solutions according to the study conclusion and clarify </a:t>
            </a:r>
            <a:r>
              <a:rPr lang="en-US" altLang="zh-CN" sz="1200" dirty="0" smtClean="0"/>
              <a:t>the necessary modifications to the corresponding specifications with not limit to RAN1-4 specifications.</a:t>
            </a:r>
            <a:endParaRPr lang="en-US" altLang="zh-CN" sz="900" dirty="0" smtClean="0"/>
          </a:p>
          <a:p>
            <a:pPr lvl="1" fontAlgn="auto">
              <a:lnSpc>
                <a:spcPct val="100000"/>
              </a:lnSpc>
              <a:buNone/>
            </a:pPr>
            <a:r>
              <a:rPr lang="en-US" altLang="zh-CN" sz="1050" dirty="0" smtClean="0">
                <a:solidFill>
                  <a:srgbClr val="0000FF"/>
                </a:solidFill>
              </a:rPr>
              <a:t>See more details in attachment 2.</a:t>
            </a:r>
            <a:endParaRPr lang="zh-CN" altLang="zh-CN" sz="900" dirty="0">
              <a:solidFill>
                <a:srgbClr val="0000FF"/>
              </a:solidFill>
            </a:endParaRPr>
          </a:p>
          <a:p>
            <a:pPr>
              <a:lnSpc>
                <a:spcPct val="100000"/>
              </a:lnSpc>
            </a:pPr>
            <a:endParaRPr lang="zh-CN" altLang="en-US" sz="800" dirty="0"/>
          </a:p>
        </p:txBody>
      </p:sp>
      <p:sp>
        <p:nvSpPr>
          <p:cNvPr id="4" name="Slide Number Placeholder 3"/>
          <p:cNvSpPr>
            <a:spLocks noGrp="1"/>
          </p:cNvSpPr>
          <p:nvPr>
            <p:ph type="sldNum" sz="quarter" idx="10"/>
          </p:nvPr>
        </p:nvSpPr>
        <p:spPr>
          <a:xfrm>
            <a:off x="4054479" y="4818461"/>
            <a:ext cx="1223963" cy="161925"/>
          </a:xfrm>
        </p:spPr>
        <p:txBody>
          <a:bodyPr/>
          <a:lstStyle/>
          <a:p>
            <a:pPr>
              <a:defRPr/>
            </a:pPr>
            <a:fld id="{60E1D707-743A-4DE1-9ADF-A19E5F8506DA}" type="slidenum">
              <a:rPr lang="en-US" smtClean="0"/>
              <a:pPr>
                <a:defRPr/>
              </a:pPr>
              <a:t>10</a:t>
            </a:fld>
            <a:endParaRPr lang="en-US" dirty="0"/>
          </a:p>
        </p:txBody>
      </p:sp>
    </p:spTree>
    <p:extLst>
      <p:ext uri="{BB962C8B-B14F-4D97-AF65-F5344CB8AC3E}">
        <p14:creationId xmlns:p14="http://schemas.microsoft.com/office/powerpoint/2010/main" xmlns="" val="2749823261"/>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11</a:t>
            </a:fld>
            <a:endParaRPr lang="en-US" dirty="0"/>
          </a:p>
        </p:txBody>
      </p:sp>
      <p:sp>
        <p:nvSpPr>
          <p:cNvPr id="5" name="内容占位符 4"/>
          <p:cNvSpPr>
            <a:spLocks noGrp="1"/>
          </p:cNvSpPr>
          <p:nvPr>
            <p:ph idx="1"/>
          </p:nvPr>
        </p:nvSpPr>
        <p:spPr>
          <a:xfrm>
            <a:off x="250826" y="674389"/>
            <a:ext cx="8642350" cy="3913585"/>
          </a:xfrm>
        </p:spPr>
        <p:txBody>
          <a:bodyPr/>
          <a:lstStyle/>
          <a:p>
            <a:r>
              <a:rPr lang="en-US" altLang="zh-CN" sz="1600" dirty="0" smtClean="0"/>
              <a:t>LTE has laid solid foundation on tight interworking with WLAN, i.e. LTE-WLAN Aggregation (LWA), RAN Controlled LTE-WLAN interworking, and </a:t>
            </a:r>
            <a:r>
              <a:rPr lang="en-GB" altLang="zh-CN" sz="1600" dirty="0"/>
              <a:t>LTE/WLAN Radio Level Integration with IPsec </a:t>
            </a:r>
            <a:r>
              <a:rPr lang="en-GB" altLang="zh-CN" sz="1600" dirty="0" smtClean="0"/>
              <a:t>Tunnel (LWIP), to enable operators to take full advantage of the unlicensed spectrum and WLAN network.</a:t>
            </a:r>
            <a:endParaRPr lang="en-US" altLang="zh-CN" sz="1600" dirty="0" smtClean="0"/>
          </a:p>
          <a:p>
            <a:r>
              <a:rPr lang="en-US" altLang="zh-CN" sz="1600" dirty="0" smtClean="0"/>
              <a:t>Likewise, NR-WLAN </a:t>
            </a:r>
            <a:r>
              <a:rPr lang="en-US" altLang="zh-CN" sz="1600" dirty="0"/>
              <a:t>dual connectivity </a:t>
            </a:r>
            <a:r>
              <a:rPr lang="en-US" altLang="zh-CN" sz="1600" dirty="0" smtClean="0"/>
              <a:t>would also </a:t>
            </a:r>
            <a:r>
              <a:rPr lang="en-US" altLang="zh-CN" sz="1600" dirty="0"/>
              <a:t>bring benefit on throughput, peak data rate, mobility and network management. </a:t>
            </a:r>
          </a:p>
          <a:p>
            <a:r>
              <a:rPr lang="en-US" altLang="zh-CN" sz="1600" dirty="0" smtClean="0"/>
              <a:t>During NR study phase, the scenarios of NR-WLAN integration have been roughly discussed, however no further work done due to time issue. </a:t>
            </a:r>
          </a:p>
          <a:p>
            <a:r>
              <a:rPr lang="en-US" altLang="zh-CN" sz="1600" dirty="0" smtClean="0"/>
              <a:t>IEEE </a:t>
            </a:r>
            <a:r>
              <a:rPr lang="en-US" altLang="zh-CN" sz="1600" dirty="0"/>
              <a:t>have also made one of </a:t>
            </a:r>
            <a:r>
              <a:rPr lang="en-US" altLang="zh-CN" sz="1600" dirty="0" smtClean="0"/>
              <a:t>way </a:t>
            </a:r>
            <a:r>
              <a:rPr lang="en-US" altLang="zh-CN" sz="1600" dirty="0"/>
              <a:t>towards 5G by tight interworking with </a:t>
            </a:r>
            <a:r>
              <a:rPr lang="en-US" altLang="zh-CN" sz="1600" dirty="0" smtClean="0"/>
              <a:t>NR [1].</a:t>
            </a:r>
          </a:p>
          <a:p>
            <a:pPr lvl="1"/>
            <a:r>
              <a:rPr lang="en-US" altLang="zh-CN" sz="1400" dirty="0" smtClean="0"/>
              <a:t>Action B3: IMT-2020 – external body proposal</a:t>
            </a:r>
          </a:p>
          <a:p>
            <a:pPr lvl="2"/>
            <a:r>
              <a:rPr lang="en-US" altLang="zh-CN" sz="1200" dirty="0" smtClean="0"/>
              <a:t>Support development of a 3GPP proposal incorporating references to the use of IEEE 802.11, or an IEEE 802 Access Network</a:t>
            </a:r>
          </a:p>
          <a:p>
            <a:pPr lvl="1"/>
            <a:r>
              <a:rPr lang="en-US" altLang="zh-CN" sz="1400" dirty="0" smtClean="0">
                <a:sym typeface="Trebuchet MS" pitchFamily="-92" charset="0"/>
              </a:rPr>
              <a:t>Action A: IEEE “5G” specification</a:t>
            </a:r>
          </a:p>
          <a:p>
            <a:endParaRPr lang="en-US" altLang="zh-CN" dirty="0"/>
          </a:p>
          <a:p>
            <a:pPr marL="0" indent="0">
              <a:buNone/>
            </a:pPr>
            <a:endParaRPr lang="en-US" altLang="zh-CN" sz="1400" dirty="0" smtClean="0"/>
          </a:p>
        </p:txBody>
      </p:sp>
      <p:sp>
        <p:nvSpPr>
          <p:cNvPr id="6" name="标题 5"/>
          <p:cNvSpPr>
            <a:spLocks noGrp="1"/>
          </p:cNvSpPr>
          <p:nvPr>
            <p:ph type="title"/>
          </p:nvPr>
        </p:nvSpPr>
        <p:spPr/>
        <p:txBody>
          <a:bodyPr/>
          <a:lstStyle/>
          <a:p>
            <a:r>
              <a:rPr lang="en-US" altLang="zh-CN" dirty="0" smtClean="0"/>
              <a:t>NR-WLAN dual connectivity : Motivation</a:t>
            </a:r>
            <a:endParaRPr lang="zh-CN" altLang="en-US" dirty="0"/>
          </a:p>
        </p:txBody>
      </p:sp>
      <p:sp>
        <p:nvSpPr>
          <p:cNvPr id="8" name="矩形 7"/>
          <p:cNvSpPr/>
          <p:nvPr/>
        </p:nvSpPr>
        <p:spPr>
          <a:xfrm>
            <a:off x="3419872" y="4659982"/>
            <a:ext cx="5256584" cy="253916"/>
          </a:xfrm>
          <a:prstGeom prst="rect">
            <a:avLst/>
          </a:prstGeom>
        </p:spPr>
        <p:txBody>
          <a:bodyPr wrap="square">
            <a:spAutoFit/>
          </a:bodyPr>
          <a:lstStyle/>
          <a:p>
            <a:pPr algn="r"/>
            <a:r>
              <a:rPr lang="en-US" altLang="en-US" sz="1050" dirty="0" smtClean="0">
                <a:solidFill>
                  <a:srgbClr val="0070C0"/>
                </a:solidFill>
              </a:rPr>
              <a:t>[1] EC-16-0119-01-5GSG</a:t>
            </a:r>
            <a:r>
              <a:rPr lang="en-US" altLang="en-US" sz="1050" dirty="0" smtClean="0">
                <a:solidFill>
                  <a:srgbClr val="0070C0"/>
                </a:solidFill>
                <a:latin typeface="Arial" pitchFamily="34" charset="0"/>
              </a:rPr>
              <a:t> </a:t>
            </a:r>
            <a:r>
              <a:rPr lang="en-US" altLang="en-US" sz="1050" dirty="0" smtClean="0">
                <a:solidFill>
                  <a:srgbClr val="0070C0"/>
                </a:solidFill>
              </a:rPr>
              <a:t>IEEE 802 EC 5G / IMT-2020 Standing Committee Report</a:t>
            </a:r>
            <a:endParaRPr lang="zh-CN" altLang="en-US" sz="1050" dirty="0">
              <a:solidFill>
                <a:srgbClr val="0070C0"/>
              </a:solidFill>
            </a:endParaRPr>
          </a:p>
        </p:txBody>
      </p:sp>
    </p:spTree>
    <p:extLst>
      <p:ext uri="{BB962C8B-B14F-4D97-AF65-F5344CB8AC3E}">
        <p14:creationId xmlns="" xmlns:p14="http://schemas.microsoft.com/office/powerpoint/2010/main" val="1467243886"/>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12</a:t>
            </a:fld>
            <a:endParaRPr lang="en-US" dirty="0"/>
          </a:p>
        </p:txBody>
      </p:sp>
      <p:sp>
        <p:nvSpPr>
          <p:cNvPr id="5" name="内容占位符 4"/>
          <p:cNvSpPr>
            <a:spLocks noGrp="1"/>
          </p:cNvSpPr>
          <p:nvPr>
            <p:ph idx="1"/>
          </p:nvPr>
        </p:nvSpPr>
        <p:spPr/>
        <p:txBody>
          <a:bodyPr/>
          <a:lstStyle/>
          <a:p>
            <a:pPr lvl="0" hangingPunct="0"/>
            <a:r>
              <a:rPr lang="en-US" altLang="zh-CN" dirty="0" smtClean="0"/>
              <a:t>Scenarios of NR-WLAN dual connectivity</a:t>
            </a:r>
            <a:endParaRPr lang="zh-CN" altLang="zh-CN" dirty="0" smtClean="0"/>
          </a:p>
          <a:p>
            <a:pPr lvl="0" hangingPunct="0"/>
            <a:r>
              <a:rPr lang="en-US" altLang="zh-CN" dirty="0" smtClean="0"/>
              <a:t>Solutions to realize NR-WLAN dual connectivity, LTE solutions (LWA, RCLWI, LWIP) can be baseline, down selection may be needed. </a:t>
            </a:r>
            <a:endParaRPr lang="zh-CN" altLang="zh-CN" dirty="0" smtClean="0"/>
          </a:p>
          <a:p>
            <a:pPr lvl="0" hangingPunct="0"/>
            <a:r>
              <a:rPr lang="en-US" altLang="zh-CN" dirty="0" smtClean="0"/>
              <a:t>Investigate potential enhancements compared with LTE baseline:</a:t>
            </a:r>
            <a:endParaRPr lang="zh-CN" altLang="zh-CN" dirty="0" smtClean="0"/>
          </a:p>
          <a:p>
            <a:pPr lvl="1" hangingPunct="0"/>
            <a:r>
              <a:rPr lang="en-US" altLang="zh-CN" dirty="0" smtClean="0"/>
              <a:t>CP enhancement, e.g. fast WLAN addition, retain WLAN connection while NR is out of coverage</a:t>
            </a:r>
            <a:endParaRPr lang="zh-CN" altLang="zh-CN" dirty="0" smtClean="0"/>
          </a:p>
          <a:p>
            <a:pPr lvl="1" hangingPunct="0"/>
            <a:r>
              <a:rPr lang="en-US" altLang="zh-CN" dirty="0" smtClean="0"/>
              <a:t>UP enhancement, e.g. direct UP connection between WLAN and 5GC.</a:t>
            </a:r>
          </a:p>
          <a:p>
            <a:pPr lvl="1" hangingPunct="0">
              <a:buNone/>
            </a:pPr>
            <a:r>
              <a:rPr lang="en-US" altLang="zh-CN" dirty="0" smtClean="0"/>
              <a:t>Cooperation with SA working groups as well as IEEE may be required.</a:t>
            </a:r>
          </a:p>
          <a:p>
            <a:pPr lvl="1" hangingPunct="0">
              <a:buNone/>
            </a:pPr>
            <a:endParaRPr lang="en-US" altLang="zh-CN" dirty="0" smtClean="0"/>
          </a:p>
          <a:p>
            <a:pPr lvl="1" hangingPunct="0">
              <a:buNone/>
            </a:pPr>
            <a:r>
              <a:rPr lang="en-US" altLang="zh-CN" dirty="0" smtClean="0">
                <a:solidFill>
                  <a:srgbClr val="0000FF"/>
                </a:solidFill>
              </a:rPr>
              <a:t>See more details in attachment 3.</a:t>
            </a:r>
            <a:endParaRPr lang="zh-CN" altLang="zh-CN" sz="1400" dirty="0" smtClean="0">
              <a:solidFill>
                <a:srgbClr val="0000FF"/>
              </a:solidFill>
            </a:endParaRPr>
          </a:p>
          <a:p>
            <a:pPr lvl="1" hangingPunct="0">
              <a:buNone/>
            </a:pPr>
            <a:endParaRPr lang="en-US" altLang="zh-CN" dirty="0" smtClean="0"/>
          </a:p>
          <a:p>
            <a:pPr lvl="1" hangingPunct="0">
              <a:buNone/>
            </a:pPr>
            <a:endParaRPr lang="zh-CN" altLang="zh-CN" dirty="0" smtClean="0"/>
          </a:p>
          <a:p>
            <a:pPr lvl="1" hangingPunct="0"/>
            <a:endParaRPr lang="en-US" altLang="zh-CN" dirty="0" smtClean="0"/>
          </a:p>
        </p:txBody>
      </p:sp>
      <p:sp>
        <p:nvSpPr>
          <p:cNvPr id="6" name="标题 5"/>
          <p:cNvSpPr>
            <a:spLocks noGrp="1"/>
          </p:cNvSpPr>
          <p:nvPr>
            <p:ph type="title"/>
          </p:nvPr>
        </p:nvSpPr>
        <p:spPr/>
        <p:txBody>
          <a:bodyPr/>
          <a:lstStyle/>
          <a:p>
            <a:r>
              <a:rPr lang="en-US" altLang="zh-CN" dirty="0" smtClean="0"/>
              <a:t>NR-WLAN dual connectivity : Objectives of new WID </a:t>
            </a:r>
            <a:endParaRPr lang="zh-CN" altLang="en-US" dirty="0"/>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RAN enhancement for Multi-USIM UE : Motivation</a:t>
            </a:r>
            <a:endParaRPr lang="zh-CN" altLang="en-US" dirty="0"/>
          </a:p>
        </p:txBody>
      </p:sp>
      <p:sp>
        <p:nvSpPr>
          <p:cNvPr id="3" name="Content Placeholder 2"/>
          <p:cNvSpPr>
            <a:spLocks noGrp="1"/>
          </p:cNvSpPr>
          <p:nvPr>
            <p:ph idx="1"/>
          </p:nvPr>
        </p:nvSpPr>
        <p:spPr>
          <a:xfrm>
            <a:off x="250826" y="681040"/>
            <a:ext cx="8785670" cy="3913585"/>
          </a:xfrm>
        </p:spPr>
        <p:txBody>
          <a:bodyPr/>
          <a:lstStyle/>
          <a:p>
            <a:r>
              <a:rPr lang="en-US" altLang="zh-CN" sz="1600" dirty="0" smtClean="0"/>
              <a:t>M</a:t>
            </a:r>
            <a:r>
              <a:rPr lang="en-GB" altLang="zh-CN" sz="1600" dirty="0" err="1" smtClean="0"/>
              <a:t>ulti</a:t>
            </a:r>
            <a:r>
              <a:rPr lang="en-GB" altLang="zh-CN" sz="1600" dirty="0" smtClean="0"/>
              <a:t>-USIM </a:t>
            </a:r>
            <a:r>
              <a:rPr lang="en-GB" altLang="zh-CN" sz="1600" dirty="0"/>
              <a:t>devices have been more and more popular in different countries. However, </a:t>
            </a:r>
            <a:r>
              <a:rPr lang="en-GB" altLang="zh-CN" sz="1600" dirty="0" smtClean="0"/>
              <a:t>the support </a:t>
            </a:r>
            <a:r>
              <a:rPr lang="en-GB" altLang="zh-CN" sz="1600" dirty="0"/>
              <a:t>for multi-USIM is currently handled in an implementation-specific </a:t>
            </a:r>
            <a:r>
              <a:rPr lang="en-GB" altLang="zh-CN" sz="1600" dirty="0" smtClean="0"/>
              <a:t>manner</a:t>
            </a:r>
            <a:r>
              <a:rPr lang="en-US" altLang="zh-CN" sz="1600" dirty="0"/>
              <a:t>.</a:t>
            </a:r>
            <a:endParaRPr lang="en-US" altLang="zh-CN" sz="1600" dirty="0" smtClean="0"/>
          </a:p>
          <a:p>
            <a:r>
              <a:rPr lang="en-US" altLang="zh-CN" sz="1600" dirty="0" smtClean="0"/>
              <a:t>SA2 </a:t>
            </a:r>
            <a:r>
              <a:rPr lang="en-US" altLang="zh-CN" sz="1600" dirty="0"/>
              <a:t>has already start working on multi-SIM for </a:t>
            </a:r>
            <a:r>
              <a:rPr lang="en-US" altLang="zh-CN" sz="1600" dirty="0" smtClean="0"/>
              <a:t>Release-16, following-up </a:t>
            </a:r>
            <a:r>
              <a:rPr lang="en-US" altLang="zh-CN" sz="1600" dirty="0"/>
              <a:t>RAN2 work should be done in </a:t>
            </a:r>
            <a:r>
              <a:rPr lang="en-US" altLang="zh-CN" sz="1600" dirty="0" smtClean="0"/>
              <a:t>Rel-17 in order to complete the standardization work of related RAN functions.</a:t>
            </a:r>
          </a:p>
          <a:p>
            <a:pPr lvl="1"/>
            <a:r>
              <a:rPr lang="en-US" altLang="zh-CN" sz="1400" dirty="0" smtClean="0"/>
              <a:t>A mechanism for delivering paging destined to USIM A while the UE is actively communicating with</a:t>
            </a:r>
            <a:br>
              <a:rPr lang="en-US" altLang="zh-CN" sz="1400" dirty="0" smtClean="0"/>
            </a:br>
            <a:r>
              <a:rPr lang="en-US" altLang="zh-CN" sz="1400" dirty="0" smtClean="0"/>
              <a:t>USIM B </a:t>
            </a:r>
          </a:p>
          <a:p>
            <a:pPr lvl="1"/>
            <a:r>
              <a:rPr lang="en-US" altLang="zh-CN" sz="1400" dirty="0" smtClean="0"/>
              <a:t>A mechanism allowing for suspension (or release) and resumption of an ongoing connection in the</a:t>
            </a:r>
            <a:br>
              <a:rPr lang="en-US" altLang="zh-CN" sz="1400" dirty="0" smtClean="0"/>
            </a:br>
            <a:r>
              <a:rPr lang="en-US" altLang="zh-CN" sz="1400" dirty="0" smtClean="0"/>
              <a:t>3GPP system associated with USIM A, so that the UE can temporarily leave to the 3GPP system</a:t>
            </a:r>
            <a:br>
              <a:rPr lang="en-US" altLang="zh-CN" sz="1400" dirty="0" smtClean="0"/>
            </a:br>
            <a:r>
              <a:rPr lang="en-US" altLang="zh-CN" sz="1400" dirty="0" smtClean="0"/>
              <a:t>associated with USIM B </a:t>
            </a:r>
          </a:p>
          <a:p>
            <a:r>
              <a:rPr lang="en-US" altLang="zh-CN" sz="1600" dirty="0"/>
              <a:t>It is expected that specification work for </a:t>
            </a:r>
            <a:r>
              <a:rPr lang="en-US" altLang="zh-CN" sz="1600" dirty="0" smtClean="0"/>
              <a:t>Multi-USIM UE in RAN </a:t>
            </a:r>
            <a:r>
              <a:rPr lang="en-US" altLang="zh-CN" sz="1600" dirty="0"/>
              <a:t>comprise the following</a:t>
            </a:r>
            <a:r>
              <a:rPr lang="en-US" altLang="zh-CN" sz="1600" dirty="0" smtClean="0"/>
              <a:t>:</a:t>
            </a:r>
          </a:p>
          <a:p>
            <a:pPr lvl="1"/>
            <a:r>
              <a:rPr lang="en-GB" altLang="zh-CN" sz="1400" dirty="0"/>
              <a:t>SA2 </a:t>
            </a:r>
            <a:r>
              <a:rPr lang="en-GB" altLang="zh-CN" sz="1400" dirty="0" smtClean="0"/>
              <a:t>scope with RAN impacted </a:t>
            </a:r>
            <a:r>
              <a:rPr lang="en-GB" altLang="zh-CN" sz="1400" dirty="0"/>
              <a:t>shall also be studied in </a:t>
            </a:r>
            <a:r>
              <a:rPr lang="en-GB" altLang="zh-CN" sz="1400" dirty="0" smtClean="0"/>
              <a:t>RAN</a:t>
            </a:r>
          </a:p>
          <a:p>
            <a:pPr lvl="1"/>
            <a:r>
              <a:rPr lang="en-GB" altLang="zh-CN" sz="1400" dirty="0" smtClean="0"/>
              <a:t>new </a:t>
            </a:r>
            <a:r>
              <a:rPr lang="en-GB" altLang="zh-CN" sz="1400" dirty="0"/>
              <a:t>NR RAN </a:t>
            </a:r>
            <a:r>
              <a:rPr lang="en-GB" altLang="zh-CN" sz="1400" dirty="0" smtClean="0"/>
              <a:t>specific solutions for the support of Multi-USM UE</a:t>
            </a:r>
          </a:p>
          <a:p>
            <a:pPr lvl="1">
              <a:buNone/>
            </a:pPr>
            <a:r>
              <a:rPr lang="en-US" altLang="zh-CN" sz="1400" dirty="0" smtClean="0">
                <a:solidFill>
                  <a:srgbClr val="0000FF"/>
                </a:solidFill>
              </a:rPr>
              <a:t>See more details in attachment 4.</a:t>
            </a:r>
            <a:endParaRPr lang="zh-CN" altLang="zh-CN" sz="1100" dirty="0" smtClean="0">
              <a:solidFill>
                <a:srgbClr val="0000FF"/>
              </a:solidFill>
            </a:endParaRPr>
          </a:p>
          <a:p>
            <a:pPr lvl="1"/>
            <a:endParaRPr lang="en-US" altLang="zh-CN" sz="1400" dirty="0"/>
          </a:p>
          <a:p>
            <a:endParaRPr lang="en-GB" altLang="zh-CN" sz="1600" dirty="0" smtClean="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13</a:t>
            </a:fld>
            <a:endParaRPr lang="en-US" dirty="0"/>
          </a:p>
        </p:txBody>
      </p:sp>
    </p:spTree>
    <p:extLst>
      <p:ext uri="{BB962C8B-B14F-4D97-AF65-F5344CB8AC3E}">
        <p14:creationId xmlns="" xmlns:p14="http://schemas.microsoft.com/office/powerpoint/2010/main" val="3959050272"/>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4" y="2"/>
            <a:ext cx="7921576" cy="519113"/>
          </a:xfrm>
        </p:spPr>
        <p:txBody>
          <a:bodyPr/>
          <a:lstStyle/>
          <a:p>
            <a:r>
              <a:rPr lang="en-US" altLang="zh-CN" dirty="0" smtClean="0"/>
              <a:t>RAN enhancement for Multi-USIM UE : Potential scope</a:t>
            </a:r>
            <a:endParaRPr lang="zh-CN" altLang="en-US" dirty="0"/>
          </a:p>
        </p:txBody>
      </p:sp>
      <p:sp>
        <p:nvSpPr>
          <p:cNvPr id="3" name="Content Placeholder 2"/>
          <p:cNvSpPr>
            <a:spLocks noGrp="1"/>
          </p:cNvSpPr>
          <p:nvPr>
            <p:ph idx="1"/>
          </p:nvPr>
        </p:nvSpPr>
        <p:spPr>
          <a:xfrm>
            <a:off x="250826" y="681040"/>
            <a:ext cx="8785670" cy="3913585"/>
          </a:xfrm>
        </p:spPr>
        <p:txBody>
          <a:bodyPr/>
          <a:lstStyle/>
          <a:p>
            <a:pPr hangingPunct="0"/>
            <a:r>
              <a:rPr lang="en-GB" altLang="zh-CN" sz="1400" dirty="0" smtClean="0"/>
              <a:t>Scenarios to be considered:</a:t>
            </a:r>
          </a:p>
          <a:p>
            <a:pPr lvl="1" hangingPunct="0"/>
            <a:r>
              <a:rPr lang="en-GB" altLang="zh-CN" sz="1200" dirty="0" smtClean="0"/>
              <a:t>Different UE low layer capabilities, single </a:t>
            </a:r>
            <a:r>
              <a:rPr lang="en-GB" altLang="zh-CN" sz="1200" dirty="0"/>
              <a:t>Rx / single </a:t>
            </a:r>
            <a:r>
              <a:rPr lang="en-GB" altLang="zh-CN" sz="1200" dirty="0" err="1"/>
              <a:t>Tx</a:t>
            </a:r>
            <a:r>
              <a:rPr lang="en-GB" altLang="zh-CN" sz="1200" dirty="0"/>
              <a:t> , dual Rx / single </a:t>
            </a:r>
            <a:r>
              <a:rPr lang="en-GB" altLang="zh-CN" sz="1200" dirty="0" err="1"/>
              <a:t>Tx</a:t>
            </a:r>
            <a:r>
              <a:rPr lang="en-GB" altLang="zh-CN" sz="1200" dirty="0"/>
              <a:t> UE and dual Rx / dual </a:t>
            </a:r>
            <a:r>
              <a:rPr lang="en-GB" altLang="zh-CN" sz="1200" dirty="0" err="1"/>
              <a:t>Tx</a:t>
            </a:r>
            <a:r>
              <a:rPr lang="en-GB" altLang="zh-CN" sz="1200" dirty="0"/>
              <a:t> implementation should be </a:t>
            </a:r>
            <a:r>
              <a:rPr lang="en-GB" altLang="zh-CN" sz="1200" dirty="0" smtClean="0"/>
              <a:t>considered.</a:t>
            </a:r>
          </a:p>
          <a:p>
            <a:pPr lvl="1" hangingPunct="0"/>
            <a:r>
              <a:rPr lang="en-GB" altLang="zh-CN" sz="1200" dirty="0"/>
              <a:t>Both Inter-MNO and intra-MNO scenarios should be </a:t>
            </a:r>
            <a:r>
              <a:rPr lang="en-GB" altLang="zh-CN" sz="1200" dirty="0" smtClean="0"/>
              <a:t>considered.</a:t>
            </a:r>
          </a:p>
          <a:p>
            <a:pPr lvl="1" hangingPunct="0"/>
            <a:r>
              <a:rPr lang="en-GB" altLang="zh-CN" sz="1200" dirty="0" smtClean="0"/>
              <a:t>Both LTE and NR, i.e. </a:t>
            </a:r>
            <a:r>
              <a:rPr lang="en-US" altLang="zh-CN" sz="1200" dirty="0"/>
              <a:t>SIM A NR</a:t>
            </a:r>
            <a:r>
              <a:rPr lang="zh-CN" altLang="en-US" sz="1200" dirty="0"/>
              <a:t>，</a:t>
            </a:r>
            <a:r>
              <a:rPr lang="en-US" altLang="zh-CN" sz="1200" dirty="0"/>
              <a:t>SIM B </a:t>
            </a:r>
            <a:r>
              <a:rPr lang="en-US" altLang="zh-CN" sz="1200" dirty="0" smtClean="0"/>
              <a:t>NR;</a:t>
            </a:r>
            <a:r>
              <a:rPr lang="en-US" altLang="zh-CN" sz="1200" dirty="0"/>
              <a:t> SIM A LTE, SIM B </a:t>
            </a:r>
            <a:r>
              <a:rPr lang="en-US" altLang="zh-CN" sz="1200" dirty="0" smtClean="0"/>
              <a:t>LTE; </a:t>
            </a:r>
            <a:r>
              <a:rPr lang="en-US" altLang="zh-CN" sz="1200" dirty="0"/>
              <a:t>SIM A  NR, SIM B </a:t>
            </a:r>
            <a:r>
              <a:rPr lang="en-US" altLang="zh-CN" sz="1200" dirty="0" smtClean="0"/>
              <a:t>LTE, </a:t>
            </a:r>
            <a:r>
              <a:rPr lang="en-GB" altLang="zh-CN" sz="1200" dirty="0" smtClean="0"/>
              <a:t>should </a:t>
            </a:r>
            <a:r>
              <a:rPr lang="en-GB" altLang="zh-CN" sz="1200" dirty="0"/>
              <a:t>be </a:t>
            </a:r>
            <a:r>
              <a:rPr lang="en-GB" altLang="zh-CN" sz="1200" dirty="0" smtClean="0"/>
              <a:t>considered.</a:t>
            </a:r>
            <a:endParaRPr lang="zh-CN" altLang="en-US" sz="1200" dirty="0"/>
          </a:p>
          <a:p>
            <a:pPr hangingPunct="0"/>
            <a:r>
              <a:rPr lang="en-GB" altLang="zh-CN" sz="1400" dirty="0"/>
              <a:t>Define </a:t>
            </a:r>
            <a:r>
              <a:rPr lang="en-GB" altLang="zh-CN" sz="1400" dirty="0" smtClean="0"/>
              <a:t>RAN </a:t>
            </a:r>
            <a:r>
              <a:rPr lang="en-GB" altLang="zh-CN" sz="1400" dirty="0"/>
              <a:t>solutions for </a:t>
            </a:r>
            <a:r>
              <a:rPr lang="en-GB" altLang="zh-CN" sz="1400" dirty="0" smtClean="0"/>
              <a:t>Multi-USIM UE </a:t>
            </a:r>
            <a:r>
              <a:rPr lang="en-GB" altLang="zh-CN" sz="1400" dirty="0"/>
              <a:t>in co-operation with </a:t>
            </a:r>
            <a:r>
              <a:rPr lang="en-GB" altLang="zh-CN" sz="1400" dirty="0" smtClean="0"/>
              <a:t>SA2:</a:t>
            </a:r>
            <a:endParaRPr lang="en-GB" altLang="zh-CN" sz="1400" dirty="0"/>
          </a:p>
          <a:p>
            <a:pPr lvl="1" hangingPunct="0"/>
            <a:r>
              <a:rPr lang="en-GB" altLang="zh-CN" sz="1200" dirty="0" smtClean="0"/>
              <a:t>M</a:t>
            </a:r>
            <a:r>
              <a:rPr lang="en-US" altLang="zh-CN" sz="1200" dirty="0" err="1"/>
              <a:t>echanisms</a:t>
            </a:r>
            <a:r>
              <a:rPr lang="en-US" altLang="zh-CN" sz="1200" dirty="0"/>
              <a:t> for receiving paging </a:t>
            </a:r>
            <a:r>
              <a:rPr lang="en-US" altLang="zh-CN" sz="1200" dirty="0" smtClean="0"/>
              <a:t>or perform measurement for </a:t>
            </a:r>
            <a:r>
              <a:rPr lang="en-US" altLang="zh-CN" sz="1200" dirty="0"/>
              <a:t>USIM A while the UE is actively communicating with USIM B in single connection or DC configuration. </a:t>
            </a:r>
            <a:endParaRPr lang="zh-CN" altLang="zh-CN" sz="1200" dirty="0"/>
          </a:p>
          <a:p>
            <a:pPr lvl="1" hangingPunct="0"/>
            <a:r>
              <a:rPr lang="en-GB" altLang="zh-CN" sz="1200" dirty="0" smtClean="0"/>
              <a:t>M</a:t>
            </a:r>
            <a:r>
              <a:rPr lang="en-US" altLang="zh-CN" sz="1200" dirty="0" err="1"/>
              <a:t>echanisms</a:t>
            </a:r>
            <a:r>
              <a:rPr lang="en-GB" altLang="zh-CN" sz="1200" dirty="0"/>
              <a:t> allowing </a:t>
            </a:r>
            <a:r>
              <a:rPr lang="en-US" altLang="zh-CN" sz="1200" dirty="0"/>
              <a:t>for</a:t>
            </a:r>
            <a:r>
              <a:rPr lang="en-GB" altLang="zh-CN" sz="1200" dirty="0"/>
              <a:t> suspension</a:t>
            </a:r>
            <a:r>
              <a:rPr lang="en-US" altLang="zh-CN" sz="1200" dirty="0"/>
              <a:t> (or release) and resumption</a:t>
            </a:r>
            <a:r>
              <a:rPr lang="en-GB" altLang="zh-CN" sz="1200" dirty="0"/>
              <a:t> of an ongoing connection in the </a:t>
            </a:r>
            <a:r>
              <a:rPr lang="en-US" altLang="zh-CN" sz="1200" dirty="0"/>
              <a:t>3GPP </a:t>
            </a:r>
            <a:r>
              <a:rPr lang="en-GB" altLang="zh-CN" sz="1200" dirty="0"/>
              <a:t>system</a:t>
            </a:r>
            <a:r>
              <a:rPr lang="en-US" altLang="zh-CN" sz="1200" dirty="0"/>
              <a:t> associated with USIM A</a:t>
            </a:r>
            <a:r>
              <a:rPr lang="en-GB" altLang="zh-CN" sz="1200" dirty="0"/>
              <a:t>, so that the UE can temporarily leave </a:t>
            </a:r>
            <a:r>
              <a:rPr lang="en-US" altLang="zh-CN" sz="1200" dirty="0"/>
              <a:t>to the 3GPP system associated with USIM B.</a:t>
            </a:r>
            <a:endParaRPr lang="zh-CN" altLang="zh-CN" sz="1200" dirty="0"/>
          </a:p>
          <a:p>
            <a:pPr lvl="1" hangingPunct="0"/>
            <a:r>
              <a:rPr lang="en-GB" altLang="zh-CN" sz="1200" dirty="0" smtClean="0"/>
              <a:t>M</a:t>
            </a:r>
            <a:r>
              <a:rPr lang="en-US" altLang="zh-CN" sz="1200" dirty="0" err="1"/>
              <a:t>echanisms</a:t>
            </a:r>
            <a:r>
              <a:rPr lang="en-GB" altLang="zh-CN" sz="1200" dirty="0"/>
              <a:t> for </a:t>
            </a:r>
            <a:r>
              <a:rPr lang="en-US" altLang="zh-CN" sz="1200" dirty="0"/>
              <a:t>avoidance of paging collisions occurring in the UE between USIM A and USIM B</a:t>
            </a:r>
            <a:r>
              <a:rPr lang="en-GB" altLang="zh-CN" sz="1200" dirty="0"/>
              <a:t>.</a:t>
            </a:r>
            <a:endParaRPr lang="zh-CN" altLang="zh-CN" sz="1200" dirty="0"/>
          </a:p>
          <a:p>
            <a:pPr lvl="1" hangingPunct="0"/>
            <a:r>
              <a:rPr lang="en-GB" altLang="zh-CN" sz="1200" dirty="0" smtClean="0"/>
              <a:t>Power </a:t>
            </a:r>
            <a:r>
              <a:rPr lang="en-GB" altLang="zh-CN" sz="1200" dirty="0"/>
              <a:t>control and UE capability coordination for voice service in USIM A and data service in USIM </a:t>
            </a:r>
            <a:r>
              <a:rPr lang="en-GB" altLang="zh-CN" sz="1200" dirty="0" smtClean="0"/>
              <a:t>B.</a:t>
            </a:r>
          </a:p>
          <a:p>
            <a:pPr lvl="1" hangingPunct="0"/>
            <a:endParaRPr lang="en-GB" altLang="zh-CN" sz="1200" dirty="0" smtClean="0"/>
          </a:p>
          <a:p>
            <a:pPr lvl="1" hangingPunct="0"/>
            <a:endParaRPr lang="en-GB" altLang="zh-CN" sz="1200" dirty="0" smtClean="0"/>
          </a:p>
          <a:p>
            <a:pPr hangingPunct="0"/>
            <a:endParaRPr lang="zh-CN" altLang="en-US" sz="1200"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14</a:t>
            </a:fld>
            <a:endParaRPr lang="en-US" dirty="0"/>
          </a:p>
        </p:txBody>
      </p:sp>
    </p:spTree>
    <p:extLst>
      <p:ext uri="{BB962C8B-B14F-4D97-AF65-F5344CB8AC3E}">
        <p14:creationId xmlns="" xmlns:p14="http://schemas.microsoft.com/office/powerpoint/2010/main" val="3971702435"/>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Other topics interested</a:t>
            </a:r>
            <a:endParaRPr lang="zh-CN" altLang="en-US" dirty="0"/>
          </a:p>
        </p:txBody>
      </p:sp>
      <p:sp>
        <p:nvSpPr>
          <p:cNvPr id="3" name="Content Placeholder 2"/>
          <p:cNvSpPr>
            <a:spLocks noGrp="1"/>
          </p:cNvSpPr>
          <p:nvPr>
            <p:ph idx="1"/>
          </p:nvPr>
        </p:nvSpPr>
        <p:spPr/>
        <p:txBody>
          <a:bodyPr/>
          <a:lstStyle/>
          <a:p>
            <a:r>
              <a:rPr lang="en-US" altLang="zh-CN" sz="1600" dirty="0"/>
              <a:t>Capacity </a:t>
            </a:r>
            <a:r>
              <a:rPr lang="en-US" altLang="zh-CN" sz="1600" dirty="0" smtClean="0"/>
              <a:t>enhancement</a:t>
            </a:r>
            <a:endParaRPr lang="en-US" altLang="zh-CN" sz="1600" dirty="0"/>
          </a:p>
          <a:p>
            <a:r>
              <a:rPr lang="en-US" altLang="zh-CN" sz="1600" dirty="0" smtClean="0"/>
              <a:t>MIMO enhancement</a:t>
            </a:r>
            <a:endParaRPr lang="en-US" altLang="zh-CN" sz="1600" dirty="0"/>
          </a:p>
          <a:p>
            <a:r>
              <a:rPr lang="en-US" altLang="zh-CN" sz="1600" dirty="0" smtClean="0"/>
              <a:t>URLLC enhancement</a:t>
            </a:r>
            <a:endParaRPr lang="en-US" altLang="zh-CN" sz="1600" dirty="0"/>
          </a:p>
          <a:p>
            <a:r>
              <a:rPr lang="en-US" altLang="zh-CN" sz="1600" dirty="0"/>
              <a:t>NR V2X </a:t>
            </a:r>
            <a:r>
              <a:rPr lang="en-US" altLang="zh-CN" sz="1600" dirty="0" smtClean="0"/>
              <a:t>enhancement</a:t>
            </a:r>
          </a:p>
          <a:p>
            <a:r>
              <a:rPr lang="en-US" altLang="zh-CN" sz="1600" dirty="0" err="1" smtClean="0"/>
              <a:t>IIoT</a:t>
            </a:r>
            <a:r>
              <a:rPr lang="en-US" altLang="zh-CN" sz="1600" dirty="0" smtClean="0"/>
              <a:t> enhancement</a:t>
            </a:r>
          </a:p>
          <a:p>
            <a:r>
              <a:rPr lang="en-US" altLang="zh-CN" sz="1600" dirty="0" smtClean="0"/>
              <a:t>NR UDC</a:t>
            </a:r>
          </a:p>
          <a:p>
            <a:r>
              <a:rPr lang="en-US" altLang="zh-CN" sz="1600" dirty="0" smtClean="0"/>
              <a:t>NR </a:t>
            </a:r>
            <a:r>
              <a:rPr lang="en-US" altLang="zh-CN" sz="1600" dirty="0" err="1" smtClean="0"/>
              <a:t>QoE</a:t>
            </a:r>
            <a:r>
              <a:rPr lang="en-US" altLang="zh-CN" sz="1600" dirty="0" smtClean="0"/>
              <a:t> management and optimization</a:t>
            </a:r>
          </a:p>
          <a:p>
            <a:endParaRPr lang="en-US" altLang="zh-CN" sz="1600" dirty="0"/>
          </a:p>
          <a:p>
            <a:endParaRPr lang="zh-CN" altLang="en-US"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15</a:t>
            </a:fld>
            <a:endParaRPr lang="en-US" dirty="0"/>
          </a:p>
        </p:txBody>
      </p:sp>
    </p:spTree>
    <p:extLst>
      <p:ext uri="{BB962C8B-B14F-4D97-AF65-F5344CB8AC3E}">
        <p14:creationId xmlns:p14="http://schemas.microsoft.com/office/powerpoint/2010/main" xmlns="" val="3227770924"/>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smtClean="0"/>
              <a:t>Thanks!</a:t>
            </a:r>
            <a:endParaRPr lang="zh-CN" altLang="en-US" dirty="0"/>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5" name="内容占位符 4"/>
          <p:cNvSpPr>
            <a:spLocks noGrp="1"/>
          </p:cNvSpPr>
          <p:nvPr>
            <p:ph idx="1"/>
          </p:nvPr>
        </p:nvSpPr>
        <p:spPr/>
        <p:txBody>
          <a:bodyPr/>
          <a:lstStyle/>
          <a:p>
            <a:r>
              <a:rPr lang="en-US" altLang="zh-CN" dirty="0" smtClean="0"/>
              <a:t>NR coverage enhancement</a:t>
            </a:r>
          </a:p>
          <a:p>
            <a:r>
              <a:rPr lang="en-US" altLang="zh-CN" dirty="0" smtClean="0"/>
              <a:t>Network energy saving</a:t>
            </a:r>
          </a:p>
          <a:p>
            <a:r>
              <a:rPr lang="en-US" altLang="zh-CN" dirty="0" smtClean="0"/>
              <a:t>NR-WLAN dual connectivity</a:t>
            </a:r>
          </a:p>
          <a:p>
            <a:r>
              <a:rPr lang="en-US" altLang="zh-CN" dirty="0" smtClean="0"/>
              <a:t>RAN enhancement for Multi-USIM UE</a:t>
            </a:r>
          </a:p>
          <a:p>
            <a:r>
              <a:rPr lang="en-US" altLang="zh-CN" dirty="0" smtClean="0"/>
              <a:t>Other topics interested</a:t>
            </a:r>
            <a:endParaRPr lang="en-US" altLang="zh-CN" dirty="0"/>
          </a:p>
        </p:txBody>
      </p:sp>
      <p:sp>
        <p:nvSpPr>
          <p:cNvPr id="6" name="标题 5"/>
          <p:cNvSpPr>
            <a:spLocks noGrp="1"/>
          </p:cNvSpPr>
          <p:nvPr>
            <p:ph type="title"/>
          </p:nvPr>
        </p:nvSpPr>
        <p:spPr/>
        <p:txBody>
          <a:bodyPr/>
          <a:lstStyle/>
          <a:p>
            <a:r>
              <a:rPr lang="en-US" altLang="zh-CN" dirty="0" smtClean="0"/>
              <a:t>Outline</a:t>
            </a:r>
            <a:endParaRPr lang="zh-CN" altLang="en-US" dirty="0"/>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NR coverage enhancement : Motivation</a:t>
            </a:r>
            <a:endParaRPr lang="zh-CN" altLang="en-US" dirty="0"/>
          </a:p>
        </p:txBody>
      </p:sp>
      <p:sp>
        <p:nvSpPr>
          <p:cNvPr id="3" name="Content Placeholder 2"/>
          <p:cNvSpPr>
            <a:spLocks noGrp="1"/>
          </p:cNvSpPr>
          <p:nvPr>
            <p:ph idx="1"/>
          </p:nvPr>
        </p:nvSpPr>
        <p:spPr/>
        <p:txBody>
          <a:bodyPr/>
          <a:lstStyle/>
          <a:p>
            <a:r>
              <a:rPr lang="en-GB" altLang="zh-CN" sz="1800" dirty="0" smtClean="0"/>
              <a:t>The coverage issue has attracted much interest in LTE phase</a:t>
            </a:r>
          </a:p>
          <a:p>
            <a:pPr lvl="1"/>
            <a:r>
              <a:rPr lang="en-US" altLang="zh-CN" sz="1600" dirty="0" smtClean="0"/>
              <a:t>In TR 36.824, the system bottleneck in terms of LTE coverage performance was identified, and corresponding coverage enhancements were adopted in Rel-12</a:t>
            </a:r>
          </a:p>
          <a:p>
            <a:pPr lvl="1"/>
            <a:r>
              <a:rPr lang="en-US" altLang="zh-CN" sz="1600" dirty="0" smtClean="0"/>
              <a:t>Then, the further coverage enhancements were developed during Rel-13 and Rel-14 work</a:t>
            </a:r>
            <a:endParaRPr lang="zh-CN" altLang="zh-CN" sz="1600" dirty="0" smtClean="0"/>
          </a:p>
          <a:p>
            <a:r>
              <a:rPr lang="en-US" altLang="zh-CN" sz="1800" dirty="0" smtClean="0"/>
              <a:t>In NR, continuous and ubiquitous coverage is required for some scenarios with higher carrier frequency than LTE [TR 38.913]</a:t>
            </a:r>
          </a:p>
          <a:p>
            <a:r>
              <a:rPr lang="en-US" altLang="zh-CN" sz="1800" dirty="0" smtClean="0"/>
              <a:t>Due to the higher carrier frequency, operators</a:t>
            </a:r>
            <a:r>
              <a:rPr lang="en-GB" altLang="zh-CN" sz="1800" dirty="0" smtClean="0"/>
              <a:t> may need to add more sites to ensure sufficiently good coverage comparable to LTE. Adding sites is costly and requires lengthy negotiations with building owners etc. Operators will face great challenges in ensuring sufficient coverage and cost effective deployments for NR.</a:t>
            </a:r>
          </a:p>
          <a:p>
            <a:endParaRPr lang="en-US" altLang="zh-CN" dirty="0" smtClean="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Tree>
    <p:extLst>
      <p:ext uri="{BB962C8B-B14F-4D97-AF65-F5344CB8AC3E}">
        <p14:creationId xmlns:p14="http://schemas.microsoft.com/office/powerpoint/2010/main" xmlns="" val="2577987289"/>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NR coverage enhancement : Link level analysis</a:t>
            </a:r>
            <a:endParaRPr lang="zh-CN" altLang="en-US" dirty="0"/>
          </a:p>
        </p:txBody>
      </p:sp>
      <p:sp>
        <p:nvSpPr>
          <p:cNvPr id="3" name="Content Placeholder 2"/>
          <p:cNvSpPr>
            <a:spLocks noGrp="1"/>
          </p:cNvSpPr>
          <p:nvPr>
            <p:ph idx="1"/>
          </p:nvPr>
        </p:nvSpPr>
        <p:spPr>
          <a:xfrm>
            <a:off x="250826" y="681041"/>
            <a:ext cx="8642350" cy="450549"/>
          </a:xfrm>
        </p:spPr>
        <p:txBody>
          <a:bodyPr/>
          <a:lstStyle/>
          <a:p>
            <a:pPr marL="0" indent="0" algn="ctr">
              <a:buNone/>
            </a:pPr>
            <a:r>
              <a:rPr lang="en-US" altLang="zh-CN" dirty="0">
                <a:solidFill>
                  <a:prstClr val="black"/>
                </a:solidFill>
              </a:rPr>
              <a:t>Coverage evaluation at 3.5GHz in Urban-Macro </a:t>
            </a:r>
            <a:r>
              <a:rPr lang="en-US" altLang="zh-CN" dirty="0" smtClean="0">
                <a:solidFill>
                  <a:prstClr val="black"/>
                </a:solidFill>
              </a:rPr>
              <a:t>scenario</a:t>
            </a:r>
            <a:endParaRPr lang="zh-CN" altLang="zh-CN" sz="2400" dirty="0">
              <a:solidFill>
                <a:prstClr val="black"/>
              </a:solidFill>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7" name="矩形 8"/>
          <p:cNvSpPr/>
          <p:nvPr/>
        </p:nvSpPr>
        <p:spPr>
          <a:xfrm>
            <a:off x="427116" y="4102267"/>
            <a:ext cx="8478688" cy="701731"/>
          </a:xfrm>
          <a:prstGeom prst="rect">
            <a:avLst/>
          </a:prstGeom>
        </p:spPr>
        <p:txBody>
          <a:bodyPr wrap="square">
            <a:spAutoFit/>
          </a:bodyPr>
          <a:lstStyle/>
          <a:p>
            <a:pPr marL="342900" lvl="0" indent="-342900">
              <a:spcBef>
                <a:spcPct val="20000"/>
              </a:spcBef>
              <a:buFont typeface="Wingdings" pitchFamily="2" charset="2"/>
              <a:buChar char="Ø"/>
            </a:pPr>
            <a:r>
              <a:rPr lang="en-US" altLang="zh-CN" dirty="0" smtClean="0">
                <a:solidFill>
                  <a:prstClr val="black"/>
                </a:solidFill>
              </a:rPr>
              <a:t>The coverage of control and data channel is unbalanced</a:t>
            </a:r>
          </a:p>
          <a:p>
            <a:pPr marL="342900" indent="-342900">
              <a:spcBef>
                <a:spcPct val="20000"/>
              </a:spcBef>
              <a:buFont typeface="Wingdings" pitchFamily="2" charset="2"/>
              <a:buChar char="Ø"/>
            </a:pPr>
            <a:r>
              <a:rPr lang="en-US" altLang="zh-CN" dirty="0" smtClean="0">
                <a:solidFill>
                  <a:srgbClr val="C00000"/>
                </a:solidFill>
              </a:rPr>
              <a:t>PUSCH </a:t>
            </a:r>
            <a:r>
              <a:rPr lang="en-US" altLang="zh-CN" dirty="0">
                <a:solidFill>
                  <a:srgbClr val="C00000"/>
                </a:solidFill>
              </a:rPr>
              <a:t>will still be the limited factor in terms of coverage in higher </a:t>
            </a:r>
            <a:r>
              <a:rPr lang="en-US" altLang="zh-CN" dirty="0" smtClean="0">
                <a:solidFill>
                  <a:srgbClr val="C00000"/>
                </a:solidFill>
              </a:rPr>
              <a:t>frequency</a:t>
            </a:r>
          </a:p>
        </p:txBody>
      </p:sp>
      <p:graphicFrame>
        <p:nvGraphicFramePr>
          <p:cNvPr id="8" name="图表 7"/>
          <p:cNvGraphicFramePr>
            <a:graphicFrameLocks/>
          </p:cNvGraphicFramePr>
          <p:nvPr>
            <p:extLst>
              <p:ext uri="{D42A27DB-BD31-4B8C-83A1-F6EECF244321}">
                <p14:modId xmlns:p14="http://schemas.microsoft.com/office/powerpoint/2010/main" xmlns="" val="2301806886"/>
              </p:ext>
            </p:extLst>
          </p:nvPr>
        </p:nvGraphicFramePr>
        <p:xfrm>
          <a:off x="1174652" y="1165870"/>
          <a:ext cx="6794698" cy="290211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1375354389"/>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NR coverage enhancement : Field test</a:t>
            </a:r>
            <a:endParaRPr lang="zh-CN" altLang="en-US" dirty="0"/>
          </a:p>
        </p:txBody>
      </p:sp>
      <p:sp>
        <p:nvSpPr>
          <p:cNvPr id="3" name="Content Placeholder 2"/>
          <p:cNvSpPr>
            <a:spLocks noGrp="1"/>
          </p:cNvSpPr>
          <p:nvPr>
            <p:ph idx="1"/>
          </p:nvPr>
        </p:nvSpPr>
        <p:spPr>
          <a:xfrm>
            <a:off x="250826" y="627534"/>
            <a:ext cx="8642350" cy="3913585"/>
          </a:xfrm>
        </p:spPr>
        <p:txBody>
          <a:bodyPr/>
          <a:lstStyle/>
          <a:p>
            <a:pPr>
              <a:lnSpc>
                <a:spcPct val="100000"/>
              </a:lnSpc>
            </a:pPr>
            <a:r>
              <a:rPr lang="en-US" altLang="zh-CN" sz="1600" dirty="0" smtClean="0"/>
              <a:t>China </a:t>
            </a:r>
            <a:r>
              <a:rPr lang="en-US" altLang="zh-CN" sz="1600" dirty="0"/>
              <a:t>Telecom has launched field test of standalone NR in 3.5GHz </a:t>
            </a:r>
          </a:p>
          <a:p>
            <a:pPr lvl="1">
              <a:lnSpc>
                <a:spcPct val="100000"/>
              </a:lnSpc>
            </a:pPr>
            <a:r>
              <a:rPr lang="en-US" altLang="zh-CN" sz="1400" dirty="0"/>
              <a:t>O2O: </a:t>
            </a:r>
            <a:r>
              <a:rPr lang="en-US" altLang="zh-CN" sz="1400" dirty="0" smtClean="0"/>
              <a:t>3.5GHz incurs about 7-9dB higher </a:t>
            </a:r>
            <a:r>
              <a:rPr lang="en-US" altLang="zh-CN" sz="1400" dirty="0" err="1" smtClean="0"/>
              <a:t>pathloss</a:t>
            </a:r>
            <a:r>
              <a:rPr lang="en-US" altLang="zh-CN" sz="1400" dirty="0" smtClean="0"/>
              <a:t> </a:t>
            </a:r>
            <a:r>
              <a:rPr lang="en-US" altLang="zh-CN" sz="1400" dirty="0"/>
              <a:t>than </a:t>
            </a:r>
            <a:r>
              <a:rPr lang="en-US" altLang="zh-CN" sz="1400" dirty="0" smtClean="0"/>
              <a:t>1.8GHz</a:t>
            </a:r>
            <a:endParaRPr lang="en-US" altLang="zh-CN" sz="1400" dirty="0"/>
          </a:p>
          <a:p>
            <a:pPr lvl="1">
              <a:lnSpc>
                <a:spcPct val="100000"/>
              </a:lnSpc>
            </a:pPr>
            <a:r>
              <a:rPr lang="en-US" altLang="zh-CN" sz="1400" dirty="0"/>
              <a:t>O2I: the O2I penetration loss of one wall for 3.5GHz is </a:t>
            </a:r>
            <a:r>
              <a:rPr lang="en-US" altLang="zh-CN" sz="1400" dirty="0" smtClean="0"/>
              <a:t>about 5-8dB </a:t>
            </a:r>
            <a:r>
              <a:rPr lang="en-US" altLang="zh-CN" sz="1400" dirty="0"/>
              <a:t>higher than </a:t>
            </a:r>
            <a:r>
              <a:rPr lang="en-US" altLang="zh-CN" sz="1400" dirty="0" smtClean="0"/>
              <a:t>1.8GHz</a:t>
            </a:r>
            <a:endParaRPr lang="en-US" altLang="zh-CN" sz="1400"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grpSp>
        <p:nvGrpSpPr>
          <p:cNvPr id="5" name="Group 9"/>
          <p:cNvGrpSpPr/>
          <p:nvPr/>
        </p:nvGrpSpPr>
        <p:grpSpPr>
          <a:xfrm>
            <a:off x="1044327" y="1638341"/>
            <a:ext cx="6984057" cy="2301561"/>
            <a:chOff x="251520" y="2267619"/>
            <a:chExt cx="8496944" cy="4615987"/>
          </a:xfrm>
        </p:grpSpPr>
        <p:pic>
          <p:nvPicPr>
            <p:cNvPr id="6" name="Picture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2267619"/>
              <a:ext cx="8496944" cy="4615987"/>
            </a:xfrm>
            <a:prstGeom prst="rect">
              <a:avLst/>
            </a:prstGeom>
          </p:spPr>
        </p:pic>
        <p:sp>
          <p:nvSpPr>
            <p:cNvPr id="7" name="Oval 11"/>
            <p:cNvSpPr/>
            <p:nvPr/>
          </p:nvSpPr>
          <p:spPr>
            <a:xfrm>
              <a:off x="3141656" y="3128725"/>
              <a:ext cx="216024" cy="504057"/>
            </a:xfrm>
            <a:prstGeom prst="ellipse">
              <a:avLst/>
            </a:prstGeom>
            <a:noFill/>
            <a:ln w="25400" cap="flat" cmpd="sng" algn="ctr">
              <a:solidFill>
                <a:sysClr val="window" lastClr="FFFFFF"/>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sp>
          <p:nvSpPr>
            <p:cNvPr id="8" name="Oval 12"/>
            <p:cNvSpPr/>
            <p:nvPr/>
          </p:nvSpPr>
          <p:spPr>
            <a:xfrm>
              <a:off x="4543358" y="3706399"/>
              <a:ext cx="216024" cy="504057"/>
            </a:xfrm>
            <a:prstGeom prst="ellipse">
              <a:avLst/>
            </a:prstGeom>
            <a:noFill/>
            <a:ln w="25400" cap="flat" cmpd="sng" algn="ctr">
              <a:solidFill>
                <a:sysClr val="window" lastClr="FFFFFF"/>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sp>
          <p:nvSpPr>
            <p:cNvPr id="9" name="Oval 13"/>
            <p:cNvSpPr/>
            <p:nvPr/>
          </p:nvSpPr>
          <p:spPr>
            <a:xfrm>
              <a:off x="5594634" y="4428491"/>
              <a:ext cx="216024" cy="504057"/>
            </a:xfrm>
            <a:prstGeom prst="ellipse">
              <a:avLst/>
            </a:prstGeom>
            <a:noFill/>
            <a:ln w="25400" cap="flat" cmpd="sng" algn="ctr">
              <a:solidFill>
                <a:sysClr val="window" lastClr="FFFFFF"/>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grpSp>
      <p:graphicFrame>
        <p:nvGraphicFramePr>
          <p:cNvPr id="10" name="Table 8"/>
          <p:cNvGraphicFramePr>
            <a:graphicFrameLocks noGrp="1"/>
          </p:cNvGraphicFramePr>
          <p:nvPr>
            <p:extLst>
              <p:ext uri="{D42A27DB-BD31-4B8C-83A1-F6EECF244321}">
                <p14:modId xmlns:p14="http://schemas.microsoft.com/office/powerpoint/2010/main" xmlns="" val="1269140375"/>
              </p:ext>
            </p:extLst>
          </p:nvPr>
        </p:nvGraphicFramePr>
        <p:xfrm>
          <a:off x="971600" y="3939902"/>
          <a:ext cx="7056785" cy="864096"/>
        </p:xfrm>
        <a:graphic>
          <a:graphicData uri="http://schemas.openxmlformats.org/drawingml/2006/table">
            <a:tbl>
              <a:tblPr>
                <a:tableStyleId>{5C22544A-7EE6-4342-B048-85BDC9FD1C3A}</a:tableStyleId>
              </a:tblPr>
              <a:tblGrid>
                <a:gridCol w="1674491">
                  <a:extLst>
                    <a:ext uri="{9D8B030D-6E8A-4147-A177-3AD203B41FA5}">
                      <a16:colId xmlns:a16="http://schemas.microsoft.com/office/drawing/2014/main" xmlns="" val="20000"/>
                    </a:ext>
                  </a:extLst>
                </a:gridCol>
                <a:gridCol w="2870556">
                  <a:extLst>
                    <a:ext uri="{9D8B030D-6E8A-4147-A177-3AD203B41FA5}">
                      <a16:colId xmlns:a16="http://schemas.microsoft.com/office/drawing/2014/main" xmlns="" val="20004"/>
                    </a:ext>
                  </a:extLst>
                </a:gridCol>
                <a:gridCol w="2511738">
                  <a:extLst>
                    <a:ext uri="{9D8B030D-6E8A-4147-A177-3AD203B41FA5}">
                      <a16:colId xmlns:a16="http://schemas.microsoft.com/office/drawing/2014/main" xmlns="" val="20005"/>
                    </a:ext>
                  </a:extLst>
                </a:gridCol>
              </a:tblGrid>
              <a:tr h="216024">
                <a:tc>
                  <a:txBody>
                    <a:bodyPr/>
                    <a:lstStyle/>
                    <a:p>
                      <a:pPr marL="0" algn="ctr" defTabSz="914400" rtl="0" eaLnBrk="1" fontAlgn="ctr" latinLnBrk="0" hangingPunct="1"/>
                      <a:r>
                        <a:rPr lang="en-US" altLang="zh-CN" sz="1200" u="none" strike="noStrike" kern="1200" dirty="0" smtClean="0">
                          <a:solidFill>
                            <a:schemeClr val="dk1"/>
                          </a:solidFill>
                          <a:effectLst/>
                          <a:latin typeface="Arial" panose="020B0604020202020204" pitchFamily="34" charset="0"/>
                          <a:ea typeface="+mn-ea"/>
                          <a:cs typeface="Arial" panose="020B0604020202020204" pitchFamily="34" charset="0"/>
                        </a:rPr>
                        <a:t>UE</a:t>
                      </a:r>
                      <a:r>
                        <a:rPr lang="en-US" altLang="zh-CN" sz="1200" u="none" strike="noStrike" kern="1200" baseline="0" dirty="0" smtClean="0">
                          <a:solidFill>
                            <a:schemeClr val="dk1"/>
                          </a:solidFill>
                          <a:effectLst/>
                          <a:latin typeface="Arial" panose="020B0604020202020204" pitchFamily="34" charset="0"/>
                          <a:ea typeface="+mn-ea"/>
                          <a:cs typeface="Arial" panose="020B0604020202020204" pitchFamily="34" charset="0"/>
                        </a:rPr>
                        <a:t> position</a:t>
                      </a:r>
                      <a:endParaRPr lang="zh-CN" altLang="en-US" sz="1200" u="none" strike="noStrike"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ctr"/>
                      <a:r>
                        <a:rPr lang="en-US" sz="1200" u="none" strike="noStrike" dirty="0" smtClean="0">
                          <a:effectLst/>
                          <a:latin typeface="Arial" panose="020B0604020202020204" pitchFamily="34" charset="0"/>
                          <a:cs typeface="Arial" panose="020B0604020202020204" pitchFamily="34" charset="0"/>
                        </a:rPr>
                        <a:t>LTE</a:t>
                      </a:r>
                      <a:r>
                        <a:rPr lang="en-US" sz="1200" u="none" strike="noStrike" baseline="0" dirty="0" smtClean="0">
                          <a:effectLst/>
                          <a:latin typeface="Arial" panose="020B0604020202020204" pitchFamily="34" charset="0"/>
                          <a:cs typeface="Arial" panose="020B0604020202020204" pitchFamily="34" charset="0"/>
                        </a:rPr>
                        <a:t> UL Throughput</a:t>
                      </a:r>
                      <a:endParaRPr lang="en-US" sz="1200" b="0" i="0" u="none" strike="noStrike"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tc>
                  <a:txBody>
                    <a:bodyPr/>
                    <a:lstStyle/>
                    <a:p>
                      <a:pPr algn="ctr" fontAlgn="ctr"/>
                      <a:r>
                        <a:rPr lang="en-US" sz="1200" u="none" strike="noStrike" dirty="0" smtClean="0">
                          <a:effectLst/>
                          <a:latin typeface="Arial" panose="020B0604020202020204" pitchFamily="34" charset="0"/>
                          <a:cs typeface="Arial" panose="020B0604020202020204" pitchFamily="34" charset="0"/>
                        </a:rPr>
                        <a:t>NR</a:t>
                      </a:r>
                      <a:r>
                        <a:rPr lang="en-US" sz="1200" u="none" strike="noStrike" baseline="0" dirty="0" smtClean="0">
                          <a:effectLst/>
                          <a:latin typeface="Arial" panose="020B0604020202020204" pitchFamily="34" charset="0"/>
                          <a:cs typeface="Arial" panose="020B0604020202020204" pitchFamily="34" charset="0"/>
                        </a:rPr>
                        <a:t> UL Throughput</a:t>
                      </a:r>
                      <a:endParaRPr lang="en-US" sz="1200" b="0" i="0" u="none" strike="noStrike"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extLst>
                  <a:ext uri="{0D108BD9-81ED-4DB2-BD59-A6C34878D82A}">
                    <a16:rowId xmlns:a16="http://schemas.microsoft.com/office/drawing/2014/main" xmlns="" val="10000"/>
                  </a:ext>
                </a:extLst>
              </a:tr>
              <a:tr h="216024">
                <a:tc>
                  <a:txBody>
                    <a:bodyPr/>
                    <a:lstStyle/>
                    <a:p>
                      <a:pPr marL="0" algn="ctr" defTabSz="914400" rtl="0" eaLnBrk="1" fontAlgn="ctr" latinLnBrk="0" hangingPunct="1"/>
                      <a:r>
                        <a:rPr lang="en-US" altLang="zh-CN" sz="1200" u="none" strike="noStrike" kern="1200" dirty="0" smtClean="0">
                          <a:solidFill>
                            <a:schemeClr val="dk1"/>
                          </a:solidFill>
                          <a:effectLst/>
                          <a:latin typeface="Arial" panose="020B0604020202020204" pitchFamily="34" charset="0"/>
                          <a:ea typeface="+mn-ea"/>
                          <a:cs typeface="Arial" panose="020B0604020202020204" pitchFamily="34" charset="0"/>
                        </a:rPr>
                        <a:t>1 (8366)</a:t>
                      </a:r>
                      <a:endParaRPr lang="zh-CN" altLang="en-US" sz="1200" u="none" strike="noStrike"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ctr"/>
                      <a:r>
                        <a:rPr lang="en-US" altLang="zh-CN" sz="1200" u="none" strike="noStrike" dirty="0" smtClean="0">
                          <a:effectLst/>
                          <a:latin typeface="Arial" panose="020B0604020202020204" pitchFamily="34" charset="0"/>
                          <a:cs typeface="Arial" panose="020B0604020202020204" pitchFamily="34" charset="0"/>
                        </a:rPr>
                        <a:t>40Mbps</a:t>
                      </a:r>
                      <a:endParaRPr lang="en-US" altLang="zh-CN" sz="1200" b="0" i="0" u="none" strike="noStrike"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tc>
                  <a:txBody>
                    <a:bodyPr/>
                    <a:lstStyle/>
                    <a:p>
                      <a:pPr algn="ctr" fontAlgn="ctr"/>
                      <a:r>
                        <a:rPr lang="en-US" altLang="zh-CN" sz="1200" u="none" strike="noStrike" dirty="0" smtClean="0">
                          <a:effectLst/>
                          <a:latin typeface="Arial" panose="020B0604020202020204" pitchFamily="34" charset="0"/>
                          <a:cs typeface="Arial" panose="020B0604020202020204" pitchFamily="34" charset="0"/>
                        </a:rPr>
                        <a:t>94Mbps</a:t>
                      </a:r>
                      <a:endParaRPr lang="en-US" altLang="zh-CN" sz="1200" b="0" i="0" u="none" strike="noStrike"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extLst>
                  <a:ext uri="{0D108BD9-81ED-4DB2-BD59-A6C34878D82A}">
                    <a16:rowId xmlns:a16="http://schemas.microsoft.com/office/drawing/2014/main" xmlns="" val="10003"/>
                  </a:ext>
                </a:extLst>
              </a:tr>
              <a:tr h="216024">
                <a:tc>
                  <a:txBody>
                    <a:bodyPr/>
                    <a:lstStyle/>
                    <a:p>
                      <a:pPr marL="0" algn="ctr" defTabSz="914400" rtl="0" eaLnBrk="1" fontAlgn="ctr" latinLnBrk="0" hangingPunct="1"/>
                      <a:r>
                        <a:rPr lang="en-US" altLang="zh-CN" sz="1200" u="none" strike="noStrike" kern="1200" dirty="0" smtClean="0">
                          <a:solidFill>
                            <a:schemeClr val="dk1"/>
                          </a:solidFill>
                          <a:effectLst/>
                          <a:latin typeface="Arial" panose="020B0604020202020204" pitchFamily="34" charset="0"/>
                          <a:ea typeface="+mn-ea"/>
                          <a:cs typeface="Arial" panose="020B0604020202020204" pitchFamily="34" charset="0"/>
                        </a:rPr>
                        <a:t>2 (8342)</a:t>
                      </a:r>
                      <a:endParaRPr lang="zh-CN" altLang="en-US" sz="1200" u="none" strike="noStrike"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ctr"/>
                      <a:r>
                        <a:rPr lang="en-US" altLang="zh-CN" sz="1200" u="none" strike="noStrike" dirty="0" smtClean="0">
                          <a:effectLst/>
                          <a:latin typeface="Arial" panose="020B0604020202020204" pitchFamily="34" charset="0"/>
                          <a:cs typeface="Arial" panose="020B0604020202020204" pitchFamily="34" charset="0"/>
                        </a:rPr>
                        <a:t>24Mbps</a:t>
                      </a:r>
                      <a:endParaRPr lang="en-US" altLang="zh-CN" sz="1200" b="0" i="0" u="none" strike="noStrike"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tc>
                  <a:txBody>
                    <a:bodyPr/>
                    <a:lstStyle/>
                    <a:p>
                      <a:pPr algn="ctr" fontAlgn="ctr"/>
                      <a:r>
                        <a:rPr lang="en-US" altLang="zh-CN" sz="1200" u="none" strike="noStrike" dirty="0" smtClean="0">
                          <a:effectLst/>
                          <a:latin typeface="Arial" panose="020B0604020202020204" pitchFamily="34" charset="0"/>
                          <a:cs typeface="Arial" panose="020B0604020202020204" pitchFamily="34" charset="0"/>
                        </a:rPr>
                        <a:t>28.6Mbps</a:t>
                      </a:r>
                      <a:endParaRPr lang="en-US" altLang="zh-CN" sz="1200" b="0" i="0" u="none" strike="noStrike"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extLst>
                  <a:ext uri="{0D108BD9-81ED-4DB2-BD59-A6C34878D82A}">
                    <a16:rowId xmlns:a16="http://schemas.microsoft.com/office/drawing/2014/main" xmlns="" val="10004"/>
                  </a:ext>
                </a:extLst>
              </a:tr>
              <a:tr h="216024">
                <a:tc>
                  <a:txBody>
                    <a:bodyPr/>
                    <a:lstStyle/>
                    <a:p>
                      <a:pPr marL="0" algn="ctr" defTabSz="914400" rtl="0" eaLnBrk="1" fontAlgn="ctr" latinLnBrk="0" hangingPunct="1"/>
                      <a:r>
                        <a:rPr lang="en-US" altLang="zh-CN" sz="1200" u="none" strike="noStrike" kern="1200" dirty="0" smtClean="0">
                          <a:solidFill>
                            <a:schemeClr val="dk1"/>
                          </a:solidFill>
                          <a:effectLst/>
                          <a:latin typeface="Arial" panose="020B0604020202020204" pitchFamily="34" charset="0"/>
                          <a:ea typeface="+mn-ea"/>
                          <a:cs typeface="Arial" panose="020B0604020202020204" pitchFamily="34" charset="0"/>
                        </a:rPr>
                        <a:t>3 (8315)</a:t>
                      </a:r>
                      <a:endParaRPr lang="zh-CN" altLang="en-US" sz="1200" u="none" strike="noStrike"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ctr"/>
                      <a:r>
                        <a:rPr lang="en-US" altLang="zh-CN" sz="1200" b="1" u="none" strike="noStrike" dirty="0" smtClean="0">
                          <a:solidFill>
                            <a:srgbClr val="C00000"/>
                          </a:solidFill>
                          <a:effectLst/>
                          <a:latin typeface="Arial" panose="020B0604020202020204" pitchFamily="34" charset="0"/>
                          <a:cs typeface="Arial" panose="020B0604020202020204" pitchFamily="34" charset="0"/>
                        </a:rPr>
                        <a:t>841Kbps</a:t>
                      </a:r>
                      <a:endParaRPr lang="en-US" altLang="zh-CN" sz="1200" b="1" i="0" u="none" strike="noStrike" dirty="0">
                        <a:solidFill>
                          <a:srgbClr val="C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tc>
                  <a:txBody>
                    <a:bodyPr/>
                    <a:lstStyle/>
                    <a:p>
                      <a:pPr algn="ctr" fontAlgn="ctr"/>
                      <a:r>
                        <a:rPr lang="en-US" altLang="zh-CN" sz="1200" b="1" u="none" strike="noStrike" dirty="0" smtClean="0">
                          <a:solidFill>
                            <a:srgbClr val="C00000"/>
                          </a:solidFill>
                          <a:effectLst/>
                          <a:latin typeface="Arial" panose="020B0604020202020204" pitchFamily="34" charset="0"/>
                          <a:cs typeface="Arial" panose="020B0604020202020204" pitchFamily="34" charset="0"/>
                        </a:rPr>
                        <a:t>663Kbps</a:t>
                      </a:r>
                      <a:endParaRPr lang="en-US" altLang="zh-CN" sz="1200" b="1" i="0" u="none" strike="noStrike" dirty="0">
                        <a:solidFill>
                          <a:srgbClr val="C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0" anchor="ct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xmlns="" val="2577987289"/>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NR coverage enhancement : Email discussion</a:t>
            </a:r>
            <a:endParaRPr lang="zh-CN" altLang="en-US" dirty="0"/>
          </a:p>
        </p:txBody>
      </p:sp>
      <p:sp>
        <p:nvSpPr>
          <p:cNvPr id="3" name="Content Placeholder 2"/>
          <p:cNvSpPr>
            <a:spLocks noGrp="1"/>
          </p:cNvSpPr>
          <p:nvPr>
            <p:ph idx="1"/>
          </p:nvPr>
        </p:nvSpPr>
        <p:spPr>
          <a:xfrm>
            <a:off x="250826" y="843558"/>
            <a:ext cx="8642350" cy="3769569"/>
          </a:xfrm>
        </p:spPr>
        <p:txBody>
          <a:bodyPr>
            <a:noAutofit/>
          </a:bodyPr>
          <a:lstStyle/>
          <a:p>
            <a:pPr>
              <a:lnSpc>
                <a:spcPct val="150000"/>
              </a:lnSpc>
            </a:pPr>
            <a:r>
              <a:rPr lang="en-US" altLang="zh-CN" sz="1800" dirty="0"/>
              <a:t>As per the agreements in RAN #79, there </a:t>
            </a:r>
            <a:r>
              <a:rPr lang="en-US" altLang="zh-CN" sz="1800" dirty="0" smtClean="0"/>
              <a:t>was an </a:t>
            </a:r>
            <a:r>
              <a:rPr lang="en-US" altLang="zh-CN" sz="1800" dirty="0"/>
              <a:t>email discussion on NR </a:t>
            </a:r>
            <a:r>
              <a:rPr lang="en-US" altLang="zh-CN" sz="1800" dirty="0" smtClean="0"/>
              <a:t>coverage before RAN #80. In the email discussion 25 </a:t>
            </a:r>
            <a:r>
              <a:rPr lang="en-US" altLang="zh-CN" sz="1800" dirty="0"/>
              <a:t>companies including 10 operators shared their </a:t>
            </a:r>
            <a:r>
              <a:rPr lang="en-US" altLang="zh-CN" sz="1800" dirty="0" smtClean="0"/>
              <a:t>views and it was summarized that,</a:t>
            </a:r>
          </a:p>
          <a:p>
            <a:pPr lvl="1">
              <a:lnSpc>
                <a:spcPct val="150000"/>
              </a:lnSpc>
            </a:pPr>
            <a:r>
              <a:rPr lang="en-US" altLang="zh-CN" sz="1600" dirty="0" smtClean="0"/>
              <a:t>Various scenarios, e.g., </a:t>
            </a:r>
            <a:r>
              <a:rPr lang="en-GB" altLang="zh-CN" sz="1600" dirty="0"/>
              <a:t>urban macro, rural/low mobility large cell, urban micro/dense </a:t>
            </a:r>
            <a:r>
              <a:rPr lang="en-GB" altLang="zh-CN" sz="1600" dirty="0" smtClean="0"/>
              <a:t>urban, were proposed for NR coverage study.</a:t>
            </a:r>
          </a:p>
          <a:p>
            <a:pPr lvl="1">
              <a:lnSpc>
                <a:spcPct val="150000"/>
              </a:lnSpc>
            </a:pPr>
            <a:r>
              <a:rPr lang="en-GB" altLang="zh-CN" sz="1600" dirty="0" smtClean="0"/>
              <a:t>Candidate frequencies, e.g., 800MHz</a:t>
            </a:r>
            <a:r>
              <a:rPr lang="en-GB" altLang="zh-CN" sz="1600" dirty="0"/>
              <a:t>, 1.8GHz, and 3.5GHz for FR1; 30GHz and 40GHz for </a:t>
            </a:r>
            <a:r>
              <a:rPr lang="en-GB" altLang="zh-CN" sz="1600" dirty="0" smtClean="0"/>
              <a:t>FR2, were proposed for NR coverage study.</a:t>
            </a:r>
          </a:p>
          <a:p>
            <a:pPr lvl="1">
              <a:lnSpc>
                <a:spcPct val="100000"/>
              </a:lnSpc>
              <a:buNone/>
            </a:pPr>
            <a:endParaRPr lang="en-GB" altLang="zh-CN" sz="400" dirty="0" smtClean="0"/>
          </a:p>
          <a:p>
            <a:pPr lvl="1"/>
            <a:endParaRPr lang="zh-CN" altLang="zh-CN" sz="1400" dirty="0"/>
          </a:p>
          <a:p>
            <a:endParaRPr lang="zh-CN" altLang="en-US" sz="1600" dirty="0"/>
          </a:p>
        </p:txBody>
      </p:sp>
      <p:sp>
        <p:nvSpPr>
          <p:cNvPr id="4" name="Slide Number Placeholder 3"/>
          <p:cNvSpPr>
            <a:spLocks noGrp="1"/>
          </p:cNvSpPr>
          <p:nvPr>
            <p:ph type="sldNum" sz="quarter" idx="10"/>
          </p:nvPr>
        </p:nvSpPr>
        <p:spPr>
          <a:xfrm>
            <a:off x="4054479" y="4818461"/>
            <a:ext cx="1223963" cy="161925"/>
          </a:xfrm>
        </p:spPr>
        <p:txBody>
          <a:bodyPr/>
          <a:lstStyle/>
          <a:p>
            <a:pPr>
              <a:defRPr/>
            </a:pPr>
            <a:fld id="{60E1D707-743A-4DE1-9ADF-A19E5F8506DA}" type="slidenum">
              <a:rPr lang="en-US" smtClean="0"/>
              <a:pPr>
                <a:defRPr/>
              </a:pPr>
              <a:t>6</a:t>
            </a:fld>
            <a:endParaRPr lang="en-US" dirty="0"/>
          </a:p>
        </p:txBody>
      </p:sp>
    </p:spTree>
    <p:extLst>
      <p:ext uri="{BB962C8B-B14F-4D97-AF65-F5344CB8AC3E}">
        <p14:creationId xmlns:p14="http://schemas.microsoft.com/office/powerpoint/2010/main" xmlns="" val="2749823261"/>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NR coverage enhancement : Objectives of new SID</a:t>
            </a:r>
            <a:endParaRPr lang="zh-CN" altLang="en-US" dirty="0"/>
          </a:p>
        </p:txBody>
      </p:sp>
      <p:sp>
        <p:nvSpPr>
          <p:cNvPr id="3" name="Content Placeholder 2"/>
          <p:cNvSpPr>
            <a:spLocks noGrp="1"/>
          </p:cNvSpPr>
          <p:nvPr>
            <p:ph idx="1"/>
          </p:nvPr>
        </p:nvSpPr>
        <p:spPr>
          <a:xfrm>
            <a:off x="251520" y="771550"/>
            <a:ext cx="8642350" cy="3769569"/>
          </a:xfrm>
        </p:spPr>
        <p:txBody>
          <a:bodyPr>
            <a:noAutofit/>
          </a:bodyPr>
          <a:lstStyle/>
          <a:p>
            <a:pPr marL="3175" indent="3175" hangingPunct="0">
              <a:lnSpc>
                <a:spcPct val="100000"/>
              </a:lnSpc>
              <a:buNone/>
            </a:pPr>
            <a:r>
              <a:rPr lang="en-GB" altLang="zh-CN" sz="1600" dirty="0" smtClean="0"/>
              <a:t>The objectives of this study item are to identify the achievable coverage of Rel-16 NR for specific scenarios and to study potential coverage enhancement solutions for both FR1 and FR2. The detailed objectives are as follows.</a:t>
            </a:r>
            <a:endParaRPr lang="zh-CN" altLang="zh-CN" sz="1600" dirty="0" smtClean="0"/>
          </a:p>
          <a:p>
            <a:pPr lvl="0" fontAlgn="auto">
              <a:lnSpc>
                <a:spcPct val="100000"/>
              </a:lnSpc>
            </a:pPr>
            <a:r>
              <a:rPr lang="en-US" altLang="zh-CN" sz="1400" dirty="0" smtClean="0"/>
              <a:t>Evaluate Rel-16 NR coverage performance based on link level simulations for the following scenarios </a:t>
            </a:r>
            <a:endParaRPr lang="zh-CN" altLang="zh-CN" sz="1400" dirty="0" smtClean="0"/>
          </a:p>
          <a:p>
            <a:pPr lvl="1" fontAlgn="auto">
              <a:lnSpc>
                <a:spcPct val="100000"/>
              </a:lnSpc>
            </a:pPr>
            <a:r>
              <a:rPr lang="en-GB" altLang="zh-CN" sz="1200" dirty="0" smtClean="0"/>
              <a:t>FR1 (both paired and unpaired spectrum) and FR2 (unpaired spectrum)</a:t>
            </a:r>
            <a:endParaRPr lang="zh-CN" altLang="zh-CN" sz="1200" dirty="0" smtClean="0"/>
          </a:p>
          <a:p>
            <a:pPr lvl="1" fontAlgn="auto">
              <a:lnSpc>
                <a:spcPct val="100000"/>
              </a:lnSpc>
            </a:pPr>
            <a:r>
              <a:rPr lang="en-GB" altLang="zh-CN" sz="1200" dirty="0" err="1" smtClean="0"/>
              <a:t>eMBB</a:t>
            </a:r>
            <a:r>
              <a:rPr lang="en-GB" altLang="zh-CN" sz="1200" dirty="0" smtClean="0"/>
              <a:t> and VoIP (considering latency requirement for voice calls)</a:t>
            </a:r>
            <a:endParaRPr lang="zh-CN" altLang="zh-CN" sz="1200" dirty="0" smtClean="0"/>
          </a:p>
          <a:p>
            <a:pPr lvl="0" fontAlgn="auto">
              <a:lnSpc>
                <a:spcPct val="100000"/>
              </a:lnSpc>
            </a:pPr>
            <a:r>
              <a:rPr lang="en-US" altLang="zh-CN" sz="1400" dirty="0" smtClean="0"/>
              <a:t>Compare Rel-16 NR coverage with LTE coverage for</a:t>
            </a:r>
            <a:endParaRPr lang="zh-CN" altLang="zh-CN" sz="1400" dirty="0" smtClean="0"/>
          </a:p>
          <a:p>
            <a:pPr lvl="1" fontAlgn="auto">
              <a:lnSpc>
                <a:spcPct val="100000"/>
              </a:lnSpc>
            </a:pPr>
            <a:r>
              <a:rPr lang="en-GB" altLang="zh-CN" sz="1200" dirty="0" smtClean="0"/>
              <a:t>FR1 (both paired and unpaired spectrum)</a:t>
            </a:r>
            <a:endParaRPr lang="zh-CN" altLang="zh-CN" sz="1200" dirty="0" smtClean="0"/>
          </a:p>
          <a:p>
            <a:pPr lvl="1" fontAlgn="auto">
              <a:lnSpc>
                <a:spcPct val="100000"/>
              </a:lnSpc>
            </a:pPr>
            <a:r>
              <a:rPr lang="en-GB" altLang="zh-CN" sz="1200" dirty="0" err="1" smtClean="0"/>
              <a:t>eMBB</a:t>
            </a:r>
            <a:r>
              <a:rPr lang="en-GB" altLang="zh-CN" sz="1200" dirty="0" smtClean="0"/>
              <a:t> and VoIP (considering latency requirement for voice calls)</a:t>
            </a:r>
            <a:endParaRPr lang="zh-CN" altLang="zh-CN" sz="1200" dirty="0" smtClean="0"/>
          </a:p>
          <a:p>
            <a:pPr lvl="0" fontAlgn="auto">
              <a:lnSpc>
                <a:spcPct val="100000"/>
              </a:lnSpc>
            </a:pPr>
            <a:r>
              <a:rPr lang="en-GB" altLang="zh-CN" sz="1400" dirty="0" smtClean="0"/>
              <a:t>Based on the above evaluation, </a:t>
            </a:r>
            <a:r>
              <a:rPr lang="en-US" altLang="zh-CN" sz="1400" dirty="0" smtClean="0"/>
              <a:t>identify the target scenarios/channel(s) for coverage enhancement</a:t>
            </a:r>
            <a:endParaRPr lang="zh-CN" altLang="zh-CN" sz="1400" dirty="0" smtClean="0"/>
          </a:p>
          <a:p>
            <a:pPr lvl="0" fontAlgn="auto">
              <a:lnSpc>
                <a:spcPct val="100000"/>
              </a:lnSpc>
            </a:pPr>
            <a:r>
              <a:rPr lang="en-US" altLang="zh-CN" sz="1400" dirty="0" smtClean="0"/>
              <a:t>Study solutions for increasing coverage for both FR1 and FR2 considering</a:t>
            </a:r>
            <a:endParaRPr lang="zh-CN" altLang="zh-CN" sz="1400" dirty="0" smtClean="0"/>
          </a:p>
          <a:p>
            <a:pPr lvl="1" fontAlgn="auto">
              <a:lnSpc>
                <a:spcPct val="100000"/>
              </a:lnSpc>
            </a:pPr>
            <a:r>
              <a:rPr lang="en-US" altLang="zh-CN" sz="1200" dirty="0" smtClean="0"/>
              <a:t>Reduction/elimination of coverage imbalances</a:t>
            </a:r>
            <a:endParaRPr lang="zh-CN" altLang="zh-CN" sz="1200" dirty="0" smtClean="0"/>
          </a:p>
          <a:p>
            <a:pPr lvl="1" fontAlgn="auto">
              <a:lnSpc>
                <a:spcPct val="100000"/>
              </a:lnSpc>
            </a:pPr>
            <a:r>
              <a:rPr lang="en-US" altLang="zh-CN" sz="1200" dirty="0" smtClean="0"/>
              <a:t>Backward compatibility</a:t>
            </a:r>
          </a:p>
          <a:p>
            <a:pPr lvl="1" fontAlgn="auto">
              <a:lnSpc>
                <a:spcPct val="100000"/>
              </a:lnSpc>
            </a:pPr>
            <a:endParaRPr lang="en-US" altLang="zh-CN" sz="1200" dirty="0" smtClean="0"/>
          </a:p>
          <a:p>
            <a:pPr lvl="1" fontAlgn="auto">
              <a:lnSpc>
                <a:spcPct val="100000"/>
              </a:lnSpc>
              <a:buNone/>
            </a:pPr>
            <a:r>
              <a:rPr lang="en-US" altLang="zh-CN" sz="1200" dirty="0" smtClean="0">
                <a:solidFill>
                  <a:srgbClr val="0000FF"/>
                </a:solidFill>
              </a:rPr>
              <a:t>See more details in attachment 1.</a:t>
            </a:r>
            <a:endParaRPr lang="zh-CN" altLang="zh-CN" sz="1050" dirty="0">
              <a:solidFill>
                <a:srgbClr val="0000FF"/>
              </a:solidFill>
            </a:endParaRPr>
          </a:p>
          <a:p>
            <a:pPr>
              <a:lnSpc>
                <a:spcPct val="100000"/>
              </a:lnSpc>
            </a:pPr>
            <a:endParaRPr lang="zh-CN" altLang="en-US" sz="1100" dirty="0"/>
          </a:p>
        </p:txBody>
      </p:sp>
      <p:sp>
        <p:nvSpPr>
          <p:cNvPr id="4" name="Slide Number Placeholder 3"/>
          <p:cNvSpPr>
            <a:spLocks noGrp="1"/>
          </p:cNvSpPr>
          <p:nvPr>
            <p:ph type="sldNum" sz="quarter" idx="10"/>
          </p:nvPr>
        </p:nvSpPr>
        <p:spPr>
          <a:xfrm>
            <a:off x="4054479" y="4818461"/>
            <a:ext cx="1223963" cy="161925"/>
          </a:xfrm>
        </p:spPr>
        <p:txBody>
          <a:bodyPr/>
          <a:lstStyle/>
          <a:p>
            <a:pPr>
              <a:defRPr/>
            </a:pPr>
            <a:fld id="{60E1D707-743A-4DE1-9ADF-A19E5F8506DA}" type="slidenum">
              <a:rPr lang="en-US" smtClean="0"/>
              <a:pPr>
                <a:defRPr/>
              </a:pPr>
              <a:t>7</a:t>
            </a:fld>
            <a:endParaRPr lang="en-US" dirty="0"/>
          </a:p>
        </p:txBody>
      </p:sp>
    </p:spTree>
    <p:extLst>
      <p:ext uri="{BB962C8B-B14F-4D97-AF65-F5344CB8AC3E}">
        <p14:creationId xmlns:p14="http://schemas.microsoft.com/office/powerpoint/2010/main" xmlns="" val="2749823261"/>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
        <p:nvSpPr>
          <p:cNvPr id="5" name="内容占位符 4"/>
          <p:cNvSpPr>
            <a:spLocks noGrp="1"/>
          </p:cNvSpPr>
          <p:nvPr>
            <p:ph idx="1"/>
          </p:nvPr>
        </p:nvSpPr>
        <p:spPr/>
        <p:txBody>
          <a:bodyPr/>
          <a:lstStyle/>
          <a:p>
            <a:r>
              <a:rPr lang="en-GB" altLang="zh-CN" sz="1600" dirty="0" smtClean="0"/>
              <a:t>In traditional LTE network, </a:t>
            </a:r>
            <a:r>
              <a:rPr lang="en-GB" altLang="zh-CN" sz="1600" dirty="0"/>
              <a:t>the power consumption from </a:t>
            </a:r>
            <a:r>
              <a:rPr lang="en-GB" altLang="zh-CN" sz="1600" dirty="0" smtClean="0"/>
              <a:t>base station reaches to 70% </a:t>
            </a:r>
            <a:r>
              <a:rPr lang="en-GB" altLang="zh-CN" sz="1600" dirty="0"/>
              <a:t>of total </a:t>
            </a:r>
            <a:r>
              <a:rPr lang="en-GB" altLang="zh-CN" sz="1600" dirty="0" smtClean="0"/>
              <a:t>power </a:t>
            </a:r>
            <a:r>
              <a:rPr lang="en-GB" altLang="zh-CN" sz="1600" dirty="0"/>
              <a:t>consumption. Energy cost in the network has been a continuous high focus among </a:t>
            </a:r>
            <a:r>
              <a:rPr lang="en-GB" altLang="zh-CN" sz="1600" dirty="0" smtClean="0"/>
              <a:t>operators.</a:t>
            </a:r>
          </a:p>
          <a:p>
            <a:r>
              <a:rPr lang="en-GB" altLang="zh-CN" sz="1600" dirty="0" smtClean="0"/>
              <a:t>Although NR is designed to be more power friendly comparing to LTE, some measurement and evaluation have shown that NR network power consumption will be 3~4 times higher than LTE. </a:t>
            </a:r>
          </a:p>
          <a:p>
            <a:endParaRPr lang="en-GB" altLang="zh-CN" sz="1600" dirty="0" smtClean="0"/>
          </a:p>
          <a:p>
            <a:endParaRPr lang="en-GB" altLang="zh-CN" sz="1600" dirty="0"/>
          </a:p>
          <a:p>
            <a:endParaRPr lang="en-GB" altLang="zh-CN" sz="1600" dirty="0" smtClean="0"/>
          </a:p>
          <a:p>
            <a:endParaRPr lang="en-GB" altLang="zh-CN" sz="1600" dirty="0"/>
          </a:p>
          <a:p>
            <a:endParaRPr lang="en-GB" altLang="zh-CN" sz="1600" dirty="0" smtClean="0"/>
          </a:p>
          <a:p>
            <a:r>
              <a:rPr lang="en-GB" altLang="zh-CN" sz="1600" dirty="0" smtClean="0"/>
              <a:t>Thus</a:t>
            </a:r>
            <a:r>
              <a:rPr lang="en-GB" altLang="zh-CN" sz="1600" dirty="0"/>
              <a:t>, further enhancement on NR network energy saving would be necessary in Rel-17.</a:t>
            </a:r>
            <a:endParaRPr lang="en-GB" altLang="zh-CN" dirty="0"/>
          </a:p>
          <a:p>
            <a:pPr lvl="1"/>
            <a:endParaRPr lang="en-GB" altLang="zh-CN" sz="1400" dirty="0" smtClean="0"/>
          </a:p>
        </p:txBody>
      </p:sp>
      <p:sp>
        <p:nvSpPr>
          <p:cNvPr id="6" name="标题 5"/>
          <p:cNvSpPr>
            <a:spLocks noGrp="1"/>
          </p:cNvSpPr>
          <p:nvPr>
            <p:ph type="title"/>
          </p:nvPr>
        </p:nvSpPr>
        <p:spPr/>
        <p:txBody>
          <a:bodyPr/>
          <a:lstStyle/>
          <a:p>
            <a:r>
              <a:rPr lang="en-US" altLang="zh-CN" dirty="0" smtClean="0"/>
              <a:t>Network energy saving : Motivation</a:t>
            </a:r>
            <a:endParaRPr lang="zh-CN" altLang="en-US" dirty="0"/>
          </a:p>
        </p:txBody>
      </p:sp>
      <p:graphicFrame>
        <p:nvGraphicFramePr>
          <p:cNvPr id="7" name="表格 6">
            <a:extLst>
              <a:ext uri="{FF2B5EF4-FFF2-40B4-BE49-F238E27FC236}">
                <a16:creationId xmlns="" xmlns:a16="http://schemas.microsoft.com/office/drawing/2014/main" id="{4E77715B-60C4-44FB-B052-69351B3F58D5}"/>
              </a:ext>
            </a:extLst>
          </p:cNvPr>
          <p:cNvGraphicFramePr>
            <a:graphicFrameLocks noGrp="1"/>
          </p:cNvGraphicFramePr>
          <p:nvPr>
            <p:extLst>
              <p:ext uri="{D42A27DB-BD31-4B8C-83A1-F6EECF244321}">
                <p14:modId xmlns:p14="http://schemas.microsoft.com/office/powerpoint/2010/main" xmlns="" val="632287995"/>
              </p:ext>
            </p:extLst>
          </p:nvPr>
        </p:nvGraphicFramePr>
        <p:xfrm>
          <a:off x="899592" y="2995967"/>
          <a:ext cx="7416824" cy="1303975"/>
        </p:xfrm>
        <a:graphic>
          <a:graphicData uri="http://schemas.openxmlformats.org/drawingml/2006/table">
            <a:tbl>
              <a:tblPr firstRow="1">
                <a:tableStyleId>{5DA37D80-6434-44D0-A028-1B22A696006F}</a:tableStyleId>
              </a:tblPr>
              <a:tblGrid>
                <a:gridCol w="1740684">
                  <a:extLst>
                    <a:ext uri="{9D8B030D-6E8A-4147-A177-3AD203B41FA5}">
                      <a16:colId xmlns="" xmlns:a16="http://schemas.microsoft.com/office/drawing/2014/main" val="3425389619"/>
                    </a:ext>
                  </a:extLst>
                </a:gridCol>
                <a:gridCol w="1098763">
                  <a:extLst>
                    <a:ext uri="{9D8B030D-6E8A-4147-A177-3AD203B41FA5}">
                      <a16:colId xmlns="" xmlns:a16="http://schemas.microsoft.com/office/drawing/2014/main" val="4141253321"/>
                    </a:ext>
                  </a:extLst>
                </a:gridCol>
                <a:gridCol w="1098763">
                  <a:extLst>
                    <a:ext uri="{9D8B030D-6E8A-4147-A177-3AD203B41FA5}">
                      <a16:colId xmlns="" xmlns:a16="http://schemas.microsoft.com/office/drawing/2014/main" val="813079363"/>
                    </a:ext>
                  </a:extLst>
                </a:gridCol>
                <a:gridCol w="1098763"/>
                <a:gridCol w="1098763"/>
                <a:gridCol w="1281088"/>
              </a:tblGrid>
              <a:tr h="146115">
                <a:tc>
                  <a:txBody>
                    <a:bodyPr/>
                    <a:lstStyle/>
                    <a:p>
                      <a:pPr algn="ctr" fontAlgn="b"/>
                      <a:r>
                        <a:rPr lang="en-US" altLang="zh-CN" sz="1400" u="none" strike="noStrike" baseline="0" dirty="0" smtClean="0">
                          <a:effectLst/>
                        </a:rPr>
                        <a:t>Parameter</a:t>
                      </a:r>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R w="28575" cap="flat" cmpd="sng" algn="ctr">
                      <a:solidFill>
                        <a:srgbClr val="314395"/>
                      </a:solidFill>
                      <a:prstDash val="solid"/>
                      <a:round/>
                      <a:headEnd type="none" w="med" len="med"/>
                      <a:tailEnd type="none" w="med" len="med"/>
                    </a:lnR>
                  </a:tcPr>
                </a:tc>
                <a:tc gridSpan="2">
                  <a:txBody>
                    <a:bodyPr/>
                    <a:lstStyle/>
                    <a:p>
                      <a:pPr algn="ctr" fontAlgn="b"/>
                      <a:r>
                        <a:rPr lang="en-US" altLang="zh-CN" sz="1400" u="none" strike="noStrike" baseline="0" dirty="0" smtClean="0">
                          <a:effectLst/>
                        </a:rPr>
                        <a:t>LTE value</a:t>
                      </a:r>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L w="28575" cap="flat" cmpd="sng" algn="ctr">
                      <a:solidFill>
                        <a:srgbClr val="314395"/>
                      </a:solidFill>
                      <a:prstDash val="solid"/>
                      <a:round/>
                      <a:headEnd type="none" w="med" len="med"/>
                      <a:tailEnd type="none" w="med" len="med"/>
                    </a:lnL>
                  </a:tcPr>
                </a:tc>
                <a:tc hMerge="1">
                  <a:txBody>
                    <a:bodyPr/>
                    <a:lstStyle/>
                    <a:p>
                      <a:pPr algn="ctr" fontAlgn="b"/>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b"/>
                      <a:r>
                        <a:rPr lang="en-US" altLang="zh-CN" sz="1400" u="none" strike="noStrike" baseline="0" dirty="0" smtClean="0">
                          <a:effectLst/>
                        </a:rPr>
                        <a:t>NR value</a:t>
                      </a:r>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hMerge="1">
                  <a:txBody>
                    <a:bodyPr/>
                    <a:lstStyle/>
                    <a:p>
                      <a:pPr algn="ctr" fontAlgn="b"/>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Note</a:t>
                      </a:r>
                      <a:endParaRPr lang="zh-CN" altLang="en-US" sz="1400" b="1"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r>
              <a:tr h="171450">
                <a:tc>
                  <a:txBody>
                    <a:bodyPr/>
                    <a:lstStyle/>
                    <a:p>
                      <a:pPr marL="0" algn="ctr" defTabSz="914378" rtl="0" eaLnBrk="1" fontAlgn="b" latinLnBrk="0" hangingPunct="1"/>
                      <a:r>
                        <a:rPr lang="en-US" altLang="zh-CN" sz="1400" u="none" strike="noStrike" kern="1200" baseline="0" dirty="0" smtClean="0">
                          <a:effectLst/>
                        </a:rPr>
                        <a:t>1 BS</a:t>
                      </a:r>
                      <a:endParaRPr lang="zh-CN" altLang="en-US" sz="1400" b="1" u="none" strike="noStrike" kern="1200" baseline="0" dirty="0">
                        <a:solidFill>
                          <a:schemeClr val="lt1"/>
                        </a:solidFill>
                        <a:effectLst/>
                        <a:latin typeface="+mn-lt"/>
                        <a:ea typeface="+mn-ea"/>
                        <a:cs typeface="+mn-cs"/>
                      </a:endParaRPr>
                    </a:p>
                  </a:txBody>
                  <a:tcPr marL="4763" marR="4763" marT="4763" marB="0" anchor="ctr">
                    <a:lnR w="28575" cap="flat" cmpd="sng" algn="ctr">
                      <a:solidFill>
                        <a:srgbClr val="314395"/>
                      </a:solidFill>
                      <a:prstDash val="solid"/>
                      <a:round/>
                      <a:headEnd type="none" w="med" len="med"/>
                      <a:tailEnd type="none" w="med" len="med"/>
                    </a:lnR>
                  </a:tcP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3 RRU</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L w="28575" cap="flat" cmpd="sng" algn="ctr">
                      <a:solidFill>
                        <a:srgbClr val="314395"/>
                      </a:solidFill>
                      <a:prstDash val="solid"/>
                      <a:round/>
                      <a:headEnd type="none" w="med" len="med"/>
                      <a:tailEnd type="none" w="med" len="med"/>
                    </a:lnL>
                  </a:tcP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1 BBU</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3 AAU</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1 BBU</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extLst>
                  <a:ext uri="{0D108BD9-81ED-4DB2-BD59-A6C34878D82A}">
                    <a16:rowId xmlns="" xmlns:a16="http://schemas.microsoft.com/office/drawing/2014/main" val="456253191"/>
                  </a:ext>
                </a:extLst>
              </a:tr>
              <a:tr h="171450">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kern="1200" baseline="0" dirty="0" smtClean="0">
                          <a:effectLst/>
                        </a:rPr>
                        <a:t>Peak power</a:t>
                      </a:r>
                      <a:r>
                        <a:rPr lang="zh-CN" altLang="en-US" sz="1400" u="none" strike="noStrike" kern="1200" baseline="0" dirty="0" smtClean="0">
                          <a:effectLst/>
                        </a:rPr>
                        <a:t> </a:t>
                      </a:r>
                      <a:r>
                        <a:rPr lang="en-US" altLang="zh-CN" sz="1400" u="none" strike="noStrike" kern="1200" baseline="0" dirty="0" smtClean="0">
                          <a:effectLst/>
                        </a:rPr>
                        <a:t>(W)</a:t>
                      </a:r>
                      <a:endParaRPr lang="zh-CN" altLang="en-US" sz="1400" b="1" u="none" strike="noStrike" kern="1200" baseline="0" dirty="0" smtClean="0">
                        <a:solidFill>
                          <a:schemeClr val="lt1"/>
                        </a:solidFill>
                        <a:effectLst/>
                        <a:latin typeface="+mn-lt"/>
                        <a:ea typeface="+mn-ea"/>
                        <a:cs typeface="+mn-cs"/>
                      </a:endParaRPr>
                    </a:p>
                  </a:txBody>
                  <a:tcPr marL="4763" marR="4763" marT="4763" marB="0" anchor="ctr">
                    <a:lnR w="28575" cap="flat" cmpd="sng" algn="ctr">
                      <a:solidFill>
                        <a:srgbClr val="314395"/>
                      </a:solidFill>
                      <a:prstDash val="solid"/>
                      <a:round/>
                      <a:headEnd type="none" w="med" len="med"/>
                      <a:tailEnd type="none" w="med" len="med"/>
                    </a:lnR>
                  </a:tcPr>
                </a:tc>
                <a:tc>
                  <a:txBody>
                    <a:bodyPr/>
                    <a:lstStyle/>
                    <a:p>
                      <a:pPr algn="ctr" fontAlgn="b"/>
                      <a:r>
                        <a:rPr lang="en-US" altLang="zh-CN" sz="1400" u="none" strike="noStrike" baseline="0" dirty="0" smtClean="0">
                          <a:effectLst/>
                        </a:rPr>
                        <a:t>780</a:t>
                      </a:r>
                      <a:endParaRPr lang="en-US" altLang="zh-CN" sz="1400" b="0"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L w="28575" cap="flat" cmpd="sng" algn="ctr">
                      <a:solidFill>
                        <a:srgbClr val="314395"/>
                      </a:solidFill>
                      <a:prstDash val="solid"/>
                      <a:round/>
                      <a:headEnd type="none" w="med" len="med"/>
                      <a:tailEnd type="none" w="med" len="med"/>
                    </a:lnL>
                  </a:tcP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130</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2910</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200</a:t>
                      </a:r>
                      <a:endParaRPr lang="en-US" altLang="zh-CN"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260W/RRU</a:t>
                      </a:r>
                    </a:p>
                    <a:p>
                      <a:pPr algn="ctr" fontAlgn="b"/>
                      <a:r>
                        <a:rPr lang="en-US" sz="1400" u="none" strike="noStrike" baseline="0" dirty="0" smtClean="0">
                          <a:effectLst/>
                        </a:rPr>
                        <a:t>970W/AAU</a:t>
                      </a:r>
                      <a:endParaRPr lang="en-US" sz="1400" b="0"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extLst>
                  <a:ext uri="{0D108BD9-81ED-4DB2-BD59-A6C34878D82A}">
                    <a16:rowId xmlns="" xmlns:a16="http://schemas.microsoft.com/office/drawing/2014/main" val="2685996311"/>
                  </a:ext>
                </a:extLst>
              </a:tr>
              <a:tr h="171450">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kern="1200" baseline="0" dirty="0" smtClean="0">
                          <a:effectLst/>
                        </a:rPr>
                        <a:t>Total power(W)</a:t>
                      </a:r>
                      <a:endParaRPr lang="zh-CN" altLang="en-US" sz="1400" b="1" u="none" strike="noStrike" kern="1200" baseline="0" dirty="0" smtClean="0">
                        <a:solidFill>
                          <a:schemeClr val="lt1"/>
                        </a:solidFill>
                        <a:effectLst/>
                        <a:latin typeface="+mn-lt"/>
                        <a:ea typeface="+mn-ea"/>
                        <a:cs typeface="+mn-cs"/>
                      </a:endParaRPr>
                    </a:p>
                  </a:txBody>
                  <a:tcPr marL="4763" marR="4763" marT="4763" marB="0" anchor="ctr">
                    <a:lnR w="28575" cap="flat" cmpd="sng" algn="ctr">
                      <a:solidFill>
                        <a:srgbClr val="314395"/>
                      </a:solidFill>
                      <a:prstDash val="solid"/>
                      <a:round/>
                      <a:headEnd type="none" w="med" len="med"/>
                      <a:tailEnd type="none" w="med" len="med"/>
                    </a:lnR>
                  </a:tcPr>
                </a:tc>
                <a:tc gridSpan="2">
                  <a:txBody>
                    <a:bodyPr/>
                    <a:lstStyle/>
                    <a:p>
                      <a:pPr marL="0" marR="0" indent="0" algn="ctr" defTabSz="914378" rtl="0" eaLnBrk="1" fontAlgn="ctr" latinLnBrk="0" hangingPunct="1">
                        <a:lnSpc>
                          <a:spcPct val="100000"/>
                        </a:lnSpc>
                        <a:spcBef>
                          <a:spcPts val="0"/>
                        </a:spcBef>
                        <a:spcAft>
                          <a:spcPts val="0"/>
                        </a:spcAft>
                        <a:buClrTx/>
                        <a:buSzTx/>
                        <a:buFontTx/>
                        <a:buNone/>
                        <a:tabLst/>
                        <a:defRPr/>
                      </a:pPr>
                      <a:r>
                        <a:rPr lang="en-US" altLang="zh-CN" sz="1400" u="none" strike="noStrike" baseline="0" dirty="0" smtClean="0">
                          <a:effectLst/>
                        </a:rPr>
                        <a:t>910</a:t>
                      </a:r>
                      <a:r>
                        <a:rPr lang="zh-CN" altLang="en-US" sz="1400" u="none" strike="noStrike" baseline="0" dirty="0" smtClean="0">
                          <a:effectLst/>
                        </a:rPr>
                        <a:t>　</a:t>
                      </a:r>
                      <a:endParaRPr lang="zh-CN" altLang="en-US"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L w="28575" cap="flat" cmpd="sng" algn="ctr">
                      <a:solidFill>
                        <a:srgbClr val="314395"/>
                      </a:solidFill>
                      <a:prstDash val="solid"/>
                      <a:round/>
                      <a:headEnd type="none" w="med" len="med"/>
                      <a:tailEnd type="none" w="med" len="med"/>
                    </a:lnL>
                  </a:tcPr>
                </a:tc>
                <a:tc hMerge="1">
                  <a:txBody>
                    <a:bodyPr/>
                    <a:lstStyle/>
                    <a:p>
                      <a:pPr algn="ctr" fontAlgn="b"/>
                      <a:endParaRPr lang="en-US" sz="1400" b="0"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L="0" marR="0" indent="0" algn="ctr" defTabSz="914378" rtl="0" eaLnBrk="1" fontAlgn="ctr" latinLnBrk="0" hangingPunct="1">
                        <a:lnSpc>
                          <a:spcPct val="100000"/>
                        </a:lnSpc>
                        <a:spcBef>
                          <a:spcPts val="0"/>
                        </a:spcBef>
                        <a:spcAft>
                          <a:spcPts val="0"/>
                        </a:spcAft>
                        <a:buClrTx/>
                        <a:buSzTx/>
                        <a:buFontTx/>
                        <a:buNone/>
                        <a:tabLst/>
                        <a:defRPr/>
                      </a:pPr>
                      <a:r>
                        <a:rPr lang="en-US" altLang="zh-CN" sz="1400" u="none" strike="noStrike" baseline="0" dirty="0" smtClean="0">
                          <a:effectLst/>
                        </a:rPr>
                        <a:t>3110</a:t>
                      </a:r>
                      <a:endParaRPr lang="zh-CN" altLang="en-US"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hMerge="1">
                  <a:txBody>
                    <a:bodyPr/>
                    <a:lstStyle/>
                    <a:p>
                      <a:pPr marL="0" marR="0" indent="0" algn="ctr" defTabSz="914378" rtl="0" eaLnBrk="1" fontAlgn="ctr" latinLnBrk="0" hangingPunct="1">
                        <a:lnSpc>
                          <a:spcPct val="100000"/>
                        </a:lnSpc>
                        <a:spcBef>
                          <a:spcPts val="0"/>
                        </a:spcBef>
                        <a:spcAft>
                          <a:spcPts val="0"/>
                        </a:spcAft>
                        <a:buClrTx/>
                        <a:buSzTx/>
                        <a:buFontTx/>
                        <a:buNone/>
                        <a:tabLst/>
                        <a:defRPr/>
                      </a:pPr>
                      <a:endParaRPr lang="zh-CN" altLang="en-US"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378" rtl="0" eaLnBrk="1" fontAlgn="ctr" latinLnBrk="0" hangingPunct="1">
                        <a:lnSpc>
                          <a:spcPct val="100000"/>
                        </a:lnSpc>
                        <a:spcBef>
                          <a:spcPts val="0"/>
                        </a:spcBef>
                        <a:spcAft>
                          <a:spcPts val="0"/>
                        </a:spcAft>
                        <a:buClrTx/>
                        <a:buSzTx/>
                        <a:buFontTx/>
                        <a:buNone/>
                        <a:tabLst/>
                        <a:defRPr/>
                      </a:pPr>
                      <a:endParaRPr lang="zh-CN" altLang="en-US" sz="1400" b="0" i="0" u="none" strike="noStrike" baseline="0" dirty="0" smtClean="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extLst>
                  <a:ext uri="{0D108BD9-81ED-4DB2-BD59-A6C34878D82A}">
                    <a16:rowId xmlns="" xmlns:a16="http://schemas.microsoft.com/office/drawing/2014/main" val="187743681"/>
                  </a:ext>
                </a:extLst>
              </a:tr>
              <a:tr h="171450">
                <a:tc>
                  <a:txBody>
                    <a:bodyPr/>
                    <a:lstStyle/>
                    <a:p>
                      <a:pPr marL="0" marR="0" indent="0" algn="ctr" defTabSz="914378" rtl="0" eaLnBrk="1" fontAlgn="b" latinLnBrk="0" hangingPunct="1">
                        <a:lnSpc>
                          <a:spcPct val="100000"/>
                        </a:lnSpc>
                        <a:spcBef>
                          <a:spcPts val="0"/>
                        </a:spcBef>
                        <a:spcAft>
                          <a:spcPts val="0"/>
                        </a:spcAft>
                        <a:buClrTx/>
                        <a:buSzTx/>
                        <a:buFontTx/>
                        <a:buNone/>
                        <a:tabLst/>
                        <a:defRPr/>
                      </a:pPr>
                      <a:r>
                        <a:rPr lang="en-US" altLang="zh-CN" sz="1400" u="none" strike="noStrike" kern="1200" baseline="0" dirty="0" smtClean="0">
                          <a:effectLst/>
                        </a:rPr>
                        <a:t>Total cost (CNY)/year</a:t>
                      </a:r>
                      <a:endParaRPr lang="zh-CN" altLang="en-US" sz="1400" b="1" u="none" strike="noStrike" kern="1200" baseline="0" dirty="0" smtClean="0">
                        <a:solidFill>
                          <a:schemeClr val="lt1"/>
                        </a:solidFill>
                        <a:effectLst/>
                        <a:latin typeface="+mn-lt"/>
                        <a:ea typeface="+mn-ea"/>
                        <a:cs typeface="+mn-cs"/>
                      </a:endParaRPr>
                    </a:p>
                  </a:txBody>
                  <a:tcPr marL="4763" marR="4763" marT="4763" marB="0" anchor="ctr">
                    <a:lnR w="28575" cap="flat" cmpd="sng" algn="ctr">
                      <a:solidFill>
                        <a:srgbClr val="314395"/>
                      </a:solidFill>
                      <a:prstDash val="solid"/>
                      <a:round/>
                      <a:headEnd type="none" w="med" len="med"/>
                      <a:tailEnd type="none" w="med" len="med"/>
                    </a:lnR>
                  </a:tcPr>
                </a:tc>
                <a:tc gridSpan="2">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400" b="1" u="none" strike="noStrike" baseline="0" dirty="0" smtClean="0">
                          <a:effectLst/>
                        </a:rPr>
                        <a:t>6.8k</a:t>
                      </a:r>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lnL w="28575" cap="flat" cmpd="sng" algn="ctr">
                      <a:solidFill>
                        <a:srgbClr val="314395"/>
                      </a:solidFill>
                      <a:prstDash val="solid"/>
                      <a:round/>
                      <a:headEnd type="none" w="med" len="med"/>
                      <a:tailEnd type="none" w="med" len="med"/>
                    </a:lnL>
                  </a:tcPr>
                </a:tc>
                <a:tc hMerge="1">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zh-CN" altLang="en-US" sz="1400" b="0"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400" b="1" u="none" strike="noStrike" baseline="0" dirty="0" smtClean="0">
                          <a:effectLst/>
                        </a:rPr>
                        <a:t>23.1k</a:t>
                      </a:r>
                      <a:endParaRPr lang="zh-CN" altLang="en-US" sz="1400" b="1"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tc hMerge="1">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zh-CN" altLang="en-US" sz="1400" b="0"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altLang="zh-CN" sz="1400" u="none" strike="noStrike" baseline="0" dirty="0" smtClean="0">
                          <a:effectLst/>
                        </a:rPr>
                        <a:t>0.85CNY/kWh</a:t>
                      </a:r>
                      <a:endParaRPr lang="zh-CN" altLang="en-US" sz="1400" b="0" i="0" u="none" strike="noStrike" baseline="0" dirty="0">
                        <a:solidFill>
                          <a:srgbClr val="000000"/>
                        </a:solidFill>
                        <a:effectLst/>
                        <a:latin typeface="Times New Roman" panose="02020603050405020304" pitchFamily="18" charset="0"/>
                        <a:ea typeface="微软雅黑" panose="020B0503020204020204" pitchFamily="34" charset="-122"/>
                      </a:endParaRPr>
                    </a:p>
                  </a:txBody>
                  <a:tcPr marL="4763" marR="4763" marT="4763" marB="0" anchor="ctr"/>
                </a:tc>
                <a:extLst>
                  <a:ext uri="{0D108BD9-81ED-4DB2-BD59-A6C34878D82A}">
                    <a16:rowId xmlns="" xmlns:a16="http://schemas.microsoft.com/office/drawing/2014/main" val="8294869"/>
                  </a:ext>
                </a:extLst>
              </a:tr>
            </a:tbl>
          </a:graphicData>
        </a:graphic>
      </p:graphicFrame>
      <p:sp>
        <p:nvSpPr>
          <p:cNvPr id="8" name="矩形 7"/>
          <p:cNvSpPr/>
          <p:nvPr/>
        </p:nvSpPr>
        <p:spPr>
          <a:xfrm>
            <a:off x="2339752" y="2571750"/>
            <a:ext cx="4550733" cy="307777"/>
          </a:xfrm>
          <a:prstGeom prst="rect">
            <a:avLst/>
          </a:prstGeom>
        </p:spPr>
        <p:txBody>
          <a:bodyPr wrap="none">
            <a:spAutoFit/>
          </a:bodyPr>
          <a:lstStyle/>
          <a:p>
            <a:r>
              <a:rPr lang="en-GB" altLang="zh-CN" sz="1400" dirty="0" smtClean="0">
                <a:solidFill>
                  <a:srgbClr val="0070C0"/>
                </a:solidFill>
              </a:rPr>
              <a:t>Estimation of power consumption and cost: LTE vs. NR</a:t>
            </a:r>
            <a:endParaRPr lang="zh-CN" altLang="en-US" sz="1400" dirty="0">
              <a:solidFill>
                <a:srgbClr val="0070C0"/>
              </a:solidFill>
            </a:endParaRPr>
          </a:p>
        </p:txBody>
      </p:sp>
    </p:spTree>
    <p:extLst>
      <p:ext uri="{BB962C8B-B14F-4D97-AF65-F5344CB8AC3E}">
        <p14:creationId xmlns:p14="http://schemas.microsoft.com/office/powerpoint/2010/main" xmlns="" val="2613498385"/>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sp>
        <p:nvSpPr>
          <p:cNvPr id="5" name="内容占位符 4"/>
          <p:cNvSpPr>
            <a:spLocks noGrp="1"/>
          </p:cNvSpPr>
          <p:nvPr>
            <p:ph idx="1"/>
          </p:nvPr>
        </p:nvSpPr>
        <p:spPr/>
        <p:txBody>
          <a:bodyPr/>
          <a:lstStyle/>
          <a:p>
            <a:r>
              <a:rPr lang="en-GB" altLang="zh-CN" sz="1600" dirty="0" smtClean="0"/>
              <a:t>Enhancement on minimizing time/frequency/space domain transmission resource allocations. (e.g. optimization on cell DTX, power control and </a:t>
            </a:r>
            <a:r>
              <a:rPr lang="en-GB" altLang="zh-CN" sz="1600" dirty="0" err="1" smtClean="0"/>
              <a:t>TxRU</a:t>
            </a:r>
            <a:r>
              <a:rPr lang="en-GB" altLang="zh-CN" sz="1600" dirty="0" smtClean="0"/>
              <a:t> switching) </a:t>
            </a:r>
          </a:p>
          <a:p>
            <a:pPr lvl="1"/>
            <a:r>
              <a:rPr lang="en-GB" altLang="zh-CN" sz="1400" dirty="0" err="1" smtClean="0"/>
              <a:t>TxRU</a:t>
            </a:r>
            <a:r>
              <a:rPr lang="en-GB" altLang="zh-CN" sz="1400" dirty="0" smtClean="0"/>
              <a:t> switching: </a:t>
            </a:r>
            <a:r>
              <a:rPr lang="en-GB" altLang="zh-CN" sz="1400" dirty="0"/>
              <a:t>Little system performance degradation when reducing transmission ports from 64 to </a:t>
            </a:r>
            <a:r>
              <a:rPr lang="en-GB" altLang="zh-CN" sz="1400" dirty="0" smtClean="0"/>
              <a:t>32</a:t>
            </a:r>
          </a:p>
          <a:p>
            <a:pPr lvl="1"/>
            <a:endParaRPr lang="en-GB" altLang="zh-CN" sz="1400" dirty="0"/>
          </a:p>
          <a:p>
            <a:pPr lvl="1"/>
            <a:endParaRPr lang="en-GB" altLang="zh-CN" sz="1400" dirty="0" smtClean="0"/>
          </a:p>
          <a:p>
            <a:endParaRPr lang="en-GB" altLang="zh-CN" sz="1600" dirty="0" smtClean="0"/>
          </a:p>
          <a:p>
            <a:endParaRPr lang="en-GB" altLang="zh-CN" sz="1600" dirty="0"/>
          </a:p>
          <a:p>
            <a:endParaRPr lang="en-GB" altLang="zh-CN" sz="1600" dirty="0" smtClean="0"/>
          </a:p>
          <a:p>
            <a:endParaRPr lang="en-GB" altLang="zh-CN" sz="1600" dirty="0"/>
          </a:p>
          <a:p>
            <a:r>
              <a:rPr lang="en-GB" altLang="zh-CN" sz="1600" dirty="0" smtClean="0"/>
              <a:t>Enhancement on intra/inter RAT networking energy saving. (e.g. Energy information interaction between Macro and Micro base stations with ‘smart’ network planning)</a:t>
            </a:r>
          </a:p>
        </p:txBody>
      </p:sp>
      <p:sp>
        <p:nvSpPr>
          <p:cNvPr id="6" name="标题 5"/>
          <p:cNvSpPr>
            <a:spLocks noGrp="1"/>
          </p:cNvSpPr>
          <p:nvPr>
            <p:ph type="title"/>
          </p:nvPr>
        </p:nvSpPr>
        <p:spPr/>
        <p:txBody>
          <a:bodyPr/>
          <a:lstStyle/>
          <a:p>
            <a:r>
              <a:rPr lang="en-US" altLang="zh-CN" dirty="0" smtClean="0"/>
              <a:t>Network energy saving : Technical solutions</a:t>
            </a:r>
            <a:endParaRPr lang="zh-CN" altLang="en-US" dirty="0"/>
          </a:p>
        </p:txBody>
      </p:sp>
      <p:pic>
        <p:nvPicPr>
          <p:cNvPr id="7" name="内容占位符 3"/>
          <p:cNvPicPr>
            <a:picLocks noChangeAspect="1"/>
          </p:cNvPicPr>
          <p:nvPr/>
        </p:nvPicPr>
        <p:blipFill rotWithShape="1">
          <a:blip r:embed="rId2" cstate="screen">
            <a:clrChange>
              <a:clrFrom>
                <a:srgbClr val="F2F2F2"/>
              </a:clrFrom>
              <a:clrTo>
                <a:srgbClr val="F2F2F2">
                  <a:alpha val="0"/>
                </a:srgbClr>
              </a:clrTo>
            </a:clrChange>
            <a:extLst>
              <a:ext uri="{28A0092B-C50C-407E-A947-70E740481C1C}">
                <a14:useLocalDpi xmlns:a14="http://schemas.microsoft.com/office/drawing/2010/main" xmlns=""/>
              </a:ext>
            </a:extLst>
          </a:blip>
          <a:srcRect/>
          <a:stretch/>
        </p:blipFill>
        <p:spPr>
          <a:xfrm>
            <a:off x="971600" y="1883489"/>
            <a:ext cx="3268960" cy="1877938"/>
          </a:xfrm>
          <a:prstGeom prst="rect">
            <a:avLst/>
          </a:prstGeom>
        </p:spPr>
      </p:pic>
      <p:sp>
        <p:nvSpPr>
          <p:cNvPr id="2" name="TextBox 1"/>
          <p:cNvSpPr txBox="1"/>
          <p:nvPr/>
        </p:nvSpPr>
        <p:spPr>
          <a:xfrm>
            <a:off x="1403648" y="3753440"/>
            <a:ext cx="648072" cy="276999"/>
          </a:xfrm>
          <a:prstGeom prst="rect">
            <a:avLst/>
          </a:prstGeom>
          <a:noFill/>
        </p:spPr>
        <p:txBody>
          <a:bodyPr wrap="square" rtlCol="0">
            <a:spAutoFit/>
          </a:bodyPr>
          <a:lstStyle/>
          <a:p>
            <a:r>
              <a:rPr lang="en-US" altLang="zh-CN" sz="1200" dirty="0" smtClean="0"/>
              <a:t>64T</a:t>
            </a:r>
            <a:endParaRPr lang="zh-CN" altLang="en-US" sz="1200" dirty="0"/>
          </a:p>
        </p:txBody>
      </p:sp>
      <p:sp>
        <p:nvSpPr>
          <p:cNvPr id="8" name="TextBox 7"/>
          <p:cNvSpPr txBox="1"/>
          <p:nvPr/>
        </p:nvSpPr>
        <p:spPr>
          <a:xfrm>
            <a:off x="3275856" y="3753440"/>
            <a:ext cx="648072" cy="276999"/>
          </a:xfrm>
          <a:prstGeom prst="rect">
            <a:avLst/>
          </a:prstGeom>
          <a:noFill/>
        </p:spPr>
        <p:txBody>
          <a:bodyPr wrap="square" rtlCol="0">
            <a:spAutoFit/>
          </a:bodyPr>
          <a:lstStyle/>
          <a:p>
            <a:r>
              <a:rPr lang="en-US" altLang="zh-CN" sz="1200" dirty="0" smtClean="0"/>
              <a:t>32T</a:t>
            </a:r>
            <a:endParaRPr lang="zh-CN" altLang="en-US" sz="1200" dirty="0"/>
          </a:p>
        </p:txBody>
      </p:sp>
      <p:graphicFrame>
        <p:nvGraphicFramePr>
          <p:cNvPr id="9" name="图表 8"/>
          <p:cNvGraphicFramePr>
            <a:graphicFrameLocks/>
          </p:cNvGraphicFramePr>
          <p:nvPr>
            <p:extLst>
              <p:ext uri="{D42A27DB-BD31-4B8C-83A1-F6EECF244321}">
                <p14:modId xmlns:p14="http://schemas.microsoft.com/office/powerpoint/2010/main" xmlns="" val="2904711352"/>
              </p:ext>
            </p:extLst>
          </p:nvPr>
        </p:nvGraphicFramePr>
        <p:xfrm>
          <a:off x="4499992" y="1779662"/>
          <a:ext cx="4032448" cy="24233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1708325834"/>
      </p:ext>
    </p:extLst>
  </p:cSld>
  <p:clrMapOvr>
    <a:masterClrMapping/>
  </p:clrMapOvr>
  <p:transition spd="med"/>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9.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xmlns=""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6851</TotalTime>
  <Words>1466</Words>
  <Application>Microsoft Office PowerPoint</Application>
  <PresentationFormat>全屏显示(16:9)</PresentationFormat>
  <Paragraphs>181</Paragraphs>
  <Slides>16</Slides>
  <Notes>1</Notes>
  <HiddenSlides>0</HiddenSlides>
  <MMClips>0</MMClips>
  <ScaleCrop>false</ScaleCrop>
  <HeadingPairs>
    <vt:vector size="4" baseType="variant">
      <vt:variant>
        <vt:lpstr>主题</vt:lpstr>
      </vt:variant>
      <vt:variant>
        <vt:i4>3</vt:i4>
      </vt:variant>
      <vt:variant>
        <vt:lpstr>幻灯片标题</vt:lpstr>
      </vt:variant>
      <vt:variant>
        <vt:i4>16</vt:i4>
      </vt:variant>
    </vt:vector>
  </HeadingPairs>
  <TitlesOfParts>
    <vt:vector size="19" baseType="lpstr">
      <vt:lpstr>胶片模板-移动通信研究所-16比9-20150113</vt:lpstr>
      <vt:lpstr>3_Nokia White Master with headline</vt:lpstr>
      <vt:lpstr>Brooklyn_5G_Summit_Slide_Template</vt:lpstr>
      <vt:lpstr>Views on NR Rel-17</vt:lpstr>
      <vt:lpstr>Outline</vt:lpstr>
      <vt:lpstr>NR coverage enhancement : Motivation</vt:lpstr>
      <vt:lpstr>NR coverage enhancement : Link level analysis</vt:lpstr>
      <vt:lpstr>NR coverage enhancement : Field test</vt:lpstr>
      <vt:lpstr>NR coverage enhancement : Email discussion</vt:lpstr>
      <vt:lpstr>NR coverage enhancement : Objectives of new SID</vt:lpstr>
      <vt:lpstr>Network energy saving : Motivation</vt:lpstr>
      <vt:lpstr>Network energy saving : Technical solutions</vt:lpstr>
      <vt:lpstr>Network energy saving : Objectives of new SID</vt:lpstr>
      <vt:lpstr>NR-WLAN dual connectivity : Motivation</vt:lpstr>
      <vt:lpstr>NR-WLAN dual connectivity : Objectives of new WID </vt:lpstr>
      <vt:lpstr>RAN enhancement for Multi-USIM UE : Motivation</vt:lpstr>
      <vt:lpstr>RAN enhancement for Multi-USIM UE : Potential scope</vt:lpstr>
      <vt:lpstr>Other topics interested</vt:lpstr>
      <vt:lpstr>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She xiaoming</cp:lastModifiedBy>
  <cp:revision>746</cp:revision>
  <cp:lastPrinted>2018-01-16T08:39:22Z</cp:lastPrinted>
  <dcterms:created xsi:type="dcterms:W3CDTF">2017-04-20T03:13:07Z</dcterms:created>
  <dcterms:modified xsi:type="dcterms:W3CDTF">2019-05-27T07:47:02Z</dcterms:modified>
</cp:coreProperties>
</file>