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477" r:id="rId2"/>
    <p:sldId id="1060" r:id="rId3"/>
    <p:sldId id="1076" r:id="rId4"/>
    <p:sldId id="1075" r:id="rId5"/>
    <p:sldId id="1077" r:id="rId6"/>
    <p:sldId id="1063" r:id="rId7"/>
    <p:sldId id="1074" r:id="rId8"/>
    <p:sldId id="1059" r:id="rId9"/>
    <p:sldId id="1082" r:id="rId10"/>
    <p:sldId id="1083" r:id="rId11"/>
    <p:sldId id="1078" r:id="rId12"/>
    <p:sldId id="1079" r:id="rId13"/>
    <p:sldId id="1070" r:id="rId14"/>
    <p:sldId id="1081" r:id="rId15"/>
    <p:sldId id="918" r:id="rId16"/>
    <p:sldId id="1049" r:id="rId17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7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734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774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5494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997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3952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612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2539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1499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8376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4170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8785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5107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2138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2019 RP-190779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RAN#84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#84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RAN#84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Beach, USA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June 2019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- Release 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Further performance enhancement for LTE in high speed scenario WI (RAN4 led)</a:t>
            </a:r>
          </a:p>
          <a:p>
            <a:pPr lvl="1"/>
            <a:r>
              <a:rPr lang="en-GB" sz="1800" dirty="0" smtClean="0">
                <a:ea typeface="+mn-ea"/>
                <a:cs typeface="+mn-cs"/>
              </a:rPr>
              <a:t>Time allocated in RAN2#106 but no real discussion due to lack of RAN4 progress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 allocation may need to be shifted to later in the release</a:t>
            </a:r>
            <a:endParaRPr lang="en-GB" sz="18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100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/>
          <a:lstStyle/>
          <a:p>
            <a:r>
              <a:rPr lang="en-GB" altLang="en-US" dirty="0"/>
              <a:t>RAN2 </a:t>
            </a:r>
            <a:r>
              <a:rPr lang="en-GB" altLang="en-US" dirty="0" smtClean="0"/>
              <a:t>NR TUs </a:t>
            </a:r>
            <a:r>
              <a:rPr lang="en-GB" altLang="en-US" dirty="0"/>
              <a:t>from RAN#83 (RP-190750)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824691"/>
            <a:ext cx="4591921" cy="549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29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/>
          <a:lstStyle/>
          <a:p>
            <a:r>
              <a:rPr lang="en-GB" altLang="en-US" dirty="0"/>
              <a:t>RAN2 </a:t>
            </a:r>
            <a:r>
              <a:rPr lang="en-GB" altLang="en-US" dirty="0" smtClean="0"/>
              <a:t>LTE and Total TUs </a:t>
            </a:r>
            <a:r>
              <a:rPr lang="en-GB" altLang="en-US" dirty="0"/>
              <a:t>from RAN#83 (RP-190750)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700808"/>
            <a:ext cx="58388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39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RAN2 time planning actions at RAN#84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WIs related to completed studies on UE Power Saving and </a:t>
            </a:r>
            <a:r>
              <a:rPr lang="en-GB" dirty="0"/>
              <a:t>RAN-centric Data Collection and Utilization for LTE and NR</a:t>
            </a:r>
            <a:endParaRPr lang="en-GB" dirty="0" smtClean="0"/>
          </a:p>
          <a:p>
            <a:pPr lvl="1"/>
            <a:r>
              <a:rPr lang="en-GB" dirty="0" smtClean="0"/>
              <a:t>RAN2 TU allocation for the WIs to be confirmed at RAN#84</a:t>
            </a:r>
          </a:p>
          <a:p>
            <a:pPr lvl="1"/>
            <a:r>
              <a:rPr lang="en-GB" dirty="0" smtClean="0"/>
              <a:t>No scope for a larger TU allocation compared to that planned at the start of the release</a:t>
            </a:r>
          </a:p>
          <a:p>
            <a:pPr lvl="1"/>
            <a:r>
              <a:rPr lang="en-GB" dirty="0" smtClean="0"/>
              <a:t>Objectives need to be consistent with the TU allocation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LTE WI on </a:t>
            </a:r>
            <a:r>
              <a:rPr lang="en-GB" dirty="0"/>
              <a:t>Further performance enhancement for LTE in high speed </a:t>
            </a:r>
            <a:r>
              <a:rPr lang="en-GB" dirty="0" smtClean="0"/>
              <a:t>scenario</a:t>
            </a:r>
          </a:p>
          <a:p>
            <a:pPr lvl="1"/>
            <a:r>
              <a:rPr lang="en-GB" dirty="0" smtClean="0"/>
              <a:t>Review TU allocation to conclude whether the TUs (2x0.25 TU) should be shifted to later in release</a:t>
            </a:r>
          </a:p>
        </p:txBody>
      </p:sp>
    </p:spTree>
    <p:extLst>
      <p:ext uri="{BB962C8B-B14F-4D97-AF65-F5344CB8AC3E}">
        <p14:creationId xmlns:p14="http://schemas.microsoft.com/office/powerpoint/2010/main" val="1430475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Observations on RAN2 workload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RAN2 workload in Q2:</a:t>
            </a:r>
          </a:p>
          <a:p>
            <a:pPr lvl="1"/>
            <a:r>
              <a:rPr lang="en-GB" altLang="en-US" dirty="0" smtClean="0"/>
              <a:t>Starting </a:t>
            </a:r>
            <a:r>
              <a:rPr lang="en-GB" altLang="en-US" dirty="0"/>
              <a:t>to return to a more </a:t>
            </a:r>
            <a:r>
              <a:rPr lang="en-GB" altLang="en-US" dirty="0" smtClean="0"/>
              <a:t>acceptable and sustainable level</a:t>
            </a:r>
          </a:p>
          <a:p>
            <a:pPr lvl="2"/>
            <a:r>
              <a:rPr lang="en-GB" altLang="en-US" dirty="0" smtClean="0"/>
              <a:t>Rel-15 corrections and late drop discussions were completed in their planned time</a:t>
            </a:r>
          </a:p>
          <a:p>
            <a:pPr lvl="2"/>
            <a:r>
              <a:rPr lang="en-GB" altLang="en-US" dirty="0" smtClean="0"/>
              <a:t>But there are still significant time pressures for a number of Rel-16 WIs</a:t>
            </a:r>
          </a:p>
          <a:p>
            <a:pPr lvl="1"/>
            <a:r>
              <a:rPr lang="en-GB" altLang="en-US" dirty="0" smtClean="0"/>
              <a:t>Do </a:t>
            </a:r>
            <a:r>
              <a:rPr lang="en-GB" altLang="en-US" dirty="0"/>
              <a:t>not </a:t>
            </a:r>
            <a:r>
              <a:rPr lang="en-GB" altLang="en-US" dirty="0" smtClean="0"/>
              <a:t>misinterpret </a:t>
            </a:r>
            <a:r>
              <a:rPr lang="en-GB" altLang="en-US" dirty="0"/>
              <a:t>this statement </a:t>
            </a:r>
            <a:r>
              <a:rPr lang="en-GB" altLang="en-US" dirty="0" smtClean="0"/>
              <a:t>to mean that </a:t>
            </a:r>
            <a:r>
              <a:rPr lang="en-GB" altLang="en-US" dirty="0"/>
              <a:t>RAN2 has time for more </a:t>
            </a:r>
            <a:r>
              <a:rPr lang="en-GB" altLang="en-US" dirty="0" smtClean="0"/>
              <a:t>Rel-16 work - </a:t>
            </a:r>
            <a:r>
              <a:rPr lang="en-GB" altLang="en-US" dirty="0"/>
              <a:t>the workload of the last 2 years is not sustainable in the long </a:t>
            </a:r>
            <a:r>
              <a:rPr lang="en-GB" altLang="en-US" dirty="0" smtClean="0"/>
              <a:t>term </a:t>
            </a:r>
          </a:p>
          <a:p>
            <a:pPr lvl="1"/>
            <a:r>
              <a:rPr lang="en-GB" altLang="en-US" dirty="0" smtClean="0"/>
              <a:t>The time budget shows that RAN2 </a:t>
            </a:r>
            <a:r>
              <a:rPr lang="en-GB" altLang="en-US" dirty="0"/>
              <a:t>is still </a:t>
            </a:r>
            <a:r>
              <a:rPr lang="en-GB" altLang="en-US" dirty="0" smtClean="0"/>
              <a:t>significantly over its planned capacity</a:t>
            </a:r>
          </a:p>
          <a:p>
            <a:pPr lvl="1"/>
            <a:r>
              <a:rPr lang="en-GB" altLang="en-US" dirty="0" smtClean="0"/>
              <a:t>Therefore the following statements from RP-190750 endorsed at RAN#83 remain true.</a:t>
            </a:r>
          </a:p>
          <a:p>
            <a:pPr lvl="1"/>
            <a:endParaRPr lang="en-GB" altLang="en-US" dirty="0"/>
          </a:p>
          <a:p>
            <a:pPr marL="0" indent="0">
              <a:buNone/>
            </a:pPr>
            <a:r>
              <a:rPr lang="en-GB" b="1" u="sng" dirty="0"/>
              <a:t>For remainder of Release 16:</a:t>
            </a:r>
          </a:p>
          <a:p>
            <a:r>
              <a:rPr lang="en-GB" b="1" u="sng" dirty="0"/>
              <a:t>No proposal to increase time of existing WIs can be accommodated</a:t>
            </a:r>
          </a:p>
          <a:p>
            <a:pPr lvl="1"/>
            <a:r>
              <a:rPr lang="en-GB" dirty="0"/>
              <a:t>If your WI is under pressure then reduce the scope, don’t increase the time</a:t>
            </a:r>
          </a:p>
          <a:p>
            <a:r>
              <a:rPr lang="en-GB" b="1" u="sng" dirty="0"/>
              <a:t>No further WIs requiring RAN2 time can be </a:t>
            </a:r>
            <a:r>
              <a:rPr lang="en-GB" b="1" u="sng" dirty="0" smtClean="0"/>
              <a:t>agreed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23528" y="4581128"/>
            <a:ext cx="8496944" cy="1728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496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en-US" dirty="0" smtClean="0"/>
              <a:t>Another busy quarter with work load starting to return to a more acceptable and sustainable level. But risk that extreme workload will return towards the end of Rel-16.</a:t>
            </a:r>
          </a:p>
          <a:p>
            <a:pPr lvl="0"/>
            <a:r>
              <a:rPr lang="en-GB" altLang="en-US" dirty="0" smtClean="0"/>
              <a:t>NR SA and NSA specifications are stabilising</a:t>
            </a:r>
          </a:p>
          <a:p>
            <a:pPr lvl="1"/>
            <a:r>
              <a:rPr lang="en-GB" altLang="en-US" dirty="0"/>
              <a:t>Number and size of CRs coming down</a:t>
            </a:r>
          </a:p>
          <a:p>
            <a:pPr lvl="1"/>
            <a:r>
              <a:rPr lang="en-GB" altLang="en-US" dirty="0" smtClean="0"/>
              <a:t>Threshold for accepting CRs going up</a:t>
            </a:r>
          </a:p>
          <a:p>
            <a:r>
              <a:rPr lang="en-GB" dirty="0" smtClean="0"/>
              <a:t>NR </a:t>
            </a:r>
            <a:r>
              <a:rPr lang="en-GB" dirty="0"/>
              <a:t>late drop </a:t>
            </a:r>
            <a:r>
              <a:rPr lang="en-GB" dirty="0" smtClean="0"/>
              <a:t>and Rel-15 NR WI are complete from RAN2 point of view</a:t>
            </a:r>
          </a:p>
          <a:p>
            <a:r>
              <a:rPr lang="en-GB" altLang="en-US" dirty="0"/>
              <a:t>Focus of work now </a:t>
            </a:r>
            <a:r>
              <a:rPr lang="en-GB" altLang="en-US" dirty="0" smtClean="0"/>
              <a:t>shifted </a:t>
            </a:r>
            <a:r>
              <a:rPr lang="en-GB" altLang="en-US" dirty="0"/>
              <a:t>from NR Rel-15 corrections and late drop to </a:t>
            </a:r>
            <a:r>
              <a:rPr lang="en-GB" altLang="en-US" dirty="0" smtClean="0"/>
              <a:t>Rel-16</a:t>
            </a:r>
          </a:p>
          <a:p>
            <a:r>
              <a:rPr lang="en-GB" altLang="en-US" dirty="0" smtClean="0"/>
              <a:t>No scope to significantly modify any RAN2 TU allocations at this meeting</a:t>
            </a:r>
            <a:endParaRPr lang="en-GB" altLang="en-US" dirty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</a:t>
            </a:r>
            <a:r>
              <a:rPr lang="en-GB" baseline="0" dirty="0" smtClean="0"/>
              <a:t> Thanks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Hu Nan (RAN2 VC) </a:t>
            </a:r>
          </a:p>
          <a:p>
            <a:r>
              <a:rPr lang="en-GB" altLang="en-US" dirty="0" smtClean="0"/>
              <a:t>Johan Johansson (RAN2 VC)</a:t>
            </a:r>
          </a:p>
          <a:p>
            <a:r>
              <a:rPr lang="en-GB" altLang="en-US" dirty="0" smtClean="0"/>
              <a:t>Kyeongin Jeong (V2X session chair)</a:t>
            </a:r>
          </a:p>
          <a:p>
            <a:r>
              <a:rPr lang="en-GB" altLang="en-US" dirty="0" smtClean="0"/>
              <a:t>Brian Martin (NB-IoT session chair)</a:t>
            </a:r>
          </a:p>
          <a:p>
            <a:r>
              <a:rPr lang="en-GB" altLang="en-US" dirty="0" smtClean="0"/>
              <a:t>Emre Yavuz (MTC session chair)</a:t>
            </a:r>
          </a:p>
          <a:p>
            <a:r>
              <a:rPr lang="en-GB" altLang="en-US" dirty="0" smtClean="0"/>
              <a:t>Nathan Tenny (Positioning session chair)</a:t>
            </a:r>
          </a:p>
          <a:p>
            <a:r>
              <a:rPr lang="en-GB" altLang="en-US" dirty="0" smtClean="0"/>
              <a:t>Diana Pani (LTE legacy, NTN, NR power saving)</a:t>
            </a:r>
          </a:p>
          <a:p>
            <a:r>
              <a:rPr lang="en-GB" dirty="0"/>
              <a:t>Tero </a:t>
            </a:r>
            <a:r>
              <a:rPr lang="en-GB" dirty="0" smtClean="0"/>
              <a:t>Henttonen (LTE mobility session chair)</a:t>
            </a:r>
          </a:p>
          <a:p>
            <a:r>
              <a:rPr lang="en-GB" dirty="0" smtClean="0"/>
              <a:t>Håkan Palm and Himke van der Velde (NR and LTE RRC rapporteurs for coordinating the late drop ASN.1 review)</a:t>
            </a:r>
          </a:p>
          <a:p>
            <a:r>
              <a:rPr lang="en-GB" altLang="en-US" dirty="0" smtClean="0"/>
              <a:t>Juha Korhonen (MCC support)</a:t>
            </a:r>
          </a:p>
          <a:p>
            <a:r>
              <a:rPr lang="en-GB" altLang="en-US" dirty="0" smtClean="0"/>
              <a:t>Meeting hosts: Chinese Friends and North American Friends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750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EN-DC and SA corrections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NR </a:t>
            </a:r>
            <a:r>
              <a:rPr lang="en-GB" altLang="en-US" dirty="0"/>
              <a:t>SA and NSA specifications are </a:t>
            </a:r>
            <a:r>
              <a:rPr lang="en-GB" altLang="en-US" dirty="0" smtClean="0"/>
              <a:t>stabilising</a:t>
            </a:r>
          </a:p>
          <a:p>
            <a:r>
              <a:rPr lang="en-GB" dirty="0" smtClean="0"/>
              <a:t>Reduced time spent discussing corrections</a:t>
            </a:r>
          </a:p>
          <a:p>
            <a:pPr lvl="1"/>
            <a:r>
              <a:rPr lang="en-GB" dirty="0" smtClean="0"/>
              <a:t>Approximately 3 days total across main and </a:t>
            </a:r>
            <a:r>
              <a:rPr lang="en-GB" dirty="0"/>
              <a:t>parallel sessions </a:t>
            </a:r>
            <a:r>
              <a:rPr lang="en-GB" dirty="0" smtClean="0"/>
              <a:t>at RAN2#105bis</a:t>
            </a:r>
          </a:p>
          <a:p>
            <a:pPr lvl="1"/>
            <a:r>
              <a:rPr lang="en-GB" dirty="0" smtClean="0"/>
              <a:t>Approximately 2 days total across main and parallel sessions at RAN2#106</a:t>
            </a:r>
          </a:p>
          <a:p>
            <a:r>
              <a:rPr lang="en-GB" dirty="0" smtClean="0"/>
              <a:t>Number of CRs and the size/impact of the CRs is coming down</a:t>
            </a:r>
          </a:p>
          <a:p>
            <a:r>
              <a:rPr lang="en-GB" dirty="0" smtClean="0"/>
              <a:t>User plane corrections </a:t>
            </a:r>
            <a:r>
              <a:rPr lang="en-GB" dirty="0"/>
              <a:t>now reduced to a very low level </a:t>
            </a:r>
            <a:endParaRPr lang="en-GB" dirty="0" smtClean="0"/>
          </a:p>
          <a:p>
            <a:pPr lvl="1"/>
            <a:r>
              <a:rPr lang="en-GB" dirty="0" smtClean="0"/>
              <a:t>≈1 hr discussion at each meeting</a:t>
            </a:r>
          </a:p>
          <a:p>
            <a:pPr lvl="1"/>
            <a:r>
              <a:rPr lang="en-GB" dirty="0" smtClean="0"/>
              <a:t>Only 6 correction CRs agreed</a:t>
            </a:r>
          </a:p>
          <a:p>
            <a:r>
              <a:rPr lang="en-GB" altLang="en-US" dirty="0" smtClean="0"/>
              <a:t>High threshold for accepting CRs continues to be applied - e</a:t>
            </a:r>
            <a:r>
              <a:rPr lang="en-GB" dirty="0" smtClean="0"/>
              <a:t>ssential corrections only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43153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NR – Release 15 EN-DC and SA corrections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Continued focus on high quality coversheets including an impact analysis with the </a:t>
            </a:r>
            <a:r>
              <a:rPr lang="en-US" dirty="0" smtClean="0"/>
              <a:t>following information:</a:t>
            </a:r>
          </a:p>
          <a:p>
            <a:pPr lvl="1"/>
            <a:r>
              <a:rPr lang="en-US" dirty="0" smtClean="0"/>
              <a:t>The impacted 5G architecture options (e.g. EN-DC, SA) </a:t>
            </a:r>
          </a:p>
          <a:p>
            <a:pPr lvl="1"/>
            <a:r>
              <a:rPr lang="en-US" dirty="0" smtClean="0"/>
              <a:t>The impacted functionality</a:t>
            </a:r>
          </a:p>
          <a:p>
            <a:pPr lvl="1"/>
            <a:r>
              <a:rPr lang="en-US" dirty="0" smtClean="0"/>
              <a:t>The (system level) consequences if only the UE or only the network is implemented according to the CR</a:t>
            </a:r>
          </a:p>
          <a:p>
            <a:pPr lvl="1"/>
            <a:r>
              <a:rPr lang="en-US" dirty="0" smtClean="0"/>
              <a:t>The (system level) consequences if the CR is not agreed at all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Aim to provide information to enable RAN2 to make the correct decision on the CR and to enable operators/vendors to judge criticality of the CR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573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NR - Release 15 EN-DC and SA corrections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 CR with an NBC change to ASN.1 was agreed (R2-1908510/RP-191380)</a:t>
            </a:r>
          </a:p>
          <a:p>
            <a:pPr lvl="1"/>
            <a:r>
              <a:rPr lang="en-GB" dirty="0" smtClean="0"/>
              <a:t>Impacts ASN.1 coding of the MobilityFromNRCommand that is used for handover from NR standalone to E-UTRA.</a:t>
            </a:r>
          </a:p>
          <a:p>
            <a:pPr lvl="1"/>
            <a:r>
              <a:rPr lang="en-GB" dirty="0" smtClean="0"/>
              <a:t>Corrects an inconsistency between the transfer of the E-UTRA reconfiguration message over network interfaces and sending over the radio interface to UE</a:t>
            </a:r>
          </a:p>
          <a:p>
            <a:pPr lvl="1"/>
            <a:r>
              <a:rPr lang="en-GB" dirty="0" smtClean="0"/>
              <a:t>Critical to be implemented by both UE and network in order for handover from NR to E-UTRA to work.</a:t>
            </a:r>
          </a:p>
          <a:p>
            <a:pPr lvl="1"/>
            <a:r>
              <a:rPr lang="en-GB" dirty="0" smtClean="0"/>
              <a:t>Note that other errors were also found in the inter-RAT handover procedure meaning that this functionality does not work according to March 2019 spec (Addressed in separate CR, R2-1908518/RP-191380)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1 company CR to 38.331 on </a:t>
            </a:r>
            <a:r>
              <a:rPr lang="en-GB" dirty="0" smtClean="0"/>
              <a:t>"commonSearchSpaceList in PDCCH-ConfigCommon "</a:t>
            </a:r>
            <a:r>
              <a:rPr lang="en-GB" dirty="0" smtClean="0"/>
              <a:t> will be submitted directly to </a:t>
            </a:r>
            <a:r>
              <a:rPr lang="en-GB" dirty="0" smtClean="0"/>
              <a:t>RAN (RP-191436, Nokia)</a:t>
            </a:r>
          </a:p>
          <a:p>
            <a:pPr lvl="1"/>
            <a:r>
              <a:rPr lang="en-GB" dirty="0" smtClean="0"/>
              <a:t>CR has been reviewed on RAN2 reflector but </a:t>
            </a:r>
            <a:r>
              <a:rPr lang="en-GB" dirty="0" smtClean="0"/>
              <a:t>email discussion did not conclude in time for it to be RAN2 agreed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74905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NR - Release</a:t>
            </a:r>
            <a:r>
              <a:rPr lang="en-GB" sz="3200" baseline="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 15 EN-DC and SA corrections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LS to GSMA on security of UE capability enquiry procedure (R2-1908467/RP-190828)</a:t>
            </a:r>
          </a:p>
          <a:p>
            <a:pPr lvl="1"/>
            <a:r>
              <a:rPr lang="en-GB" dirty="0" smtClean="0"/>
              <a:t>RAN2 responded to GSMA's questions (received in R2-1908112/RP-190815) about integrity protection of the UE capability enquiry procedure</a:t>
            </a:r>
          </a:p>
          <a:p>
            <a:pPr lvl="1"/>
            <a:r>
              <a:rPr lang="en-GB" dirty="0" smtClean="0"/>
              <a:t>RAN/SA in cc for information but, but from RAN2 perspective, no action is expected from RAN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5G indicator</a:t>
            </a:r>
          </a:p>
          <a:p>
            <a:pPr lvl="1"/>
            <a:r>
              <a:rPr lang="en-GB" dirty="0" smtClean="0"/>
              <a:t>RAN2 updated the definition of the (1 bit) 5G indicator as per GSMA's conclusions. RAN2 CR agreed in R2-1908535/RP-191381, and LS provided to RAN in R2-1905306/RP-190800 </a:t>
            </a:r>
            <a:endParaRPr lang="en-GB" dirty="0"/>
          </a:p>
          <a:p>
            <a:pPr lvl="2"/>
            <a:r>
              <a:rPr lang="en-GB" dirty="0" smtClean="0"/>
              <a:t>Note the attachment to this LS was not the final CR but the spec changes are identical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672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NR – Release 15 late drop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 smtClean="0"/>
              <a:t>ASN.1 review of late drop is completed</a:t>
            </a:r>
          </a:p>
          <a:p>
            <a:r>
              <a:rPr lang="en-GB" dirty="0" smtClean="0"/>
              <a:t>Following CRs capturing the outcome of the ASN.1 review are agreed by RAN2 and provided to RAN for approval:</a:t>
            </a:r>
          </a:p>
          <a:p>
            <a:pPr lvl="1"/>
            <a:r>
              <a:rPr lang="en-GB" dirty="0" smtClean="0"/>
              <a:t>38.331 CR (R2-1908385/RP-191378)</a:t>
            </a:r>
          </a:p>
          <a:p>
            <a:pPr lvl="1"/>
            <a:r>
              <a:rPr lang="en-GB" dirty="0" smtClean="0"/>
              <a:t>36.331 CR (</a:t>
            </a:r>
            <a:r>
              <a:rPr lang="en-GB" dirty="0"/>
              <a:t>R2-1908413/RP-191378)</a:t>
            </a:r>
            <a:endParaRPr lang="en-GB" dirty="0" smtClean="0"/>
          </a:p>
          <a:p>
            <a:pPr lvl="1"/>
            <a:r>
              <a:rPr lang="en-GB" dirty="0" smtClean="0"/>
              <a:t>38.306 CR (</a:t>
            </a:r>
            <a:r>
              <a:rPr lang="en-GB" dirty="0"/>
              <a:t>R2-1908381/RP-191378)</a:t>
            </a:r>
            <a:endParaRPr lang="en-GB" dirty="0" smtClean="0"/>
          </a:p>
          <a:p>
            <a:r>
              <a:rPr lang="en-GB" dirty="0" smtClean="0"/>
              <a:t>With the approval of these CRs the ASN.1 associated with the late drop will be frozen. </a:t>
            </a:r>
          </a:p>
          <a:p>
            <a:r>
              <a:rPr lang="en-GB" u="sng" dirty="0" smtClean="0"/>
              <a:t>From RAN2 point of view the late drop is completed as per the schedule endorsed by RAN#82 in RP-182790.</a:t>
            </a:r>
          </a:p>
        </p:txBody>
      </p:sp>
    </p:spTree>
    <p:extLst>
      <p:ext uri="{BB962C8B-B14F-4D97-AF65-F5344CB8AC3E}">
        <p14:creationId xmlns:p14="http://schemas.microsoft.com/office/powerpoint/2010/main" val="2884785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- Release 15 (EN-DC, SA, Late Drop)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RAN2 completed TR 38.822 "</a:t>
            </a:r>
            <a:r>
              <a:rPr lang="en-GB" b="1" dirty="0"/>
              <a:t> </a:t>
            </a:r>
            <a:r>
              <a:rPr lang="en-GB" dirty="0" smtClean="0"/>
              <a:t>NR; User </a:t>
            </a:r>
            <a:r>
              <a:rPr lang="en-GB" dirty="0"/>
              <a:t>Equipment (UE) feature </a:t>
            </a:r>
            <a:r>
              <a:rPr lang="en-GB" dirty="0" smtClean="0"/>
              <a:t>list" to </a:t>
            </a:r>
            <a:r>
              <a:rPr lang="en-US" dirty="0" smtClean="0"/>
              <a:t>capture t</a:t>
            </a:r>
            <a:r>
              <a:rPr lang="en-GB" dirty="0" smtClean="0"/>
              <a:t>he </a:t>
            </a:r>
            <a:r>
              <a:rPr lang="en-GB" dirty="0"/>
              <a:t>RAN1/2/4 feature </a:t>
            </a:r>
            <a:r>
              <a:rPr lang="en-GB" dirty="0" smtClean="0"/>
              <a:t>lists</a:t>
            </a:r>
          </a:p>
          <a:p>
            <a:pPr lvl="1"/>
            <a:r>
              <a:rPr lang="en-GB" dirty="0" smtClean="0"/>
              <a:t>v1.0.0 submitted for (one step) approval (RP-191034</a:t>
            </a:r>
            <a:r>
              <a:rPr lang="en-GB" dirty="0" smtClean="0"/>
              <a:t>)</a:t>
            </a:r>
            <a:endParaRPr lang="en-GB" dirty="0" smtClean="0"/>
          </a:p>
          <a:p>
            <a:pPr lvl="1"/>
            <a:r>
              <a:rPr lang="en-GB" dirty="0"/>
              <a:t>C</a:t>
            </a:r>
            <a:r>
              <a:rPr lang="en-GB" dirty="0" smtClean="0"/>
              <a:t>aptures the status of the RAN1/2/4 feature lists at the end of Rel-15 including capabilities related to EN-DC, SA and late drop architecture options</a:t>
            </a:r>
          </a:p>
          <a:p>
            <a:pPr lvl="1"/>
            <a:r>
              <a:rPr lang="en-GB" dirty="0" smtClean="0"/>
              <a:t>Intension is to not loose this information which has been critical is creating the UE capability signalling structure</a:t>
            </a:r>
          </a:p>
          <a:p>
            <a:pPr lvl="1"/>
            <a:r>
              <a:rPr lang="en-GB" dirty="0" smtClean="0"/>
              <a:t>The content will not be maintained - meaning any future corrections to UE capabilities will be reflected in the specifications only, not in the </a:t>
            </a:r>
            <a:r>
              <a:rPr lang="en-GB" dirty="0" smtClean="0"/>
              <a:t>TR</a:t>
            </a:r>
          </a:p>
          <a:p>
            <a:r>
              <a:rPr lang="en-GB" dirty="0" smtClean="0"/>
              <a:t>A further update to the RAN2 agreed TR will be needed to align to some CRs agreed by email and decisions expected in RAN this week.</a:t>
            </a:r>
          </a:p>
          <a:p>
            <a:pPr lvl="1"/>
            <a:r>
              <a:rPr lang="en-GB" dirty="0" smtClean="0"/>
              <a:t>The updated v1.1.0 will be submitted in RP-191445 (DCM)</a:t>
            </a:r>
          </a:p>
          <a:p>
            <a:pPr lvl="1"/>
            <a:endParaRPr lang="en-GB" dirty="0" smtClean="0"/>
          </a:p>
          <a:p>
            <a:r>
              <a:rPr lang="en-GB" b="1" u="sng" dirty="0" smtClean="0"/>
              <a:t>Rel-15 </a:t>
            </a:r>
            <a:r>
              <a:rPr lang="en-GB" b="1" u="sng" dirty="0"/>
              <a:t>NR WI is fully </a:t>
            </a:r>
            <a:r>
              <a:rPr lang="en-GB" b="1" u="sng" dirty="0" smtClean="0"/>
              <a:t>complete from RAN2 point of view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634422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</a:t>
            </a:r>
            <a:r>
              <a:rPr lang="en-GB" baseline="0" dirty="0" smtClean="0"/>
              <a:t>Release 16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Power saving (RAN1 led)</a:t>
            </a:r>
          </a:p>
          <a:p>
            <a:pPr lvl="1"/>
            <a:r>
              <a:rPr lang="en-GB" dirty="0" smtClean="0"/>
              <a:t>The conclusions of the TR include several recommendations for power saving features to be specified by the UE power saving WI</a:t>
            </a:r>
            <a:endParaRPr lang="en-GB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RAN2 could not reach consensus on the PDCCH skipping</a:t>
            </a:r>
          </a:p>
          <a:p>
            <a:pPr lvl="2"/>
            <a:r>
              <a:rPr lang="en-GB" dirty="0" smtClean="0"/>
              <a:t>Further discussion whether to include this in the scope of the WI should take place in RAN</a:t>
            </a:r>
          </a:p>
          <a:p>
            <a:pPr lvl="1"/>
            <a:r>
              <a:rPr lang="en-GB" dirty="0" smtClean="0"/>
              <a:t>Study item is complete from RAN2 perspective</a:t>
            </a:r>
          </a:p>
          <a:p>
            <a:pPr lvl="1"/>
            <a:endParaRPr lang="en-GB" dirty="0" smtClean="0"/>
          </a:p>
          <a:p>
            <a:pPr lvl="0"/>
            <a:r>
              <a:rPr lang="en-GB" dirty="0" smtClean="0"/>
              <a:t>RAN data collection and utilisation (RAN3 led)</a:t>
            </a:r>
          </a:p>
          <a:p>
            <a:pPr lvl="1"/>
            <a:r>
              <a:rPr lang="en-GB" dirty="0" smtClean="0"/>
              <a:t>Concluded MDT and various L2 measurements to be specified by the follow on WI.</a:t>
            </a:r>
          </a:p>
          <a:p>
            <a:pPr lvl="1"/>
            <a:r>
              <a:rPr lang="en-GB" dirty="0" smtClean="0"/>
              <a:t>Study </a:t>
            </a:r>
            <a:r>
              <a:rPr lang="en-GB" dirty="0"/>
              <a:t>item is complete from RAN2 </a:t>
            </a:r>
            <a:r>
              <a:rPr lang="en-GB" dirty="0" smtClean="0"/>
              <a:t>perspective</a:t>
            </a:r>
          </a:p>
        </p:txBody>
      </p:sp>
    </p:spTree>
    <p:extLst>
      <p:ext uri="{BB962C8B-B14F-4D97-AF65-F5344CB8AC3E}">
        <p14:creationId xmlns:p14="http://schemas.microsoft.com/office/powerpoint/2010/main" val="2179015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- Release 16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SRVCC WI (RAN2 led)</a:t>
            </a:r>
          </a:p>
          <a:p>
            <a:pPr lvl="1"/>
            <a:r>
              <a:rPr lang="en-GB" dirty="0" smtClean="0"/>
              <a:t>Question raised whether SRVCC to UTRA TDD needs to be supported. No operator expressed the view in RAN2 that this is needed, but </a:t>
            </a:r>
            <a:r>
              <a:rPr lang="en-GB" dirty="0"/>
              <a:t>i</a:t>
            </a:r>
            <a:r>
              <a:rPr lang="en-GB" dirty="0" smtClean="0"/>
              <a:t>t was  considered that this operator requirement would better confirmed by RAN plenary. </a:t>
            </a:r>
          </a:p>
          <a:p>
            <a:pPr lvl="1"/>
            <a:r>
              <a:rPr lang="en-GB" u="sng" dirty="0" smtClean="0"/>
              <a:t>ACTION for RAN</a:t>
            </a:r>
            <a:r>
              <a:rPr lang="en-GB" dirty="0" smtClean="0"/>
              <a:t>: </a:t>
            </a:r>
            <a:r>
              <a:rPr lang="en-US" dirty="0" smtClean="0"/>
              <a:t>Confirm whether there is an operator requirement for  SRVCC to UTRA-TDD. 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29934006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122977</TotalTime>
  <Words>1374</Words>
  <Application>Microsoft Office PowerPoint</Application>
  <PresentationFormat>On-screen Show (4:3)</PresentationFormat>
  <Paragraphs>131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3gpp</vt:lpstr>
      <vt:lpstr>  </vt:lpstr>
      <vt:lpstr>NR – Release 15 EN-DC and SA corrections</vt:lpstr>
      <vt:lpstr>NR – Release 15 EN-DC and SA corrections</vt:lpstr>
      <vt:lpstr>NR - Release 15 EN-DC and SA corrections</vt:lpstr>
      <vt:lpstr>NR - Release 15 EN-DC and SA corrections</vt:lpstr>
      <vt:lpstr>NR – Release 15 late drop </vt:lpstr>
      <vt:lpstr>NR - Release 15 (EN-DC, SA, Late Drop)</vt:lpstr>
      <vt:lpstr>NR – Release 16 (1)</vt:lpstr>
      <vt:lpstr>NR - Release 16 (2)</vt:lpstr>
      <vt:lpstr>LTE - Release 16</vt:lpstr>
      <vt:lpstr>RAN2 NR TUs from RAN#83 (RP-190750)</vt:lpstr>
      <vt:lpstr>RAN2 LTE and Total TUs from RAN#83 (RP-190750)</vt:lpstr>
      <vt:lpstr>RAN2 time planning actions at RAN#84</vt:lpstr>
      <vt:lpstr>Observations on RAN2 workload</vt:lpstr>
      <vt:lpstr>Summary and concluding remarks</vt:lpstr>
      <vt:lpstr>Special Thanks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5124</cp:revision>
  <dcterms:created xsi:type="dcterms:W3CDTF">2009-11-27T05:15:11Z</dcterms:created>
  <dcterms:modified xsi:type="dcterms:W3CDTF">2019-06-02T19:58:44Z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9a0e8e13-9d3b-4833-ac08-12be12250ba9</vt:lpwstr>
  </property>
  <property fmtid="{D5CDD505-2E9C-101B-9397-08002B2CF9AE}" pid="5" name="CTP_BU">
    <vt:lpwstr/>
  </property>
  <property fmtid="{D5CDD505-2E9C-101B-9397-08002B2CF9AE}" pid="6" name="CTP_TimeStamp">
    <vt:lpwstr>2019-06-02 19:58:44Z</vt:lpwstr>
  </property>
  <property fmtid="{D5CDD505-2E9C-101B-9397-08002B2CF9AE}" pid="7" name="CTPClassification">
    <vt:lpwstr>CTP_IC</vt:lpwstr>
  </property>
</Properties>
</file>