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one Damiano" initials="RD" lastIdx="2" clrIdx="0">
    <p:extLst>
      <p:ext uri="{19B8F6BF-5375-455C-9EA6-DF929625EA0E}">
        <p15:presenceInfo xmlns:p15="http://schemas.microsoft.com/office/powerpoint/2012/main" userId="S-1-5-21-57989841-1801674531-682003330-68644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516" autoAdjust="0"/>
    <p:restoredTop sz="94660"/>
  </p:normalViewPr>
  <p:slideViewPr>
    <p:cSldViewPr snapToGrid="0">
      <p:cViewPr varScale="1">
        <p:scale>
          <a:sx n="83" d="100"/>
          <a:sy n="83" d="100"/>
        </p:scale>
        <p:origin x="15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1CEDE-92E0-412A-BF32-6901AFBBCA92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EACD1-9D99-4D4D-A6F2-0C619F902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6933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1CEDE-92E0-412A-BF32-6901AFBBCA92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EACD1-9D99-4D4D-A6F2-0C619F902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700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1CEDE-92E0-412A-BF32-6901AFBBCA92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EACD1-9D99-4D4D-A6F2-0C619F902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933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1CEDE-92E0-412A-BF32-6901AFBBCA92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EACD1-9D99-4D4D-A6F2-0C619F902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6738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1CEDE-92E0-412A-BF32-6901AFBBCA92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EACD1-9D99-4D4D-A6F2-0C619F902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292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1CEDE-92E0-412A-BF32-6901AFBBCA92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EACD1-9D99-4D4D-A6F2-0C619F902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854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1CEDE-92E0-412A-BF32-6901AFBBCA92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EACD1-9D99-4D4D-A6F2-0C619F902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638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1CEDE-92E0-412A-BF32-6901AFBBCA92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EACD1-9D99-4D4D-A6F2-0C619F902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056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1CEDE-92E0-412A-BF32-6901AFBBCA92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EACD1-9D99-4D4D-A6F2-0C619F902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017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1CEDE-92E0-412A-BF32-6901AFBBCA92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EACD1-9D99-4D4D-A6F2-0C619F902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798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1CEDE-92E0-412A-BF32-6901AFBBCA92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EACD1-9D99-4D4D-A6F2-0C619F902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569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41CEDE-92E0-412A-BF32-6901AFBBCA92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BEACD1-9D99-4D4D-A6F2-0C619F902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866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WF on </a:t>
            </a:r>
            <a:r>
              <a:rPr lang="en-GB" dirty="0"/>
              <a:t>5G C-IoT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4584877"/>
            <a:ext cx="9144000" cy="1081826"/>
          </a:xfrm>
        </p:spPr>
        <p:txBody>
          <a:bodyPr/>
          <a:lstStyle/>
          <a:p>
            <a:r>
              <a:rPr lang="en-US" altLang="zh-CN" dirty="0"/>
              <a:t>Telecom Italia, Vodafone, Qualcomm Incorporated, Huawei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86756" y="40371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zh-CN" altLang="en-US" sz="12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altLang="zh-CN" b="1" dirty="0">
                <a:solidFill>
                  <a:srgbClr val="000000"/>
                </a:solidFill>
                <a:latin typeface="Arial" panose="020B0604020202020204" pitchFamily="34" charset="0"/>
              </a:rPr>
              <a:t>3GPP TSG RAN Meeting #83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fi-FI" altLang="zh-CN" b="1" dirty="0">
                <a:solidFill>
                  <a:srgbClr val="000000"/>
                </a:solidFill>
                <a:latin typeface="Arial" panose="020B0604020202020204" pitchFamily="34" charset="0"/>
              </a:rPr>
              <a:t>Shenzhen, China, 18</a:t>
            </a:r>
            <a:r>
              <a:rPr lang="fi-FI" altLang="zh-CN" b="1" baseline="30000" dirty="0">
                <a:solidFill>
                  <a:srgbClr val="000000"/>
                </a:solidFill>
                <a:latin typeface="Arial" panose="020B0604020202020204" pitchFamily="34" charset="0"/>
              </a:rPr>
              <a:t>th</a:t>
            </a:r>
            <a:r>
              <a:rPr lang="fi-FI" altLang="zh-CN" b="1" dirty="0">
                <a:solidFill>
                  <a:srgbClr val="000000"/>
                </a:solidFill>
                <a:latin typeface="Arial" panose="020B0604020202020204" pitchFamily="34" charset="0"/>
              </a:rPr>
              <a:t> – 21</a:t>
            </a:r>
            <a:r>
              <a:rPr lang="fi-FI" altLang="zh-CN" b="1" baseline="30000" dirty="0">
                <a:solidFill>
                  <a:srgbClr val="000000"/>
                </a:solidFill>
                <a:latin typeface="Arial" panose="020B0604020202020204" pitchFamily="34" charset="0"/>
              </a:rPr>
              <a:t>st</a:t>
            </a:r>
            <a:r>
              <a:rPr lang="fi-FI" altLang="zh-CN" b="1" dirty="0">
                <a:solidFill>
                  <a:srgbClr val="000000"/>
                </a:solidFill>
                <a:latin typeface="Arial" panose="020B0604020202020204" pitchFamily="34" charset="0"/>
              </a:rPr>
              <a:t> March 2019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103478" y="66376"/>
            <a:ext cx="195115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12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altLang="zh-CN" sz="12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latin typeface="Arial" panose="020B0604020202020204" pitchFamily="34" charset="0"/>
              </a:rPr>
              <a:t>RP-190498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2729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1012" y="965912"/>
            <a:ext cx="11239066" cy="5190187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altLang="zh-CN" b="1" dirty="0"/>
              <a:t>Current status:</a:t>
            </a:r>
          </a:p>
          <a:p>
            <a:pPr lvl="1"/>
            <a:r>
              <a:rPr lang="en-US" altLang="zh-CN" dirty="0"/>
              <a:t>SA2 informed RAN, RAN2 and RAN3 about the completion of the “</a:t>
            </a:r>
            <a:r>
              <a:rPr lang="en-GB" i="1" dirty="0"/>
              <a:t>Study on Cellular IoT support and evolution for the 5G System</a:t>
            </a:r>
            <a:r>
              <a:rPr lang="en-GB" dirty="0"/>
              <a:t>” (LS in [1])</a:t>
            </a:r>
          </a:p>
          <a:p>
            <a:pPr lvl="2"/>
            <a:r>
              <a:rPr lang="en-GB" dirty="0"/>
              <a:t>SA2 discussed </a:t>
            </a:r>
            <a:r>
              <a:rPr lang="en-US" dirty="0"/>
              <a:t>whether to support “UP </a:t>
            </a:r>
            <a:r>
              <a:rPr lang="en-US" dirty="0" err="1"/>
              <a:t>CIoT</a:t>
            </a:r>
            <a:r>
              <a:rPr lang="en-US" dirty="0"/>
              <a:t> optimization” solution for NB-IoT and </a:t>
            </a:r>
            <a:r>
              <a:rPr lang="en-US" dirty="0" err="1"/>
              <a:t>eMTC</a:t>
            </a:r>
            <a:r>
              <a:rPr lang="en-US" dirty="0"/>
              <a:t> connected to 5GC in addition to “RRC_INACTIVE” solution</a:t>
            </a:r>
            <a:r>
              <a:rPr lang="en-GB" dirty="0"/>
              <a:t> </a:t>
            </a:r>
            <a:endParaRPr lang="it-IT" altLang="zh-CN" dirty="0"/>
          </a:p>
          <a:p>
            <a:pPr lvl="1"/>
            <a:r>
              <a:rPr lang="en-US" dirty="0"/>
              <a:t>Revision of Rel-16 WIs: additional enhancements for both </a:t>
            </a:r>
            <a:r>
              <a:rPr lang="en-US" dirty="0" err="1"/>
              <a:t>eMTC</a:t>
            </a:r>
            <a:r>
              <a:rPr lang="en-US" dirty="0"/>
              <a:t> [2] and NB-IoT [3] were agreed in RAN#82 (Dec. 2018) to include objectives allowing for </a:t>
            </a:r>
            <a:r>
              <a:rPr lang="en-US" dirty="0" err="1"/>
              <a:t>eMTC</a:t>
            </a:r>
            <a:r>
              <a:rPr lang="en-US" dirty="0"/>
              <a:t> and NB-IoT to be connected to the 5GC</a:t>
            </a:r>
          </a:p>
          <a:p>
            <a:pPr lvl="2"/>
            <a:r>
              <a:rPr lang="en-US" dirty="0"/>
              <a:t>Among the objectives, </a:t>
            </a:r>
            <a:r>
              <a:rPr lang="it-IT" dirty="0"/>
              <a:t>support </a:t>
            </a:r>
            <a:r>
              <a:rPr lang="en-GB" dirty="0"/>
              <a:t>of extended DRX (</a:t>
            </a:r>
            <a:r>
              <a:rPr lang="en-GB" dirty="0" err="1"/>
              <a:t>eDRX</a:t>
            </a:r>
            <a:r>
              <a:rPr lang="en-GB" dirty="0"/>
              <a:t>) in CM-CONNECTED with RRC_INACTIVE (with sleep cycles up to the NAS and SMS retransmission timers) is also included</a:t>
            </a:r>
            <a:endParaRPr lang="en-US" dirty="0"/>
          </a:p>
          <a:p>
            <a:pPr lvl="1"/>
            <a:r>
              <a:rPr lang="en-US" altLang="zh-CN" dirty="0"/>
              <a:t>In RAN2#105 (Feb. 19) RAN2 replied to SA2, RAN and RAN3 with the LS in [4] stating that both solutions are feasible but there is not consensus on whether to support “RRC_INACTIVE” and/or “UP </a:t>
            </a:r>
            <a:r>
              <a:rPr lang="en-US" altLang="zh-CN" dirty="0" err="1"/>
              <a:t>CIoT</a:t>
            </a:r>
            <a:r>
              <a:rPr lang="en-US" altLang="zh-CN" dirty="0"/>
              <a:t> optimization” </a:t>
            </a:r>
          </a:p>
          <a:p>
            <a:endParaRPr lang="en-US" altLang="zh-CN" dirty="0"/>
          </a:p>
          <a:p>
            <a:pPr marL="0" indent="0">
              <a:buNone/>
            </a:pPr>
            <a:r>
              <a:rPr lang="en-US" altLang="zh-CN" b="1" dirty="0"/>
              <a:t>Observations:</a:t>
            </a:r>
          </a:p>
          <a:p>
            <a:pPr lvl="1" hangingPunct="0"/>
            <a:r>
              <a:rPr lang="en-GB" dirty="0"/>
              <a:t>In our understanding, “UP optimization” is the only user-plane solution that meets the CIoT objective for battery life set in Rel-13 [5]</a:t>
            </a:r>
            <a:endParaRPr lang="it-IT" dirty="0"/>
          </a:p>
          <a:p>
            <a:pPr lvl="1" hangingPunct="0"/>
            <a:r>
              <a:rPr lang="en-GB" dirty="0"/>
              <a:t>Based on the technical analysis in R2-1900424 [6] and further RAN2 discussions:</a:t>
            </a:r>
            <a:endParaRPr lang="en-US" dirty="0"/>
          </a:p>
          <a:p>
            <a:pPr lvl="2"/>
            <a:r>
              <a:rPr lang="en-US" u="sng" dirty="0"/>
              <a:t>“RRC_INACTIVE” with sleep cycles up to NAS/SMS retransmission timers does not meet the </a:t>
            </a:r>
            <a:r>
              <a:rPr lang="en-US" u="sng" dirty="0" err="1"/>
              <a:t>CIoT</a:t>
            </a:r>
            <a:r>
              <a:rPr lang="en-US" u="sng" dirty="0"/>
              <a:t> objective for battery life</a:t>
            </a:r>
            <a:endParaRPr lang="en-US" dirty="0"/>
          </a:p>
          <a:p>
            <a:pPr lvl="2"/>
            <a:r>
              <a:rPr lang="en-US" u="sng" dirty="0"/>
              <a:t>Mobile-Initiated Connection Only (MICO) is currently not supported in RRC_INACTIVE</a:t>
            </a:r>
            <a:endParaRPr lang="en-US" dirty="0"/>
          </a:p>
          <a:p>
            <a:pPr lvl="2"/>
            <a:r>
              <a:rPr lang="en-US" u="sng" dirty="0"/>
              <a:t>Potential changes to RRC_INACTIVE would be needed to meet the power consumption objective (e.g. RAN Notification Area Update occasions)</a:t>
            </a:r>
            <a:endParaRPr lang="en-US" dirty="0"/>
          </a:p>
          <a:p>
            <a:pPr lvl="1" hangingPunct="0"/>
            <a:r>
              <a:rPr lang="en-US" dirty="0"/>
              <a:t>“UP </a:t>
            </a:r>
            <a:r>
              <a:rPr lang="en-US" dirty="0" err="1"/>
              <a:t>CIoT</a:t>
            </a:r>
            <a:r>
              <a:rPr lang="en-US" dirty="0"/>
              <a:t> optimization” solution is already supported for EPS</a:t>
            </a:r>
          </a:p>
          <a:p>
            <a:pPr lvl="1" hangingPunct="0"/>
            <a:r>
              <a:rPr lang="en-US" dirty="0"/>
              <a:t>IoT devices will need to support both EPS and 5GS for quite some time (migration will take time; IoT devices are often used in roaming scenarios to maximize coverage; some markets may migrate more slowly than others)</a:t>
            </a:r>
          </a:p>
          <a:p>
            <a:pPr lvl="1" hangingPunct="0"/>
            <a:r>
              <a:rPr lang="en-GB" dirty="0"/>
              <a:t>Supporting both “UP CIoT optimization” and “RRC_INACTIVE” leads to increased complexity (i.e. higher costs) of IoT devices</a:t>
            </a:r>
            <a:endParaRPr lang="en-US" altLang="zh-CN" b="1" dirty="0"/>
          </a:p>
        </p:txBody>
      </p:sp>
    </p:spTree>
    <p:extLst>
      <p:ext uri="{BB962C8B-B14F-4D97-AF65-F5344CB8AC3E}">
        <p14:creationId xmlns:p14="http://schemas.microsoft.com/office/powerpoint/2010/main" val="820563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1012" y="965912"/>
            <a:ext cx="11239066" cy="519018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altLang="zh-CN" b="1" dirty="0"/>
              <a:t>Operators’ needs:</a:t>
            </a:r>
          </a:p>
          <a:p>
            <a:pPr lvl="1"/>
            <a:r>
              <a:rPr lang="en-GB" altLang="zh-CN" dirty="0"/>
              <a:t>It</a:t>
            </a:r>
            <a:r>
              <a:rPr lang="de-DE" altLang="zh-CN" dirty="0"/>
              <a:t> </a:t>
            </a:r>
            <a:r>
              <a:rPr lang="en-US" altLang="zh-CN" dirty="0"/>
              <a:t>is of importance for operators that both UE power consumption (impacting the battery life) and complexity (i.e. cost) requirements meet the </a:t>
            </a:r>
            <a:r>
              <a:rPr lang="en-GB" dirty="0"/>
              <a:t>C-IoT objectives set in Rel-13 in order to meet IoT market requirements (as in TR 45.820 [5]) and support migration from EPC to 5GC:</a:t>
            </a:r>
          </a:p>
          <a:p>
            <a:pPr lvl="2"/>
            <a:r>
              <a:rPr lang="en-GB" altLang="zh-CN" dirty="0"/>
              <a:t>UE battery life of at least 10 years</a:t>
            </a:r>
          </a:p>
          <a:p>
            <a:pPr lvl="2"/>
            <a:r>
              <a:rPr lang="en-GB" altLang="zh-CN" dirty="0"/>
              <a:t>Reduced complexity devices</a:t>
            </a:r>
            <a:endParaRPr lang="en-GB" altLang="zh-CN" dirty="0">
              <a:solidFill>
                <a:srgbClr val="FF0000"/>
              </a:solidFill>
            </a:endParaRPr>
          </a:p>
          <a:p>
            <a:pPr lvl="1"/>
            <a:r>
              <a:rPr lang="en-GB" altLang="zh-CN" dirty="0"/>
              <a:t>Therefore, leverage EPS </a:t>
            </a:r>
            <a:r>
              <a:rPr lang="en-GB" altLang="zh-CN" dirty="0" err="1"/>
              <a:t>CIoT</a:t>
            </a:r>
            <a:r>
              <a:rPr lang="en-GB" altLang="zh-CN" dirty="0"/>
              <a:t> specification as much as possible and only introduce the absolute minimum changes needed to operate with 5GS.</a:t>
            </a:r>
          </a:p>
          <a:p>
            <a:endParaRPr lang="en-US" altLang="zh-CN" dirty="0"/>
          </a:p>
          <a:p>
            <a:pPr marL="0" indent="0">
              <a:buNone/>
            </a:pPr>
            <a:r>
              <a:rPr lang="en-US" altLang="zh-CN" b="1" dirty="0"/>
              <a:t>Proposals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zh-CN" dirty="0"/>
              <a:t>Ensure devices supporting EPS and 5GS C-IoT are able to meet C-IoT objectives set in Rel-13, in particular UE battery life and complexity</a:t>
            </a:r>
          </a:p>
          <a:p>
            <a:pPr marL="914400" lvl="2" indent="0">
              <a:buNone/>
            </a:pPr>
            <a:r>
              <a:rPr lang="en-US" altLang="zh-CN" dirty="0"/>
              <a:t>Note: Fundamentally different solutions for 5GS </a:t>
            </a:r>
            <a:r>
              <a:rPr lang="en-US" altLang="zh-CN" dirty="0" err="1"/>
              <a:t>CIoT</a:t>
            </a:r>
            <a:r>
              <a:rPr lang="en-US" altLang="zh-CN" dirty="0"/>
              <a:t> compared to EPS </a:t>
            </a:r>
            <a:r>
              <a:rPr lang="en-US" altLang="zh-CN" dirty="0" err="1"/>
              <a:t>CIoT</a:t>
            </a:r>
            <a:r>
              <a:rPr lang="en-US" altLang="zh-CN" dirty="0"/>
              <a:t> will lead to increased device complexity and cost. (i.e. multiple options to implement and test)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zh-CN" dirty="0"/>
              <a:t>Send a response LS to SA2, RAN2 and RAN3 stating the desire to have a common UP solution for EPC and 5GC. </a:t>
            </a:r>
            <a:endParaRPr lang="it-IT" altLang="zh-CN" dirty="0"/>
          </a:p>
        </p:txBody>
      </p:sp>
    </p:spTree>
    <p:extLst>
      <p:ext uri="{BB962C8B-B14F-4D97-AF65-F5344CB8AC3E}">
        <p14:creationId xmlns:p14="http://schemas.microsoft.com/office/powerpoint/2010/main" val="18865843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1012" y="965912"/>
            <a:ext cx="11239066" cy="519018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b="1" dirty="0"/>
              <a:t>References</a:t>
            </a:r>
          </a:p>
          <a:p>
            <a:pPr marL="0" indent="0">
              <a:buNone/>
            </a:pPr>
            <a:endParaRPr lang="en-US" altLang="zh-CN" b="1" dirty="0"/>
          </a:p>
          <a:p>
            <a:pPr marL="0" indent="0">
              <a:buNone/>
            </a:pPr>
            <a:r>
              <a:rPr lang="en-US" altLang="zh-CN" sz="2400" dirty="0"/>
              <a:t>[1] </a:t>
            </a:r>
            <a:r>
              <a:rPr lang="en-GB" sz="2400" dirty="0"/>
              <a:t>RP-182700 - </a:t>
            </a:r>
            <a:r>
              <a:rPr lang="en-US" sz="2400" i="1" dirty="0"/>
              <a:t>LS on Completion of Study on Cellular IoT support and evolution for the 5G System</a:t>
            </a:r>
            <a:r>
              <a:rPr lang="en-US" sz="2400" dirty="0"/>
              <a:t> (S2-1813400); RAN#82 meeting, Sorrento (Italy), Dec. 2018</a:t>
            </a:r>
          </a:p>
          <a:p>
            <a:pPr marL="0" indent="0">
              <a:buNone/>
            </a:pPr>
            <a:r>
              <a:rPr lang="en-US" altLang="zh-CN" sz="2400" dirty="0"/>
              <a:t>[2] RP-182891 - </a:t>
            </a:r>
            <a:r>
              <a:rPr lang="en-GB" sz="2400" i="1" dirty="0"/>
              <a:t>Revised WID: Additional MTC enhancements for LTE</a:t>
            </a:r>
            <a:r>
              <a:rPr lang="en-GB" sz="2400" dirty="0"/>
              <a:t>; RAN#82 meeting, Sorrento (Italy), Dec. 2018 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[3] RP-182902 - </a:t>
            </a:r>
            <a:r>
              <a:rPr lang="en-US" altLang="zh-CN" sz="2400" i="1" dirty="0"/>
              <a:t>Revised WID: Additional enhancements for NB-IoT</a:t>
            </a:r>
            <a:r>
              <a:rPr lang="en-US" altLang="zh-CN" sz="2400" dirty="0"/>
              <a:t>; RAN#82 meeting, Sorrento (Italy), Dec. 2018</a:t>
            </a:r>
          </a:p>
          <a:p>
            <a:pPr marL="0" indent="0">
              <a:buNone/>
            </a:pPr>
            <a:r>
              <a:rPr lang="en-US" altLang="zh-CN" sz="2400" dirty="0"/>
              <a:t>[4] RP-XXXX - </a:t>
            </a:r>
            <a:r>
              <a:rPr lang="en-US" altLang="zh-CN" sz="2400" i="1" dirty="0"/>
              <a:t>Response LS on Completion of Study on Cellular IoT support and evolution for the 5G System </a:t>
            </a:r>
            <a:r>
              <a:rPr lang="en-US" altLang="zh-CN" sz="2400" dirty="0"/>
              <a:t>(R2-1902436); RAN#83 meeting, Shenzhen (China), Mar. 2019</a:t>
            </a:r>
          </a:p>
          <a:p>
            <a:pPr marL="0" indent="0">
              <a:buNone/>
            </a:pPr>
            <a:r>
              <a:rPr lang="en-US" altLang="zh-CN" sz="2400" dirty="0"/>
              <a:t>[5] TR 45.820 - </a:t>
            </a:r>
            <a:r>
              <a:rPr lang="en-US" altLang="zh-CN" sz="2400" i="1" dirty="0"/>
              <a:t>Cellular system support for ultra-low complexity and low throughput Internet of Things (</a:t>
            </a:r>
            <a:r>
              <a:rPr lang="en-US" altLang="zh-CN" sz="2400" i="1" dirty="0" err="1"/>
              <a:t>CIoT</a:t>
            </a:r>
            <a:r>
              <a:rPr lang="en-US" altLang="zh-CN" sz="2400" i="1" dirty="0"/>
              <a:t>)</a:t>
            </a:r>
            <a:r>
              <a:rPr lang="en-US" altLang="zh-CN" sz="2400" dirty="0"/>
              <a:t>; Rel-13</a:t>
            </a:r>
          </a:p>
          <a:p>
            <a:pPr marL="0" indent="0">
              <a:buNone/>
            </a:pPr>
            <a:r>
              <a:rPr lang="en-US" altLang="zh-CN" sz="2400" dirty="0"/>
              <a:t>[6] R2-1900424 - </a:t>
            </a:r>
            <a:r>
              <a:rPr lang="da-DK" altLang="zh-CN" sz="2400" i="1" dirty="0"/>
              <a:t>Support for User Plane CIoT optimisation for 5GC</a:t>
            </a:r>
            <a:r>
              <a:rPr lang="da-DK" altLang="zh-CN" sz="2400" dirty="0"/>
              <a:t>; Qualcomm Inc.; RAN2#105 meeting, Athens (Greece), Feb. 2019</a:t>
            </a:r>
            <a:r>
              <a:rPr lang="en-US" altLang="zh-CN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016671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754</Words>
  <Application>Microsoft Office PowerPoint</Application>
  <PresentationFormat>Widescreen</PresentationFormat>
  <Paragraphs>41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宋体</vt:lpstr>
      <vt:lpstr>Arial</vt:lpstr>
      <vt:lpstr>Calibri</vt:lpstr>
      <vt:lpstr>Calibri Light</vt:lpstr>
      <vt:lpstr>Office 主题</vt:lpstr>
      <vt:lpstr>WF on 5G C-IoT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LTE Rel-16 Items</dc:title>
  <dc:creator>Ganjiansong (Jiansong)</dc:creator>
  <cp:lastModifiedBy>Romano Giovanni</cp:lastModifiedBy>
  <cp:revision>83</cp:revision>
  <dcterms:created xsi:type="dcterms:W3CDTF">2018-06-11T05:01:41Z</dcterms:created>
  <dcterms:modified xsi:type="dcterms:W3CDTF">2019-03-11T09:15:40Z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(2)WQ9r3sF46/K2eZty4b/MSpCGhXFHXLrJ+Z33VDj4afGMneoXEwTTafIfKcvOtpXurSaMIm2f
2LC02/rCAuTMdhVSNkBCL7DWSQys06X3VHtpx+DqX9i8uRxAO/QvKjAcp56MZ4rIxV48EBR7
hDXuDB+VHGhgH11EVTamX5FFNRpDEl9cF883yAS6zC5sxMgFJQwJc6/BMmzGgtVSxV20clpw
f8QBxcW+VFcCD5YQTu</vt:lpwstr>
  </property>
  <property fmtid="{D5CDD505-2E9C-101B-9397-08002B2CF9AE}" pid="3" name="_2015_ms_pID_7253431">
    <vt:lpwstr>DpAAW+EYZsqZo9jCC/bx/Prr/+WwdIPROJC2hviwhlKxStPwr74Qlb
RlIIpixl1P+ae94EOQTGT5D/OtRNkDcIqBwy2ndyBw1yAK17hS16fsYdlSJbrmWENg4APNE7
epv7OAZYOI1dKR7Vsr3zBm2hkTFDmPECf/IyJsFAHKt/OI75RXoWOqKT9AdWy3Dm+iUCdPkL
H00KxgZjleWSxyCC</vt:lpwstr>
  </property>
  <property fmtid="{D5CDD505-2E9C-101B-9397-08002B2CF9AE}" pid="4" name="_NewReviewCycle">
    <vt:lpwstr/>
  </property>
  <property fmtid="{D5CDD505-2E9C-101B-9397-08002B2CF9AE}" pid="5" name="MSIP_Label_0359f705-2ba0-454b-9cfc-6ce5bcaac040_Enabled">
    <vt:lpwstr>True</vt:lpwstr>
  </property>
  <property fmtid="{D5CDD505-2E9C-101B-9397-08002B2CF9AE}" pid="6" name="MSIP_Label_0359f705-2ba0-454b-9cfc-6ce5bcaac040_SiteId">
    <vt:lpwstr>68283f3b-8487-4c86-adb3-a5228f18b893</vt:lpwstr>
  </property>
  <property fmtid="{D5CDD505-2E9C-101B-9397-08002B2CF9AE}" pid="7" name="MSIP_Label_0359f705-2ba0-454b-9cfc-6ce5bcaac040_Owner">
    <vt:lpwstr>chris.pudney@vodafone.com</vt:lpwstr>
  </property>
  <property fmtid="{D5CDD505-2E9C-101B-9397-08002B2CF9AE}" pid="8" name="MSIP_Label_0359f705-2ba0-454b-9cfc-6ce5bcaac040_SetDate">
    <vt:lpwstr>2019-03-08T18:21:44.5480037Z</vt:lpwstr>
  </property>
  <property fmtid="{D5CDD505-2E9C-101B-9397-08002B2CF9AE}" pid="9" name="MSIP_Label_0359f705-2ba0-454b-9cfc-6ce5bcaac040_Name">
    <vt:lpwstr>C2 General</vt:lpwstr>
  </property>
  <property fmtid="{D5CDD505-2E9C-101B-9397-08002B2CF9AE}" pid="10" name="MSIP_Label_0359f705-2ba0-454b-9cfc-6ce5bcaac040_Application">
    <vt:lpwstr>Microsoft Azure Information Protection</vt:lpwstr>
  </property>
  <property fmtid="{D5CDD505-2E9C-101B-9397-08002B2CF9AE}" pid="11" name="MSIP_Label_0359f705-2ba0-454b-9cfc-6ce5bcaac040_Extended_MSFT_Method">
    <vt:lpwstr>Automatic</vt:lpwstr>
  </property>
  <property fmtid="{D5CDD505-2E9C-101B-9397-08002B2CF9AE}" pid="12" name="Sensitivity">
    <vt:lpwstr>C2 General</vt:lpwstr>
  </property>
</Properties>
</file>