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0" r:id="rId3"/>
    <p:sldId id="257" r:id="rId4"/>
    <p:sldId id="259" r:id="rId5"/>
    <p:sldId id="261" r:id="rId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138" y="9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88AF19-8730-4616-9C0C-A02F8090DA7E}" type="datetimeFigureOut">
              <a:rPr lang="sv-SE" smtClean="0"/>
              <a:t>2016-11-29</a:t>
            </a:fld>
            <a:endParaRPr lang="sv-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7BD627-DF2E-4DB9-9D3E-1DAF6188EDEF}" type="slidenum">
              <a:rPr lang="sv-SE" smtClean="0"/>
              <a:t>‹#›</a:t>
            </a:fld>
            <a:endParaRPr lang="sv-SE"/>
          </a:p>
        </p:txBody>
      </p:sp>
    </p:spTree>
    <p:extLst>
      <p:ext uri="{BB962C8B-B14F-4D97-AF65-F5344CB8AC3E}">
        <p14:creationId xmlns:p14="http://schemas.microsoft.com/office/powerpoint/2010/main" val="8079299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Date Placeholder 3"/>
          <p:cNvSpPr>
            <a:spLocks noGrp="1"/>
          </p:cNvSpPr>
          <p:nvPr>
            <p:ph type="dt" idx="10"/>
          </p:nvPr>
        </p:nvSpPr>
        <p:spPr/>
        <p:txBody>
          <a:bodyPr/>
          <a:lstStyle/>
          <a:p>
            <a:r>
              <a:rPr lang="en-US"/>
              <a:t>2016-09-12 </a:t>
            </a:r>
            <a:endParaRPr lang="en-US" dirty="0"/>
          </a:p>
        </p:txBody>
      </p:sp>
      <p:sp>
        <p:nvSpPr>
          <p:cNvPr id="5" name="Slide Number Placeholder 4"/>
          <p:cNvSpPr>
            <a:spLocks noGrp="1"/>
          </p:cNvSpPr>
          <p:nvPr>
            <p:ph type="sldNum" sz="quarter" idx="11"/>
          </p:nvPr>
        </p:nvSpPr>
        <p:spPr/>
        <p:txBody>
          <a:bodyPr/>
          <a:lstStyle/>
          <a:p>
            <a:fld id="{3B989B31-9E52-4E73-981E-390D6745E165}" type="slidenum">
              <a:rPr lang="en-US" smtClean="0"/>
              <a:t>2</a:t>
            </a:fld>
            <a:endParaRPr lang="en-US" dirty="0"/>
          </a:p>
        </p:txBody>
      </p:sp>
      <p:sp>
        <p:nvSpPr>
          <p:cNvPr id="6" name="Header Placeholder 5"/>
          <p:cNvSpPr>
            <a:spLocks noGrp="1"/>
          </p:cNvSpPr>
          <p:nvPr>
            <p:ph type="hdr" sz="quarter" idx="12"/>
          </p:nvPr>
        </p:nvSpPr>
        <p:spPr/>
        <p:txBody>
          <a:bodyPr/>
          <a:lstStyle/>
          <a:p>
            <a:r>
              <a:rPr lang="en-US"/>
              <a:t>eDECOR rel-14 </a:t>
            </a:r>
            <a:endParaRPr lang="en-US" dirty="0"/>
          </a:p>
        </p:txBody>
      </p:sp>
      <p:sp>
        <p:nvSpPr>
          <p:cNvPr id="7" name="Footer Placeholder 6"/>
          <p:cNvSpPr>
            <a:spLocks noGrp="1"/>
          </p:cNvSpPr>
          <p:nvPr>
            <p:ph type="ftr" sz="quarter" idx="13"/>
          </p:nvPr>
        </p:nvSpPr>
        <p:spPr/>
        <p:txBody>
          <a:bodyPr/>
          <a:lstStyle/>
          <a:p>
            <a:r>
              <a:rPr lang="en-US"/>
              <a:t> </a:t>
            </a:r>
            <a:endParaRPr lang="en-US" dirty="0"/>
          </a:p>
        </p:txBody>
      </p:sp>
    </p:spTree>
    <p:extLst>
      <p:ext uri="{BB962C8B-B14F-4D97-AF65-F5344CB8AC3E}">
        <p14:creationId xmlns:p14="http://schemas.microsoft.com/office/powerpoint/2010/main" val="216022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Date Placeholder 1"/>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2016-05-04 </a:t>
            </a:r>
          </a:p>
        </p:txBody>
      </p:sp>
      <p:sp>
        <p:nvSpPr>
          <p:cNvPr id="29699" name="Slide Number Placeholder 2"/>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fld id="{304DB305-0B7B-408D-BEAE-74345F0363B2}" type="slidenum">
              <a:rPr lang="en-US" altLang="en-US" smtClean="0"/>
              <a:pPr>
                <a:spcBef>
                  <a:spcPct val="50000"/>
                </a:spcBef>
              </a:pPr>
              <a:t>5</a:t>
            </a:fld>
            <a:endParaRPr lang="en-US" altLang="en-US"/>
          </a:p>
        </p:txBody>
      </p:sp>
      <p:sp>
        <p:nvSpPr>
          <p:cNvPr id="2970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5G RAN-CN Interface </a:t>
            </a:r>
          </a:p>
        </p:txBody>
      </p:sp>
      <p:sp>
        <p:nvSpPr>
          <p:cNvPr id="29701"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50000"/>
              </a:spcBef>
            </a:pPr>
            <a:r>
              <a:rPr lang="en-US" altLang="en-US"/>
              <a:t> </a:t>
            </a:r>
          </a:p>
        </p:txBody>
      </p:sp>
      <p:sp>
        <p:nvSpPr>
          <p:cNvPr id="29702" name="Rectangle 2"/>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7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92458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D50714D4-7595-4290-A5EB-6036D7EBED0D}" type="datetimeFigureOut">
              <a:rPr lang="sv-SE" smtClean="0"/>
              <a:t>2016-11-29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3735002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D50714D4-7595-4290-A5EB-6036D7EBED0D}" type="datetimeFigureOut">
              <a:rPr lang="sv-SE" smtClean="0"/>
              <a:t>2016-11-29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11817701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D50714D4-7595-4290-A5EB-6036D7EBED0D}" type="datetimeFigureOut">
              <a:rPr lang="sv-SE" smtClean="0"/>
              <a:t>2016-11-29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24744568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and 1 column">
    <p:spTree>
      <p:nvGrpSpPr>
        <p:cNvPr id="1" name=""/>
        <p:cNvGrpSpPr/>
        <p:nvPr/>
      </p:nvGrpSpPr>
      <p:grpSpPr>
        <a:xfrm>
          <a:off x="0" y="0"/>
          <a:ext cx="0" cy="0"/>
          <a:chOff x="0" y="0"/>
          <a:chExt cx="0" cy="0"/>
        </a:xfrm>
      </p:grpSpPr>
      <p:sp>
        <p:nvSpPr>
          <p:cNvPr id="3" name="Content Placeholder 1"/>
          <p:cNvSpPr>
            <a:spLocks noGrp="1"/>
          </p:cNvSpPr>
          <p:nvPr>
            <p:ph idx="1"/>
          </p:nvPr>
        </p:nvSpPr>
        <p:spPr>
          <a:xfrm>
            <a:off x="529168" y="1800000"/>
            <a:ext cx="11135785" cy="3852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a:xfrm>
            <a:off x="524935" y="239714"/>
            <a:ext cx="9992784" cy="1085371"/>
          </a:xfrm>
        </p:spPr>
        <p:txBody>
          <a:bodyPr/>
          <a:lstStyle/>
          <a:p>
            <a:r>
              <a:rPr lang="en-US"/>
              <a:t>Click to edit Master title style</a:t>
            </a:r>
            <a:endParaRPr lang="en-US" dirty="0"/>
          </a:p>
        </p:txBody>
      </p:sp>
    </p:spTree>
    <p:extLst>
      <p:ext uri="{BB962C8B-B14F-4D97-AF65-F5344CB8AC3E}">
        <p14:creationId xmlns:p14="http://schemas.microsoft.com/office/powerpoint/2010/main" val="221400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D50714D4-7595-4290-A5EB-6036D7EBED0D}" type="datetimeFigureOut">
              <a:rPr lang="sv-SE" smtClean="0"/>
              <a:t>2016-11-29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28963882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50714D4-7595-4290-A5EB-6036D7EBED0D}" type="datetimeFigureOut">
              <a:rPr lang="sv-SE" smtClean="0"/>
              <a:t>2016-11-29</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2497488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D50714D4-7595-4290-A5EB-6036D7EBED0D}" type="datetimeFigureOut">
              <a:rPr lang="sv-SE" smtClean="0"/>
              <a:t>2016-11-29</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1534119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D50714D4-7595-4290-A5EB-6036D7EBED0D}" type="datetimeFigureOut">
              <a:rPr lang="sv-SE" smtClean="0"/>
              <a:t>2016-11-29</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22681389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D50714D4-7595-4290-A5EB-6036D7EBED0D}" type="datetimeFigureOut">
              <a:rPr lang="sv-SE" smtClean="0"/>
              <a:t>2016-11-29</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1594197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0714D4-7595-4290-A5EB-6036D7EBED0D}" type="datetimeFigureOut">
              <a:rPr lang="sv-SE" smtClean="0"/>
              <a:t>2016-11-29</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7524748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50714D4-7595-4290-A5EB-6036D7EBED0D}" type="datetimeFigureOut">
              <a:rPr lang="sv-SE" smtClean="0"/>
              <a:t>2016-11-29</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31551218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50714D4-7595-4290-A5EB-6036D7EBED0D}" type="datetimeFigureOut">
              <a:rPr lang="sv-SE" smtClean="0"/>
              <a:t>2016-11-29</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FC0BD350-BA97-4488-A61A-2B9C17EE6156}" type="slidenum">
              <a:rPr lang="sv-SE" smtClean="0"/>
              <a:t>‹#›</a:t>
            </a:fld>
            <a:endParaRPr lang="sv-SE"/>
          </a:p>
        </p:txBody>
      </p:sp>
    </p:spTree>
    <p:extLst>
      <p:ext uri="{BB962C8B-B14F-4D97-AF65-F5344CB8AC3E}">
        <p14:creationId xmlns:p14="http://schemas.microsoft.com/office/powerpoint/2010/main" val="496930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0714D4-7595-4290-A5EB-6036D7EBED0D}" type="datetimeFigureOut">
              <a:rPr lang="sv-SE" smtClean="0"/>
              <a:t>2016-11-29</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BD350-BA97-4488-A61A-2B9C17EE6156}" type="slidenum">
              <a:rPr lang="sv-SE" smtClean="0"/>
              <a:t>‹#›</a:t>
            </a:fld>
            <a:endParaRPr lang="sv-SE"/>
          </a:p>
        </p:txBody>
      </p:sp>
    </p:spTree>
    <p:extLst>
      <p:ext uri="{BB962C8B-B14F-4D97-AF65-F5344CB8AC3E}">
        <p14:creationId xmlns:p14="http://schemas.microsoft.com/office/powerpoint/2010/main" val="32567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04445" y="4772764"/>
            <a:ext cx="11333285" cy="714985"/>
          </a:xfrm>
        </p:spPr>
        <p:txBody>
          <a:bodyPr>
            <a:normAutofit/>
          </a:bodyPr>
          <a:lstStyle/>
          <a:p>
            <a:r>
              <a:rPr lang="en-US" altLang="ko-KR" sz="4000" b="1" dirty="0">
                <a:latin typeface="Arial" panose="020B0604020202020204" pitchFamily="34" charset="0"/>
                <a:ea typeface="굴림" pitchFamily="50" charset="-127"/>
                <a:cs typeface="Arial" panose="020B0604020202020204" pitchFamily="34" charset="0"/>
              </a:rPr>
              <a:t>Ericsson</a:t>
            </a:r>
          </a:p>
        </p:txBody>
      </p:sp>
      <p:sp>
        <p:nvSpPr>
          <p:cNvPr id="4" name="Rectangle 3"/>
          <p:cNvSpPr/>
          <p:nvPr/>
        </p:nvSpPr>
        <p:spPr>
          <a:xfrm>
            <a:off x="404445" y="1951819"/>
            <a:ext cx="11333285" cy="1938992"/>
          </a:xfrm>
          <a:prstGeom prst="rect">
            <a:avLst/>
          </a:prstGeom>
        </p:spPr>
        <p:txBody>
          <a:bodyPr wrap="square">
            <a:spAutoFit/>
          </a:bodyPr>
          <a:lstStyle/>
          <a:p>
            <a:pPr algn="ctr">
              <a:defRPr/>
            </a:pPr>
            <a:r>
              <a:rPr lang="en-GB" altLang="ko-KR" sz="4000" b="1" dirty="0">
                <a:solidFill>
                  <a:srgbClr val="0070C0"/>
                </a:solidFill>
                <a:effectLst>
                  <a:outerShdw blurRad="38100" dist="38100" dir="2700000" algn="tl">
                    <a:srgbClr val="C0C0C0"/>
                  </a:outerShdw>
                </a:effectLst>
                <a:latin typeface="Arial" panose="020B0604020202020204" pitchFamily="34" charset="0"/>
                <a:ea typeface="굴림" charset="-127"/>
                <a:cs typeface="Arial" panose="020B0604020202020204" pitchFamily="34" charset="0"/>
              </a:rPr>
              <a:t>Motivation for new WI proposal:</a:t>
            </a:r>
          </a:p>
          <a:p>
            <a:pPr algn="ctr">
              <a:defRPr/>
            </a:pPr>
            <a:r>
              <a:rPr lang="en-US" altLang="ko-KR" sz="4000" b="1" dirty="0">
                <a:solidFill>
                  <a:srgbClr val="0070C0"/>
                </a:solidFill>
                <a:effectLst>
                  <a:outerShdw blurRad="38100" dist="38100" dir="2700000" algn="tl">
                    <a:srgbClr val="C0C0C0"/>
                  </a:outerShdw>
                </a:effectLst>
                <a:latin typeface="Arial" panose="020B0604020202020204" pitchFamily="34" charset="0"/>
                <a:cs typeface="Arial" panose="020B0604020202020204" pitchFamily="34" charset="0"/>
              </a:rPr>
              <a:t>Enhancement of Dedicated Core Networks</a:t>
            </a:r>
            <a:br>
              <a:rPr lang="en-US" altLang="ko-KR" sz="4000" b="1" dirty="0">
                <a:solidFill>
                  <a:srgbClr val="0070C0"/>
                </a:solidFill>
                <a:effectLst>
                  <a:outerShdw blurRad="38100" dist="38100" dir="2700000" algn="tl">
                    <a:srgbClr val="C0C0C0"/>
                  </a:outerShdw>
                </a:effectLst>
                <a:latin typeface="Arial" panose="020B0604020202020204" pitchFamily="34" charset="0"/>
                <a:cs typeface="Arial" panose="020B0604020202020204" pitchFamily="34" charset="0"/>
              </a:rPr>
            </a:br>
            <a:r>
              <a:rPr lang="en-US" altLang="ko-KR" sz="4000" b="1" dirty="0">
                <a:solidFill>
                  <a:srgbClr val="0070C0"/>
                </a:solidFill>
                <a:effectLst>
                  <a:outerShdw blurRad="38100" dist="38100" dir="2700000" algn="tl">
                    <a:srgbClr val="C0C0C0"/>
                  </a:outerShdw>
                </a:effectLst>
                <a:latin typeface="Arial" panose="020B0604020202020204" pitchFamily="34" charset="0"/>
                <a:cs typeface="Arial" panose="020B0604020202020204" pitchFamily="34" charset="0"/>
              </a:rPr>
              <a:t>(</a:t>
            </a:r>
            <a:r>
              <a:rPr lang="en-US" altLang="ko-KR" sz="4000" b="1" dirty="0" err="1">
                <a:solidFill>
                  <a:srgbClr val="0070C0"/>
                </a:solidFill>
                <a:effectLst>
                  <a:outerShdw blurRad="38100" dist="38100" dir="2700000" algn="tl">
                    <a:srgbClr val="C0C0C0"/>
                  </a:outerShdw>
                </a:effectLst>
                <a:latin typeface="Arial" panose="020B0604020202020204" pitchFamily="34" charset="0"/>
                <a:cs typeface="Arial" panose="020B0604020202020204" pitchFamily="34" charset="0"/>
              </a:rPr>
              <a:t>eDECOR</a:t>
            </a:r>
            <a:r>
              <a:rPr lang="en-US" altLang="ko-KR" sz="4000" b="1" dirty="0">
                <a:solidFill>
                  <a:srgbClr val="0070C0"/>
                </a:solidFill>
                <a:effectLst>
                  <a:outerShdw blurRad="38100" dist="38100" dir="2700000" algn="tl">
                    <a:srgbClr val="C0C0C0"/>
                  </a:outerShdw>
                </a:effectLst>
                <a:latin typeface="Arial" panose="020B0604020202020204" pitchFamily="34" charset="0"/>
                <a:cs typeface="Arial" panose="020B0604020202020204" pitchFamily="34" charset="0"/>
              </a:rPr>
              <a:t>)</a:t>
            </a:r>
          </a:p>
        </p:txBody>
      </p:sp>
      <p:sp>
        <p:nvSpPr>
          <p:cNvPr id="5" name="Text Box 65"/>
          <p:cNvSpPr txBox="1">
            <a:spLocks noChangeArrowheads="1"/>
          </p:cNvSpPr>
          <p:nvPr/>
        </p:nvSpPr>
        <p:spPr bwMode="auto">
          <a:xfrm>
            <a:off x="142142" y="262548"/>
            <a:ext cx="584676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spcBef>
                <a:spcPct val="35000"/>
              </a:spcBef>
              <a:buSzPct val="70000"/>
              <a:buBlip>
                <a:blip r:embed="rId2"/>
              </a:buBlip>
              <a:defRPr sz="2000">
                <a:solidFill>
                  <a:schemeClr val="tx1"/>
                </a:solidFill>
                <a:latin typeface="Calibri" pitchFamily="34" charset="0"/>
              </a:defRPr>
            </a:lvl1pPr>
            <a:lvl2pPr marL="742950" indent="-285750" eaLnBrk="0" hangingPunct="0">
              <a:spcBef>
                <a:spcPct val="10000"/>
              </a:spcBef>
              <a:buClr>
                <a:srgbClr val="C00000"/>
              </a:buClr>
              <a:buSzPct val="70000"/>
              <a:buFont typeface="Arial" charset="0"/>
              <a:buChar char="•"/>
              <a:defRPr>
                <a:solidFill>
                  <a:schemeClr val="tx1"/>
                </a:solidFill>
                <a:latin typeface="Calibri" pitchFamily="34" charset="0"/>
              </a:defRPr>
            </a:lvl2pPr>
            <a:lvl3pPr marL="1143000" indent="-228600" eaLnBrk="0" hangingPunct="0">
              <a:spcBef>
                <a:spcPct val="10000"/>
              </a:spcBef>
              <a:buSzPct val="70000"/>
              <a:buFont typeface="Arial" charset="0"/>
              <a:buChar char="•"/>
              <a:defRPr sz="1600">
                <a:solidFill>
                  <a:schemeClr val="tx1"/>
                </a:solidFill>
                <a:latin typeface="Calibri" pitchFamily="34" charset="0"/>
              </a:defRPr>
            </a:lvl3pPr>
            <a:lvl4pPr marL="1600200" indent="-228600" eaLnBrk="0" hangingPunct="0">
              <a:spcBef>
                <a:spcPct val="5000"/>
              </a:spcBef>
              <a:buSzPct val="70000"/>
              <a:buFont typeface="Arial" charset="0"/>
              <a:buChar char="–"/>
              <a:defRPr sz="1600">
                <a:solidFill>
                  <a:schemeClr val="tx1"/>
                </a:solidFill>
                <a:latin typeface="Calibri" pitchFamily="34" charset="0"/>
              </a:defRPr>
            </a:lvl4pPr>
            <a:lvl5pPr marL="2057400" indent="-228600" eaLnBrk="0" hangingPunct="0">
              <a:spcBef>
                <a:spcPct val="5000"/>
              </a:spcBef>
              <a:buSzPct val="70000"/>
              <a:buFont typeface="Arial" charset="0"/>
              <a:buChar char="»"/>
              <a:defRPr sz="1400">
                <a:solidFill>
                  <a:schemeClr val="tx1"/>
                </a:solidFill>
                <a:latin typeface="Calibri" pitchFamily="34" charset="0"/>
              </a:defRPr>
            </a:lvl5pPr>
            <a:lvl6pPr marL="25146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6pPr>
            <a:lvl7pPr marL="29718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7pPr>
            <a:lvl8pPr marL="34290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8pPr>
            <a:lvl9pPr marL="3886200" indent="-228600" eaLnBrk="0" fontAlgn="base" hangingPunct="0">
              <a:spcBef>
                <a:spcPct val="5000"/>
              </a:spcBef>
              <a:spcAft>
                <a:spcPct val="0"/>
              </a:spcAft>
              <a:buSzPct val="70000"/>
              <a:buFont typeface="Arial" charset="0"/>
              <a:buChar char="»"/>
              <a:defRPr sz="1400">
                <a:solidFill>
                  <a:schemeClr val="tx1"/>
                </a:solidFill>
                <a:latin typeface="Calibri" pitchFamily="34" charset="0"/>
              </a:defRPr>
            </a:lvl9pPr>
          </a:lstStyle>
          <a:p>
            <a:pPr eaLnBrk="1" hangingPunct="1">
              <a:spcBef>
                <a:spcPct val="50000"/>
              </a:spcBef>
              <a:buSzTx/>
              <a:buFontTx/>
              <a:buNone/>
            </a:pPr>
            <a:r>
              <a:rPr lang="en-US" altLang="ko-KR" b="1" i="1" dirty="0">
                <a:latin typeface="Arial" charset="0"/>
                <a:ea typeface="굴림" pitchFamily="50" charset="-127"/>
                <a:cs typeface="Times New Roman" pitchFamily="18" charset="0"/>
              </a:rPr>
              <a:t>3GPP TSG RAN-74</a:t>
            </a:r>
            <a:br>
              <a:rPr lang="en-US" altLang="ko-KR" b="1" i="1" dirty="0">
                <a:latin typeface="Arial" charset="0"/>
                <a:ea typeface="굴림" pitchFamily="50" charset="-127"/>
                <a:cs typeface="Times New Roman" pitchFamily="18" charset="0"/>
              </a:rPr>
            </a:br>
            <a:r>
              <a:rPr lang="en-GB" b="1" i="1" dirty="0">
                <a:latin typeface="Arial" charset="0"/>
                <a:ea typeface="굴림" pitchFamily="50" charset="-127"/>
                <a:cs typeface="Times New Roman" pitchFamily="18" charset="0"/>
              </a:rPr>
              <a:t>Vienna, Austria, December 5 - 8, 2016</a:t>
            </a:r>
            <a:endParaRPr lang="en-US" altLang="ko-KR" b="1" i="1" dirty="0">
              <a:latin typeface="Arial" charset="0"/>
              <a:ea typeface="굴림" pitchFamily="50" charset="-127"/>
              <a:cs typeface="Times New Roman" pitchFamily="18" charset="0"/>
            </a:endParaRPr>
          </a:p>
        </p:txBody>
      </p:sp>
      <p:sp>
        <p:nvSpPr>
          <p:cNvPr id="2" name="TextBox 1"/>
          <p:cNvSpPr txBox="1"/>
          <p:nvPr/>
        </p:nvSpPr>
        <p:spPr>
          <a:xfrm>
            <a:off x="10539166" y="188536"/>
            <a:ext cx="1291473" cy="369332"/>
          </a:xfrm>
          <a:prstGeom prst="rect">
            <a:avLst/>
          </a:prstGeom>
          <a:noFill/>
        </p:spPr>
        <p:txBody>
          <a:bodyPr wrap="square" rtlCol="0">
            <a:spAutoFit/>
          </a:bodyPr>
          <a:lstStyle/>
          <a:p>
            <a:r>
              <a:rPr lang="en-US" b="1" dirty="0"/>
              <a:t>RP-162291</a:t>
            </a:r>
          </a:p>
        </p:txBody>
      </p:sp>
    </p:spTree>
    <p:extLst>
      <p:ext uri="{BB962C8B-B14F-4D97-AF65-F5344CB8AC3E}">
        <p14:creationId xmlns:p14="http://schemas.microsoft.com/office/powerpoint/2010/main" val="12621689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24935" y="1893215"/>
            <a:ext cx="10858499" cy="4490000"/>
          </a:xfrm>
        </p:spPr>
        <p:txBody>
          <a:bodyPr>
            <a:normAutofit/>
          </a:bodyPr>
          <a:lstStyle/>
          <a:p>
            <a:pPr marL="0" indent="0">
              <a:buNone/>
            </a:pPr>
            <a:r>
              <a:rPr lang="en-US" dirty="0">
                <a:latin typeface="Arial" panose="020B0604020202020204" pitchFamily="34" charset="0"/>
                <a:cs typeface="Arial" panose="020B0604020202020204" pitchFamily="34" charset="0"/>
              </a:rPr>
              <a:t>Add on to REL-13 DECOR</a:t>
            </a:r>
          </a:p>
          <a:p>
            <a:pPr marL="0" indent="0">
              <a:buNone/>
            </a:pPr>
            <a:r>
              <a:rPr lang="en-US" dirty="0">
                <a:latin typeface="Arial" panose="020B0604020202020204" pitchFamily="34" charset="0"/>
                <a:cs typeface="Arial" panose="020B0604020202020204" pitchFamily="34" charset="0"/>
              </a:rPr>
              <a:t>Functionalities Included (in the SA2 WI):</a:t>
            </a:r>
            <a:endParaRPr lang="en-US" sz="2000" dirty="0">
              <a:latin typeface="Arial" panose="020B0604020202020204" pitchFamily="34" charset="0"/>
              <a:cs typeface="Arial" panose="020B0604020202020204" pitchFamily="34" charset="0"/>
            </a:endParaRPr>
          </a:p>
          <a:p>
            <a:pPr lvl="1"/>
            <a:r>
              <a:rPr lang="en-US" dirty="0">
                <a:latin typeface="Arial" panose="020B0604020202020204" pitchFamily="34" charset="0"/>
                <a:cs typeface="Arial" panose="020B0604020202020204" pitchFamily="34" charset="0"/>
              </a:rPr>
              <a:t>UE assisted DCN selection</a:t>
            </a:r>
          </a:p>
          <a:p>
            <a:pPr lvl="1"/>
            <a:r>
              <a:rPr lang="en-US" dirty="0">
                <a:latin typeface="Arial" panose="020B0604020202020204" pitchFamily="34" charset="0"/>
                <a:cs typeface="Arial" panose="020B0604020202020204" pitchFamily="34" charset="0"/>
              </a:rPr>
              <a:t>Load balancing over DCNs</a:t>
            </a:r>
          </a:p>
          <a:p>
            <a:pPr lvl="1"/>
            <a:r>
              <a:rPr lang="en-US" dirty="0">
                <a:latin typeface="Arial" panose="020B0604020202020204" pitchFamily="34" charset="0"/>
                <a:cs typeface="Arial" panose="020B0604020202020204" pitchFamily="34" charset="0"/>
              </a:rPr>
              <a:t>Congestion control per DCN</a:t>
            </a:r>
          </a:p>
          <a:p>
            <a:pPr lvl="1"/>
            <a:r>
              <a:rPr lang="en-US" dirty="0">
                <a:latin typeface="Arial" panose="020B0604020202020204" pitchFamily="34" charset="0"/>
                <a:cs typeface="Arial" panose="020B0604020202020204" pitchFamily="34" charset="0"/>
              </a:rPr>
              <a:t>DCN-ID change in CN due to re-configuration</a:t>
            </a:r>
          </a:p>
          <a:p>
            <a:pPr marL="457200" lvl="1" indent="0">
              <a:buNone/>
            </a:pPr>
            <a:endParaRPr lang="en-US" sz="1800" dirty="0">
              <a:latin typeface="Arial" panose="020B0604020202020204" pitchFamily="34" charset="0"/>
              <a:cs typeface="Arial" panose="020B0604020202020204" pitchFamily="34" charset="0"/>
            </a:endParaRPr>
          </a:p>
          <a:p>
            <a:pPr marL="0" indent="0">
              <a:buNone/>
            </a:pPr>
            <a:r>
              <a:rPr lang="en-US" sz="2200" dirty="0">
                <a:latin typeface="Arial" panose="020B0604020202020204" pitchFamily="34" charset="0"/>
                <a:cs typeface="Arial" panose="020B0604020202020204" pitchFamily="34" charset="0"/>
              </a:rPr>
              <a:t>UE assisted DCN selection and Load balancing over DCNs have RAN impacts.</a:t>
            </a:r>
          </a:p>
        </p:txBody>
      </p:sp>
      <p:sp>
        <p:nvSpPr>
          <p:cNvPr id="4" name="Title 3"/>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Overview: Enhancement of Dedicated Core Network</a:t>
            </a:r>
          </a:p>
        </p:txBody>
      </p:sp>
    </p:spTree>
    <p:extLst>
      <p:ext uri="{BB962C8B-B14F-4D97-AF65-F5344CB8AC3E}">
        <p14:creationId xmlns:p14="http://schemas.microsoft.com/office/powerpoint/2010/main" val="3619290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pPr lvl="1"/>
            <a:r>
              <a:rPr lang="en-US" dirty="0"/>
              <a:t>This feature is to reduce the need for REL 13 DECOR reroute by using an indication (DCN-ID) sent from the UE and used by RAN to select the correct DCN. </a:t>
            </a:r>
          </a:p>
          <a:p>
            <a:pPr lvl="1"/>
            <a:r>
              <a:rPr lang="en-US" dirty="0"/>
              <a:t>The DCN-ID shall be assigned to the UE by the serving operator and is stored in the UE per PLMN ID. Both standardized and operator specific values for DCN-ID are possible.</a:t>
            </a:r>
          </a:p>
          <a:p>
            <a:pPr lvl="1"/>
            <a:r>
              <a:rPr lang="en-US" dirty="0"/>
              <a:t>SA2 has agreed that in the RRC Connection Complete message transferring the NAS Request message, the UE provides the DCN-ID, if available.  The NAS Request message is sent to the selected node. </a:t>
            </a:r>
          </a:p>
          <a:p>
            <a:pPr lvl="1"/>
            <a:r>
              <a:rPr lang="en-GB" dirty="0"/>
              <a:t>RAN selects serving node (MME or SGSN) based on the DCN-ID provided by the UE and configuration in RAN. </a:t>
            </a:r>
            <a:r>
              <a:rPr lang="en-US" dirty="0"/>
              <a:t>The DCN-ID is provided by the RAN to the MME/SGSN together with the NAS Request message.</a:t>
            </a:r>
          </a:p>
        </p:txBody>
      </p:sp>
      <p:sp>
        <p:nvSpPr>
          <p:cNvPr id="3" name="Title 2"/>
          <p:cNvSpPr>
            <a:spLocks noGrp="1"/>
          </p:cNvSpPr>
          <p:nvPr>
            <p:ph type="title"/>
          </p:nvPr>
        </p:nvSpPr>
        <p:spPr/>
        <p:txBody>
          <a:bodyPr>
            <a:normAutofit/>
          </a:bodyPr>
          <a:lstStyle/>
          <a:p>
            <a:r>
              <a:rPr lang="en-US" sz="4000" dirty="0">
                <a:latin typeface="Arial" panose="020B0604020202020204" pitchFamily="34" charset="0"/>
                <a:cs typeface="Arial" panose="020B0604020202020204" pitchFamily="34" charset="0"/>
              </a:rPr>
              <a:t>UE assisted DCN selection</a:t>
            </a:r>
          </a:p>
        </p:txBody>
      </p:sp>
    </p:spTree>
    <p:extLst>
      <p:ext uri="{BB962C8B-B14F-4D97-AF65-F5344CB8AC3E}">
        <p14:creationId xmlns:p14="http://schemas.microsoft.com/office/powerpoint/2010/main" val="397543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4255" y="1536100"/>
            <a:ext cx="10550768" cy="4345954"/>
          </a:xfrm>
        </p:spPr>
        <p:txBody>
          <a:bodyPr>
            <a:normAutofit fontScale="92500" lnSpcReduction="10000"/>
          </a:bodyPr>
          <a:lstStyle/>
          <a:p>
            <a:r>
              <a:rPr lang="en-US" dirty="0"/>
              <a:t>E-UTRAN</a:t>
            </a:r>
          </a:p>
          <a:p>
            <a:pPr lvl="1"/>
            <a:r>
              <a:rPr lang="en-US" dirty="0"/>
              <a:t>When an MME serves multiple DCNs and one DCN is supported by multiple MMEs, in order to achieve load balancing across the MMEs of the same MME pool area supporting the same DCN, each DCN supported by this MME may have its own Weight Factor (Weight Factor per DCN). The Weight Factor per DCN is set according to the capacity of an MME node for a specific DCN relative to other MME nodes’ capacity for that DCN within the same MME pool area. The </a:t>
            </a:r>
            <a:r>
              <a:rPr lang="en-US" dirty="0" err="1"/>
              <a:t>eNB</a:t>
            </a:r>
            <a:r>
              <a:rPr lang="en-US" dirty="0"/>
              <a:t> is provided with per DCN Weight Factors, if any, by the connected MMEs at the set-up of the S1 connection.</a:t>
            </a:r>
          </a:p>
          <a:p>
            <a:r>
              <a:rPr lang="en-US" dirty="0"/>
              <a:t>UTRAN/GERAN</a:t>
            </a:r>
          </a:p>
          <a:p>
            <a:pPr lvl="1"/>
            <a:r>
              <a:rPr lang="en-US" dirty="0"/>
              <a:t>When dedicated core networks (DCNs) are used, load balancing by RNC/BSC is only performed between SGSNs that belong to the same DCN within the same SGSN pool area. Load balancing may also be performed per DCN in the case of an SGSN serving multiple DCNs when one DCN is supported by multiple SGSNs. </a:t>
            </a:r>
          </a:p>
        </p:txBody>
      </p:sp>
      <p:sp>
        <p:nvSpPr>
          <p:cNvPr id="3" name="Title 2"/>
          <p:cNvSpPr>
            <a:spLocks noGrp="1"/>
          </p:cNvSpPr>
          <p:nvPr>
            <p:ph type="title"/>
          </p:nvPr>
        </p:nvSpPr>
        <p:spPr/>
        <p:txBody>
          <a:bodyPr>
            <a:normAutofit/>
          </a:bodyPr>
          <a:lstStyle/>
          <a:p>
            <a:r>
              <a:rPr lang="en-US" sz="4000" dirty="0">
                <a:latin typeface="Arial" panose="020B0604020202020204" pitchFamily="34" charset="0"/>
                <a:cs typeface="Arial" panose="020B0604020202020204" pitchFamily="34" charset="0"/>
              </a:rPr>
              <a:t>Load balancing over DCNs</a:t>
            </a:r>
          </a:p>
        </p:txBody>
      </p:sp>
    </p:spTree>
    <p:extLst>
      <p:ext uri="{BB962C8B-B14F-4D97-AF65-F5344CB8AC3E}">
        <p14:creationId xmlns:p14="http://schemas.microsoft.com/office/powerpoint/2010/main" val="244168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Logo_ChapterSlide_Normal"/>
          <p:cNvPicPr>
            <a:picLocks/>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915230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TotalTime>
  <Words>402</Words>
  <Application>Microsoft Office PowerPoint</Application>
  <PresentationFormat>Widescreen</PresentationFormat>
  <Paragraphs>32</Paragraphs>
  <Slides>5</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굴림</vt:lpstr>
      <vt:lpstr>맑은 고딕</vt:lpstr>
      <vt:lpstr>Arial</vt:lpstr>
      <vt:lpstr>Calibri</vt:lpstr>
      <vt:lpstr>Calibri Light</vt:lpstr>
      <vt:lpstr>Times New Roman</vt:lpstr>
      <vt:lpstr>Office Theme</vt:lpstr>
      <vt:lpstr>PowerPoint Presentation</vt:lpstr>
      <vt:lpstr>Overview: Enhancement of Dedicated Core Network</vt:lpstr>
      <vt:lpstr>UE assisted DCN selection</vt:lpstr>
      <vt:lpstr>Load balancing over DCNs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Ericsson2</dc:creator>
  <cp:lastModifiedBy>Ericsson User</cp:lastModifiedBy>
  <cp:revision>20</cp:revision>
  <dcterms:created xsi:type="dcterms:W3CDTF">2016-11-24T14:12:45Z</dcterms:created>
  <dcterms:modified xsi:type="dcterms:W3CDTF">2016-11-29T15:44:36Z</dcterms:modified>
</cp:coreProperties>
</file>