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702" r:id="rId1"/>
  </p:sldMasterIdLst>
  <p:notesMasterIdLst>
    <p:notesMasterId r:id="rId8"/>
  </p:notesMasterIdLst>
  <p:handoutMasterIdLst>
    <p:handoutMasterId r:id="rId9"/>
  </p:handoutMasterIdLst>
  <p:sldIdLst>
    <p:sldId id="259" r:id="rId2"/>
    <p:sldId id="285" r:id="rId3"/>
    <p:sldId id="314" r:id="rId4"/>
    <p:sldId id="301" r:id="rId5"/>
    <p:sldId id="309" r:id="rId6"/>
    <p:sldId id="261" r:id="rId7"/>
  </p:sldIdLst>
  <p:sldSz cx="12192000" cy="6858000"/>
  <p:notesSz cx="6884988" cy="10018713"/>
  <p:embeddedFontLst>
    <p:embeddedFont>
      <p:font typeface="Ericsson Capital TT" panose="02000503000000020004" pitchFamily="2" charset="0"/>
      <p:regular r:id="rId10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85"/>
            <p14:sldId id="314"/>
            <p14:sldId id="301"/>
            <p14:sldId id="309"/>
            <p14:sldId id="26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>
          <p15:clr>
            <a:srgbClr val="A4A3A4"/>
          </p15:clr>
        </p15:guide>
        <p15:guide id="2" orient="horz" pos="4110">
          <p15:clr>
            <a:srgbClr val="A4A3A4"/>
          </p15:clr>
        </p15:guide>
        <p15:guide id="3" orient="horz" pos="151">
          <p15:clr>
            <a:srgbClr val="A4A3A4"/>
          </p15:clr>
        </p15:guide>
        <p15:guide id="4" orient="horz" pos="2449">
          <p15:clr>
            <a:srgbClr val="A4A3A4"/>
          </p15:clr>
        </p15:guide>
        <p15:guide id="5" orient="horz" pos="3566">
          <p15:clr>
            <a:srgbClr val="A4A3A4"/>
          </p15:clr>
        </p15:guide>
        <p15:guide id="6" orient="horz" pos="2545">
          <p15:clr>
            <a:srgbClr val="A4A3A4"/>
          </p15:clr>
        </p15:guide>
        <p15:guide id="7" orient="horz" pos="3845">
          <p15:clr>
            <a:srgbClr val="A4A3A4"/>
          </p15:clr>
        </p15:guide>
        <p15:guide id="8" pos="6625">
          <p15:clr>
            <a:srgbClr val="A4A3A4"/>
          </p15:clr>
        </p15:guide>
        <p15:guide id="9" pos="2588">
          <p15:clr>
            <a:srgbClr val="A4A3A4"/>
          </p15:clr>
        </p15:guide>
        <p15:guide id="10" pos="5091">
          <p15:clr>
            <a:srgbClr val="A4A3A4"/>
          </p15:clr>
        </p15:guide>
        <p15:guide id="11" pos="4969">
          <p15:clr>
            <a:srgbClr val="A4A3A4"/>
          </p15:clr>
        </p15:guide>
        <p15:guide id="12" pos="3779">
          <p15:clr>
            <a:srgbClr val="A4A3A4"/>
          </p15:clr>
        </p15:guide>
        <p15:guide id="13" pos="3901">
          <p15:clr>
            <a:srgbClr val="A4A3A4"/>
          </p15:clr>
        </p15:guide>
        <p15:guide id="14" pos="331">
          <p15:clr>
            <a:srgbClr val="A4A3A4"/>
          </p15:clr>
        </p15:guide>
        <p15:guide id="15" pos="2712">
          <p15:clr>
            <a:srgbClr val="A4A3A4"/>
          </p15:clr>
        </p15:guide>
        <p15:guide id="16" pos="3839">
          <p15:clr>
            <a:srgbClr val="A4A3A4"/>
          </p15:clr>
        </p15:guide>
        <p15:guide id="17" pos="3568">
          <p15:clr>
            <a:srgbClr val="A4A3A4"/>
          </p15:clr>
        </p15:guide>
        <p15:guide id="18" pos="4112">
          <p15:clr>
            <a:srgbClr val="A4A3A4"/>
          </p15:clr>
        </p15:guide>
        <p15:guide id="19" pos="734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tefano Sorrentino" initials="SS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A9D4"/>
    <a:srgbClr val="9FB7D3"/>
    <a:srgbClr val="8BC5FF"/>
    <a:srgbClr val="99CCFF"/>
    <a:srgbClr val="6A8FBF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387" autoAdjust="0"/>
    <p:restoredTop sz="95319" autoAdjust="0"/>
  </p:normalViewPr>
  <p:slideViewPr>
    <p:cSldViewPr snapToGrid="0" snapToObjects="1">
      <p:cViewPr varScale="1">
        <p:scale>
          <a:sx n="98" d="100"/>
          <a:sy n="98" d="100"/>
        </p:scale>
        <p:origin x="102" y="306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2015-03-03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2015-03-03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2015-03-03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12E46A-B671-4B49-9A0D-EA7A6CF1C147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2015-03-03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ACDC01-0B94-4843-A328-D69F6E2A66CE}" type="slidenum">
              <a:rPr lang="en-US" smtClean="0"/>
              <a:t>2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99313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2015-03-03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2ACDC01-0B94-4843-A328-D69F6E2A66CE}" type="slidenum">
              <a:rPr lang="en-US" smtClean="0"/>
              <a:t>3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64073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2015-03-03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6309A69-963E-4326-8FD0-47A3659CD920}" type="slidenum">
              <a:rPr lang="en-US" smtClean="0"/>
              <a:t>4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49411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2015-03-03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C1D9FA0-14AC-494C-8AFA-F8261DAFCB67}" type="slidenum">
              <a:rPr lang="en-US" smtClean="0"/>
              <a:t>5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459806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2015-03-03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85F9722-C36E-4569-8505-2734BC07E2FC}" type="slidenum">
              <a:rPr lang="en-US" smtClean="0"/>
              <a:t>6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18247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28483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Arial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09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Ericsson Capital TT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6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0" y="1795463"/>
            <a:ext cx="5467351" cy="4284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7" y="4013201"/>
            <a:ext cx="5465233" cy="2066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7" y="1795464"/>
            <a:ext cx="5465233" cy="20653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0" y="4022725"/>
            <a:ext cx="5467351" cy="2066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7" y="4022725"/>
            <a:ext cx="5465233" cy="20669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0" y="1804989"/>
            <a:ext cx="5467351" cy="20653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7" y="1804989"/>
            <a:ext cx="5465233" cy="20653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587015" y="158449"/>
            <a:ext cx="10645428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292" y="6509933"/>
            <a:ext cx="70908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586318" y="1284288"/>
            <a:ext cx="10646833" cy="512603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7539922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7" y="1800000"/>
            <a:ext cx="11135785" cy="3852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3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3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pic>
        <p:nvPicPr>
          <p:cNvPr id="9" name="Econ2011" descr="ECON_RGB"/>
          <p:cNvPicPr>
            <a:picLocks noChangeArrowheads="1"/>
          </p:cNvPicPr>
          <p:nvPr/>
        </p:nvPicPr>
        <p:blipFill>
          <a:blip r:embed="rId26" cstate="print"/>
          <a:srcRect/>
          <a:stretch>
            <a:fillRect/>
          </a:stretch>
        </p:blipFill>
        <p:spPr bwMode="auto">
          <a:xfrm>
            <a:off x="11209564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527050" y="6524625"/>
            <a:ext cx="9865783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>
                <a:solidFill>
                  <a:srgbClr val="87888A"/>
                </a:solidFill>
              </a:rPr>
              <a:t>Ericsson Confidential  |  2015-03-03  |  Page </a:t>
            </a:r>
            <a:fld id="{6D2C0874-ABDE-47DC-A156-EB139E81BD5F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7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  <p:sldLayoutId id="2147483716" r:id="rId14"/>
    <p:sldLayoutId id="2147483717" r:id="rId15"/>
    <p:sldLayoutId id="2147483718" r:id="rId16"/>
    <p:sldLayoutId id="2147483719" r:id="rId17"/>
    <p:sldLayoutId id="2147483721" r:id="rId18"/>
    <p:sldLayoutId id="2147483700" r:id="rId19"/>
    <p:sldLayoutId id="2147483680" r:id="rId20"/>
    <p:sldLayoutId id="2147483699" r:id="rId21"/>
    <p:sldLayoutId id="2147483696" r:id="rId22"/>
    <p:sldLayoutId id="2147483698" r:id="rId23"/>
    <p:sldLayoutId id="2147483697" r:id="rId24"/>
  </p:sldLayoutIdLst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z="2800" dirty="0"/>
              <a:t> </a:t>
            </a:r>
            <a:r>
              <a:rPr lang="en-US" sz="2800"/>
              <a:t> RP-162289 </a:t>
            </a:r>
            <a:r>
              <a:rPr lang="en-US" sz="2800" dirty="0"/>
              <a:t>- Motivation for New proposed WI</a:t>
            </a:r>
            <a:endParaRPr lang="en-US" dirty="0"/>
          </a:p>
        </p:txBody>
      </p:sp>
      <p:sp>
        <p:nvSpPr>
          <p:cNvPr id="6" name="Title 3"/>
          <p:cNvSpPr>
            <a:spLocks noGrp="1"/>
          </p:cNvSpPr>
          <p:nvPr>
            <p:ph type="ctrTitle"/>
          </p:nvPr>
        </p:nvSpPr>
        <p:spPr>
          <a:xfrm>
            <a:off x="393699" y="1808709"/>
            <a:ext cx="11561739" cy="3159076"/>
          </a:xfrm>
          <a:ln>
            <a:miter lim="800000"/>
            <a:headEnd/>
            <a:tailEnd/>
          </a:ln>
          <a:extLst/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en-US" dirty="0">
                <a:blipFill>
                  <a:blip r:embed="rId4"/>
                  <a:stretch>
                    <a:fillRect/>
                  </a:stretch>
                </a:blipFill>
              </a:rPr>
              <a:t>simplified HS-SCCH for UMTS</a:t>
            </a:r>
            <a:endParaRPr lang="en-US" sz="6600" dirty="0">
              <a:blipFill>
                <a:blip r:embed="rId4"/>
                <a:stretch>
                  <a:fillRect/>
                </a:stretch>
              </a:blipFill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29167" y="1799999"/>
            <a:ext cx="11135785" cy="4622065"/>
          </a:xfrm>
        </p:spPr>
        <p:txBody>
          <a:bodyPr>
            <a:normAutofit/>
          </a:bodyPr>
          <a:lstStyle/>
          <a:p>
            <a:pPr algn="just" hangingPunct="0"/>
            <a:r>
              <a:rPr lang="en-US" dirty="0"/>
              <a:t>The HS-SCCH is a downlink control channel used for scheduling HS-DSCH transmissions, as well as for instructing the UE to perform specific actions via HS-SCCH orders.</a:t>
            </a:r>
          </a:p>
          <a:p>
            <a:pPr marL="0" indent="0" algn="just" hangingPunct="0">
              <a:buNone/>
            </a:pPr>
            <a:endParaRPr lang="en-US" dirty="0"/>
          </a:p>
          <a:p>
            <a:pPr algn="just" hangingPunct="0"/>
            <a:r>
              <a:rPr lang="en-US" dirty="0"/>
              <a:t>The HS-SCCH should be listened by the UE at any path-loss ratio within the cell, however according to current observations the HS-SCCH becomes costly in bad radio conditions, which puts a limitation on its usability. </a:t>
            </a:r>
          </a:p>
          <a:p>
            <a:pPr algn="just" hangingPunct="0"/>
            <a:endParaRPr lang="en-US" dirty="0"/>
          </a:p>
          <a:p>
            <a:pPr algn="just" hangingPunct="0"/>
            <a:r>
              <a:rPr lang="en-US" dirty="0"/>
              <a:t>Being more specific, in bad radio conditions the power invested in the control information bits carried on the HS-SCCH limits the available power for the HS-PDSCH.</a:t>
            </a:r>
            <a:endParaRPr lang="en-US" sz="2400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93700" y="239713"/>
            <a:ext cx="10653528" cy="1085850"/>
          </a:xfrm>
        </p:spPr>
        <p:txBody>
          <a:bodyPr/>
          <a:lstStyle/>
          <a:p>
            <a:pPr eaLnBrk="1" hangingPunct="1"/>
            <a:r>
              <a:rPr lang="en-US" altLang="en-US" dirty="0">
                <a:latin typeface="Ericsson Capital TT" pitchFamily="2" charset="0"/>
              </a:rPr>
              <a:t>Background                               (1/2)</a:t>
            </a:r>
            <a:endParaRPr lang="en-US" altLang="en-US" sz="3600" dirty="0">
              <a:latin typeface="Ericsson Capital T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3491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29167" y="1799999"/>
            <a:ext cx="11135785" cy="4622065"/>
          </a:xfrm>
        </p:spPr>
        <p:txBody>
          <a:bodyPr>
            <a:normAutofit/>
          </a:bodyPr>
          <a:lstStyle/>
          <a:p>
            <a:pPr algn="just" hangingPunct="0"/>
            <a:r>
              <a:rPr lang="en-US" dirty="0"/>
              <a:t>In addition, decoding the HS-SCCH in bad radio conditions becomes more challenging since in principle all the </a:t>
            </a:r>
            <a:r>
              <a:rPr lang="en-US" dirty="0" err="1"/>
              <a:t>codewords</a:t>
            </a:r>
            <a:r>
              <a:rPr lang="en-US" dirty="0"/>
              <a:t> that can be carried over the HS-SCCH are equally likely to occur, nonetheless under those bad radio conditions only small subset of those </a:t>
            </a:r>
            <a:r>
              <a:rPr lang="en-US" dirty="0" err="1"/>
              <a:t>codewords</a:t>
            </a:r>
            <a:r>
              <a:rPr lang="en-US" dirty="0"/>
              <a:t> can occur in practice.</a:t>
            </a:r>
          </a:p>
          <a:p>
            <a:pPr marL="0" indent="0" algn="just" hangingPunct="0">
              <a:buNone/>
            </a:pPr>
            <a:endParaRPr lang="en-US" dirty="0"/>
          </a:p>
          <a:p>
            <a:pPr algn="just" hangingPunct="0"/>
            <a:r>
              <a:rPr lang="en-US" dirty="0"/>
              <a:t>It is therefore important to enhance the performance of the HS-SCCH channel for its usage in presence of bad radio conditions.</a:t>
            </a:r>
          </a:p>
          <a:p>
            <a:pPr algn="just" hangingPunct="0"/>
            <a:endParaRPr lang="en-US" sz="2400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93700" y="239713"/>
            <a:ext cx="10579100" cy="1085850"/>
          </a:xfrm>
        </p:spPr>
        <p:txBody>
          <a:bodyPr/>
          <a:lstStyle/>
          <a:p>
            <a:pPr eaLnBrk="1" hangingPunct="1"/>
            <a:r>
              <a:rPr lang="en-US" altLang="en-US" dirty="0">
                <a:latin typeface="Ericsson Capital TT" pitchFamily="2" charset="0"/>
              </a:rPr>
              <a:t>Background                               (2/2)</a:t>
            </a:r>
            <a:endParaRPr lang="en-US" altLang="en-US" sz="3600" dirty="0">
              <a:latin typeface="Ericsson Capital T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08934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29167" y="1799999"/>
            <a:ext cx="11135785" cy="4547637"/>
          </a:xfrm>
        </p:spPr>
        <p:txBody>
          <a:bodyPr/>
          <a:lstStyle/>
          <a:p>
            <a:pPr lvl="0" hangingPunct="0"/>
            <a:r>
              <a:rPr lang="en-US" dirty="0"/>
              <a:t>Introduce a simplified version of the HS-SCCH Type1 where some of the control information bits carried on the HS-SCCH part I are made deterministic (e.g., CCS bits and MS bit). The following aspects shall be taken into consideration:</a:t>
            </a:r>
          </a:p>
          <a:p>
            <a:pPr lvl="0" hangingPunct="0"/>
            <a:endParaRPr lang="en-US" dirty="0"/>
          </a:p>
          <a:p>
            <a:pPr lvl="1" hangingPunct="0"/>
            <a:r>
              <a:rPr lang="en-US" dirty="0"/>
              <a:t>The L1 processing chain as described in the current UMTS standard shall be reused and no changes are allowed (i.e., adding/removing blocks to the L1 processing chain is not allowed).</a:t>
            </a:r>
          </a:p>
          <a:p>
            <a:pPr marL="0" indent="0" hangingPunct="0">
              <a:buNone/>
            </a:pPr>
            <a:r>
              <a:rPr lang="en-US" dirty="0"/>
              <a:t> </a:t>
            </a:r>
          </a:p>
          <a:p>
            <a:pPr lvl="1" hangingPunct="0"/>
            <a:r>
              <a:rPr lang="en-US" dirty="0"/>
              <a:t>Keep backward compatibility (e.g., re-ordering bits is not allowed).</a:t>
            </a:r>
          </a:p>
          <a:p>
            <a:pPr marL="0" lvl="0" indent="0" hangingPunct="0">
              <a:buNone/>
            </a:pPr>
            <a:endParaRPr lang="en-US" dirty="0"/>
          </a:p>
          <a:p>
            <a:pPr hangingPunct="0"/>
            <a:r>
              <a:rPr lang="en-US" dirty="0"/>
              <a:t>Introduce a mechanism for triggering the usage of the simplified version of the HS-SCCH Type 1, if possible by making use of legacy mechanisms.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Proposed RAN Work Item</a:t>
            </a:r>
          </a:p>
        </p:txBody>
      </p:sp>
    </p:spTree>
    <p:extLst>
      <p:ext uri="{BB962C8B-B14F-4D97-AF65-F5344CB8AC3E}">
        <p14:creationId xmlns:p14="http://schemas.microsoft.com/office/powerpoint/2010/main" val="15222805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main advantages of using a simplified HS-SCCH are the following ones:</a:t>
            </a:r>
          </a:p>
          <a:p>
            <a:pPr lvl="1"/>
            <a:r>
              <a:rPr lang="en-US" dirty="0"/>
              <a:t>Better performance in poor radio conditions</a:t>
            </a:r>
          </a:p>
          <a:p>
            <a:pPr lvl="2"/>
            <a:r>
              <a:rPr lang="en-US" dirty="0"/>
              <a:t>Improves BLER</a:t>
            </a:r>
          </a:p>
          <a:p>
            <a:pPr lvl="2"/>
            <a:r>
              <a:rPr lang="en-US" dirty="0"/>
              <a:t>Improves Miss detection Performance</a:t>
            </a:r>
          </a:p>
          <a:p>
            <a:pPr lvl="2"/>
            <a:r>
              <a:rPr lang="en-US" dirty="0"/>
              <a:t>Improves False detection Performance</a:t>
            </a:r>
          </a:p>
          <a:p>
            <a:pPr lvl="2"/>
            <a:endParaRPr lang="en-US" dirty="0"/>
          </a:p>
          <a:p>
            <a:pPr lvl="1"/>
            <a:r>
              <a:rPr lang="en-US" dirty="0"/>
              <a:t>Power savings in DL (can be translated to coverage improvements)</a:t>
            </a:r>
          </a:p>
          <a:p>
            <a:pPr lvl="1"/>
            <a:endParaRPr lang="en-US" dirty="0"/>
          </a:p>
          <a:p>
            <a:pPr lvl="1"/>
            <a:r>
              <a:rPr lang="en-US" dirty="0"/>
              <a:t>Backward compatibility: The gains will be seen for the Rel-15 UEs, while legacy UEs can decode the HS-SCCH as usual providing the legacy performance.</a:t>
            </a:r>
          </a:p>
          <a:p>
            <a:pPr lvl="1"/>
            <a:endParaRPr lang="en-US" dirty="0"/>
          </a:p>
          <a:p>
            <a:pPr lvl="1"/>
            <a:r>
              <a:rPr lang="sv-SE" dirty="0"/>
              <a:t>Minimum standard </a:t>
            </a:r>
            <a:r>
              <a:rPr lang="sv-SE" dirty="0" err="1"/>
              <a:t>impact</a:t>
            </a:r>
            <a:r>
              <a:rPr lang="sv-SE" dirty="0"/>
              <a:t> (the HS-SCCH ”L1 </a:t>
            </a:r>
            <a:r>
              <a:rPr lang="sv-SE" dirty="0" err="1"/>
              <a:t>processing</a:t>
            </a:r>
            <a:r>
              <a:rPr lang="sv-SE" dirty="0"/>
              <a:t> </a:t>
            </a:r>
            <a:r>
              <a:rPr lang="sv-SE" dirty="0" err="1"/>
              <a:t>chain</a:t>
            </a:r>
            <a:r>
              <a:rPr lang="sv-SE" dirty="0"/>
              <a:t>” is not </a:t>
            </a:r>
            <a:r>
              <a:rPr lang="sv-SE" dirty="0" err="1"/>
              <a:t>modified</a:t>
            </a:r>
            <a:r>
              <a:rPr lang="sv-SE" dirty="0"/>
              <a:t> at all).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benefits</a:t>
            </a:r>
          </a:p>
        </p:txBody>
      </p:sp>
    </p:spTree>
    <p:extLst>
      <p:ext uri="{BB962C8B-B14F-4D97-AF65-F5344CB8AC3E}">
        <p14:creationId xmlns:p14="http://schemas.microsoft.com/office/powerpoint/2010/main" val="8327911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Logo_ChapterSlide_Wide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60325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7809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4027</TotalTime>
  <Words>366</Words>
  <Application>Microsoft Office PowerPoint</Application>
  <PresentationFormat>Widescreen</PresentationFormat>
  <Paragraphs>57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Ericsson Capital TT</vt:lpstr>
      <vt:lpstr>Arial</vt:lpstr>
      <vt:lpstr>PresentationTemplate2011</vt:lpstr>
      <vt:lpstr>simplified HS-SCCH for UMTS</vt:lpstr>
      <vt:lpstr>Background                               (1/2)</vt:lpstr>
      <vt:lpstr>Background                               (2/2)</vt:lpstr>
      <vt:lpstr>Proposed RAN Work Item</vt:lpstr>
      <vt:lpstr>benefits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Low Cost HS-SCCH for UMTS</dc:title>
  <dc:creator>Gerardo Agni Medina Acosta</dc:creator>
  <dc:description>Rev PA1</dc:description>
  <cp:lastModifiedBy>Gerardo Agni Medina Acosta</cp:lastModifiedBy>
  <cp:revision>237</cp:revision>
  <dcterms:created xsi:type="dcterms:W3CDTF">2011-05-24T09:22:48Z</dcterms:created>
  <dcterms:modified xsi:type="dcterms:W3CDTF">2016-11-28T12:40:51Z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FooterType">
    <vt:lpwstr>PresTemp</vt:lpwstr>
  </property>
  <property fmtid="{D5CDD505-2E9C-101B-9397-08002B2CF9AE}" pid="7" name="UsedFont">
    <vt:lpwstr>Ericsson Capital TT</vt:lpwstr>
  </property>
  <property fmtid="{D5CDD505-2E9C-101B-9397-08002B2CF9AE}" pid="8" name="x">
    <vt:lpwstr>1</vt:lpwstr>
  </property>
  <property fmtid="{D5CDD505-2E9C-101B-9397-08002B2CF9AE}" pid="9" name="White">
    <vt:bool>true</vt:bool>
  </property>
  <property fmtid="{D5CDD505-2E9C-101B-9397-08002B2CF9AE}" pid="10" name="chkMetaData">
    <vt:bool>false</vt:bool>
  </property>
  <property fmtid="{D5CDD505-2E9C-101B-9397-08002B2CF9AE}" pid="11" name="chkTaglines">
    <vt:bool>false</vt:bool>
  </property>
  <property fmtid="{D5CDD505-2E9C-101B-9397-08002B2CF9AE}" pid="12" name="SecurityClass">
    <vt:lpwstr>Ericsson Confidential</vt:lpwstr>
  </property>
  <property fmtid="{D5CDD505-2E9C-101B-9397-08002B2CF9AE}" pid="13" name="txtConfLabel">
    <vt:lpwstr>Ericsson Confidential</vt:lpwstr>
  </property>
  <property fmtid="{D5CDD505-2E9C-101B-9397-08002B2CF9AE}" pid="14" name="optUseConfClass">
    <vt:bool>true</vt:bool>
  </property>
  <property fmtid="{D5CDD505-2E9C-101B-9397-08002B2CF9AE}" pid="15" name="optUseConfLabel">
    <vt:bool>false</vt:bool>
  </property>
  <property fmtid="{D5CDD505-2E9C-101B-9397-08002B2CF9AE}" pid="16" name="optFooterCVLDocNo">
    <vt:bool>true</vt:bool>
  </property>
  <property fmtid="{D5CDD505-2E9C-101B-9397-08002B2CF9AE}" pid="17" name="optFooterCVLCopyright">
    <vt:bool>false</vt:bool>
  </property>
  <property fmtid="{D5CDD505-2E9C-101B-9397-08002B2CF9AE}" pid="18" name="optEnterText1">
    <vt:bool>false</vt:bool>
  </property>
  <property fmtid="{D5CDD505-2E9C-101B-9397-08002B2CF9AE}" pid="19" name="optFooterCVLConfLabel">
    <vt:bool>true</vt:bool>
  </property>
  <property fmtid="{D5CDD505-2E9C-101B-9397-08002B2CF9AE}" pid="20" name="optEnterText2">
    <vt:bool>false</vt:bool>
  </property>
  <property fmtid="{D5CDD505-2E9C-101B-9397-08002B2CF9AE}" pid="21" name="optFooterCVLTitle">
    <vt:bool>true</vt:bool>
  </property>
  <property fmtid="{D5CDD505-2E9C-101B-9397-08002B2CF9AE}" pid="22" name="optFooterCVLPrep">
    <vt:bool>false</vt:bool>
  </property>
  <property fmtid="{D5CDD505-2E9C-101B-9397-08002B2CF9AE}" pid="23" name="optEnterText3">
    <vt:bool>false</vt:bool>
  </property>
  <property fmtid="{D5CDD505-2E9C-101B-9397-08002B2CF9AE}" pid="24" name="optFooterCVLDate">
    <vt:bool>false</vt:bool>
  </property>
  <property fmtid="{D5CDD505-2E9C-101B-9397-08002B2CF9AE}" pid="25" name="optEnterText4">
    <vt:bool>true</vt:bool>
  </property>
  <property fmtid="{D5CDD505-2E9C-101B-9397-08002B2CF9AE}" pid="26" name="LeftFooterField">
    <vt:lpwstr/>
  </property>
  <property fmtid="{D5CDD505-2E9C-101B-9397-08002B2CF9AE}" pid="27" name="MiddleFooterField">
    <vt:lpwstr>Ericsson Confidential</vt:lpwstr>
  </property>
  <property fmtid="{D5CDD505-2E9C-101B-9397-08002B2CF9AE}" pid="28" name="RightFooterField">
    <vt:lpwstr/>
  </property>
  <property fmtid="{D5CDD505-2E9C-101B-9397-08002B2CF9AE}" pid="29" name="RightFooterField2">
    <vt:lpwstr>2015-03-03</vt:lpwstr>
  </property>
  <property fmtid="{D5CDD505-2E9C-101B-9397-08002B2CF9AE}" pid="30" name="TotalNumb">
    <vt:bool>false</vt:bool>
  </property>
  <property fmtid="{D5CDD505-2E9C-101B-9397-08002B2CF9AE}" pid="31" name="Pages">
    <vt:bool>true</vt:bool>
  </property>
  <property fmtid="{D5CDD505-2E9C-101B-9397-08002B2CF9AE}" pid="32" name="DocumentType2">
    <vt:lpwstr>Presentation2011</vt:lpwstr>
  </property>
  <property fmtid="{D5CDD505-2E9C-101B-9397-08002B2CF9AE}" pid="33" name="TemplateName2">
    <vt:lpwstr>CXC 173 2731/1</vt:lpwstr>
  </property>
  <property fmtid="{D5CDD505-2E9C-101B-9397-08002B2CF9AE}" pid="34" name="TemplateVersion2">
    <vt:lpwstr>R1A</vt:lpwstr>
  </property>
  <property fmtid="{D5CDD505-2E9C-101B-9397-08002B2CF9AE}" pid="35" name="PackageNo">
    <vt:lpwstr>LXA 119 603</vt:lpwstr>
  </property>
  <property fmtid="{D5CDD505-2E9C-101B-9397-08002B2CF9AE}" pid="36" name="PackageVersion">
    <vt:lpwstr>R3A</vt:lpwstr>
  </property>
  <property fmtid="{D5CDD505-2E9C-101B-9397-08002B2CF9AE}" pid="37" name="Prepared">
    <vt:lpwstr>Stefano Sorrentino</vt:lpwstr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>REL-13 D2D STRATEGY PROPOSAL</vt:lpwstr>
  </property>
  <property fmtid="{D5CDD505-2E9C-101B-9397-08002B2CF9AE}" pid="43" name="Title">
    <vt:lpwstr/>
  </property>
  <property fmtid="{D5CDD505-2E9C-101B-9397-08002B2CF9AE}" pid="44" name="Date">
    <vt:lpwstr>2014-11-28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