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75" r:id="rId3"/>
    <p:sldId id="276" r:id="rId4"/>
    <p:sldId id="277" r:id="rId5"/>
    <p:sldId id="278" r:id="rId6"/>
    <p:sldId id="279" r:id="rId7"/>
    <p:sldId id="280" r:id="rId8"/>
    <p:sldId id="282"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31" autoAdjust="0"/>
    <p:restoredTop sz="81171" autoAdjust="0"/>
  </p:normalViewPr>
  <p:slideViewPr>
    <p:cSldViewPr>
      <p:cViewPr varScale="1">
        <p:scale>
          <a:sx n="112" d="100"/>
          <a:sy n="112" d="100"/>
        </p:scale>
        <p:origin x="1176" y="10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11/29/2016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11/29/2016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11/29/2016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2130425"/>
            <a:ext cx="8686800" cy="1470025"/>
          </a:xfrm>
        </p:spPr>
        <p:txBody>
          <a:bodyPr>
            <a:normAutofit/>
          </a:bodyPr>
          <a:lstStyle/>
          <a:p>
            <a:r>
              <a:rPr lang="en-US" dirty="0"/>
              <a:t>Motivation for New WI on</a:t>
            </a:r>
            <a:br>
              <a:rPr lang="en-US" dirty="0"/>
            </a:br>
            <a:r>
              <a:rPr lang="en-US" dirty="0"/>
              <a:t>Even further enhanced MTC for LTE</a:t>
            </a:r>
            <a:endParaRPr lang="en-US" baseline="-25000" dirty="0"/>
          </a:p>
        </p:txBody>
      </p:sp>
      <p:sp>
        <p:nvSpPr>
          <p:cNvPr id="3" name="Subtitle 2"/>
          <p:cNvSpPr>
            <a:spLocks noGrp="1"/>
          </p:cNvSpPr>
          <p:nvPr>
            <p:ph type="subTitle" idx="1"/>
          </p:nvPr>
        </p:nvSpPr>
        <p:spPr>
          <a:xfrm>
            <a:off x="1371600" y="4343400"/>
            <a:ext cx="6400800" cy="1752600"/>
          </a:xfrm>
        </p:spPr>
        <p:txBody>
          <a:bodyPr>
            <a:normAutofit/>
          </a:bodyPr>
          <a:lstStyle/>
          <a:p>
            <a:r>
              <a:rPr lang="en-US" dirty="0">
                <a:solidFill>
                  <a:schemeClr val="tx1"/>
                </a:solidFill>
                <a:latin typeface="+mj-lt"/>
                <a:ea typeface="+mj-ea"/>
                <a:cs typeface="+mj-cs"/>
              </a:rPr>
              <a:t>Ericsson</a:t>
            </a:r>
          </a:p>
        </p:txBody>
      </p:sp>
      <p:sp>
        <p:nvSpPr>
          <p:cNvPr id="4" name="テキスト ボックス 3"/>
          <p:cNvSpPr txBox="1">
            <a:spLocks noChangeArrowheads="1"/>
          </p:cNvSpPr>
          <p:nvPr/>
        </p:nvSpPr>
        <p:spPr bwMode="auto">
          <a:xfrm>
            <a:off x="7467600" y="188913"/>
            <a:ext cx="14830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2000" dirty="0">
                <a:latin typeface="Arial Unicode MS" pitchFamily="50" charset="-127"/>
                <a:ea typeface="Arial Unicode MS" pitchFamily="50" charset="-127"/>
                <a:cs typeface="Arial Unicode MS" pitchFamily="50" charset="-127"/>
              </a:rPr>
              <a:t>RP-162286</a:t>
            </a:r>
            <a:endParaRPr kumimoji="0" lang="ja-JP" altLang="en-US" sz="2000" dirty="0">
              <a:latin typeface="Arial Unicode MS" pitchFamily="50" charset="-127"/>
              <a:ea typeface="Arial Unicode MS" pitchFamily="50" charset="-127"/>
              <a:cs typeface="Arial Unicode MS" pitchFamily="50" charset="-127"/>
            </a:endParaRPr>
          </a:p>
        </p:txBody>
      </p:sp>
      <p:sp>
        <p:nvSpPr>
          <p:cNvPr id="5" name="テキスト ボックス 4"/>
          <p:cNvSpPr txBox="1">
            <a:spLocks noChangeArrowheads="1"/>
          </p:cNvSpPr>
          <p:nvPr/>
        </p:nvSpPr>
        <p:spPr bwMode="auto">
          <a:xfrm>
            <a:off x="179388" y="188913"/>
            <a:ext cx="442941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3GPP TSG RAN Meeting #74</a:t>
            </a:r>
          </a:p>
          <a:p>
            <a:pPr eaLnBrk="1" hangingPunct="1">
              <a:spcBef>
                <a:spcPct val="0"/>
              </a:spcBef>
              <a:buFontTx/>
              <a:buNone/>
            </a:pPr>
            <a:r>
              <a:rPr lang="de-DE" altLang="ja-JP" sz="1800" dirty="0">
                <a:latin typeface="Arial Unicode MS" pitchFamily="50" charset="-127"/>
                <a:ea typeface="Arial Unicode MS" pitchFamily="50" charset="-127"/>
                <a:cs typeface="Arial Unicode MS" pitchFamily="50" charset="-127"/>
              </a:rPr>
              <a:t>Vienna, Austria, 5th - 8th </a:t>
            </a:r>
            <a:r>
              <a:rPr lang="de-DE" altLang="ja-JP" sz="1800" dirty="0" err="1">
                <a:latin typeface="Arial Unicode MS" pitchFamily="50" charset="-127"/>
                <a:ea typeface="Arial Unicode MS" pitchFamily="50" charset="-127"/>
                <a:cs typeface="Arial Unicode MS" pitchFamily="50" charset="-127"/>
              </a:rPr>
              <a:t>December</a:t>
            </a:r>
            <a:r>
              <a:rPr lang="de-DE" altLang="ja-JP" sz="1800" dirty="0">
                <a:latin typeface="Arial Unicode MS" pitchFamily="50" charset="-127"/>
                <a:ea typeface="Arial Unicode MS" pitchFamily="50" charset="-127"/>
                <a:cs typeface="Arial Unicode MS" pitchFamily="50" charset="-127"/>
              </a:rPr>
              <a:t> 2016</a:t>
            </a:r>
          </a:p>
          <a:p>
            <a:pPr eaLnBrk="1" hangingPunct="1">
              <a:spcBef>
                <a:spcPct val="0"/>
              </a:spcBef>
              <a:buFontTx/>
              <a:buNone/>
            </a:pPr>
            <a:r>
              <a:rPr kumimoji="0" lang="en-US" altLang="ja-JP" sz="1800" dirty="0">
                <a:latin typeface="Arial Unicode MS" pitchFamily="50" charset="-127"/>
                <a:ea typeface="Arial Unicode MS" pitchFamily="50" charset="-127"/>
                <a:cs typeface="Arial Unicode MS" pitchFamily="50" charset="-127"/>
              </a:rPr>
              <a:t>Agenda item </a:t>
            </a:r>
            <a:r>
              <a:rPr lang="en-US" altLang="ja-JP" sz="1800" dirty="0">
                <a:latin typeface="Arial Unicode MS" pitchFamily="50" charset="-127"/>
                <a:ea typeface="Arial Unicode MS" pitchFamily="50" charset="-127"/>
                <a:cs typeface="Arial Unicode MS" pitchFamily="50" charset="-127"/>
              </a:rPr>
              <a:t>10.1.1</a:t>
            </a:r>
            <a:endParaRPr kumimoji="0"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1791936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Power consumption improvements</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In order to achieve ultra-long battery life for applications with low data activity, it is critical to keep the power consumption in idle mode as low as possible. Therefore, is proposed to target reduced power consumption in particular related to paging and cell (re)selection.</a:t>
            </a:r>
          </a:p>
          <a:p>
            <a:endParaRPr lang="en-GB" sz="1400" dirty="0">
              <a:solidFill>
                <a:srgbClr val="0070C0"/>
              </a:solidFill>
            </a:endParaRPr>
          </a:p>
          <a:p>
            <a:r>
              <a:rPr lang="en-GB" sz="1400" dirty="0">
                <a:solidFill>
                  <a:srgbClr val="0070C0"/>
                </a:solidFill>
              </a:rPr>
              <a:t>Objective</a:t>
            </a:r>
          </a:p>
          <a:p>
            <a:pPr lvl="1"/>
            <a:r>
              <a:rPr lang="en-GB" sz="1400" dirty="0"/>
              <a:t>Relaxed monitoring for paging </a:t>
            </a:r>
            <a:r>
              <a:rPr lang="en-GB" sz="1400" dirty="0">
                <a:solidFill>
                  <a:schemeClr val="bg1">
                    <a:lumMod val="50000"/>
                  </a:schemeClr>
                </a:solidFill>
              </a:rPr>
              <a:t>[RAN1 lead, RAN2, RAN4]</a:t>
            </a:r>
          </a:p>
          <a:p>
            <a:pPr lvl="2"/>
            <a:r>
              <a:rPr lang="en-GB" sz="1400" dirty="0"/>
              <a:t>E.g. wake-up receiver type </a:t>
            </a:r>
            <a:r>
              <a:rPr lang="en-GB" sz="1400" dirty="0" err="1"/>
              <a:t>signaling</a:t>
            </a:r>
            <a:endParaRPr lang="en-GB" sz="1400" dirty="0"/>
          </a:p>
          <a:p>
            <a:pPr lvl="1"/>
            <a:r>
              <a:rPr lang="en-GB" sz="1400" dirty="0"/>
              <a:t>Relaxed monitoring for cell reselection </a:t>
            </a:r>
            <a:r>
              <a:rPr lang="en-GB" sz="1400" dirty="0">
                <a:solidFill>
                  <a:schemeClr val="bg1">
                    <a:lumMod val="50000"/>
                  </a:schemeClr>
                </a:solidFill>
              </a:rPr>
              <a:t>[RAN2 lead]</a:t>
            </a:r>
          </a:p>
          <a:p>
            <a:pPr lvl="2"/>
            <a:r>
              <a:rPr lang="en-GB" sz="1400" dirty="0"/>
              <a:t>Make UE requirements on monitoring for cell (re)selection more flexible and dependent on network configuration. Other optimizations of idle mode </a:t>
            </a:r>
            <a:r>
              <a:rPr lang="en-GB" sz="1400" dirty="0" err="1"/>
              <a:t>behavior</a:t>
            </a:r>
            <a:r>
              <a:rPr lang="en-GB" sz="1400" dirty="0"/>
              <a:t> are not precluded.</a:t>
            </a:r>
          </a:p>
        </p:txBody>
      </p:sp>
    </p:spTree>
    <p:extLst>
      <p:ext uri="{BB962C8B-B14F-4D97-AF65-F5344CB8AC3E}">
        <p14:creationId xmlns:p14="http://schemas.microsoft.com/office/powerpoint/2010/main" val="9316014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Improved support for high number of devices</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As the number of devices that need to be managed efficiently increases, it is desired that the network has effective tools for access load control in idle mode as well as congestion/overload control in connected mode. Physical layer improvements for increased spectral efficiency especially in uplink may also be needed.</a:t>
            </a:r>
          </a:p>
          <a:p>
            <a:endParaRPr lang="en-GB" sz="1400" dirty="0">
              <a:solidFill>
                <a:srgbClr val="0070C0"/>
              </a:solidFill>
            </a:endParaRPr>
          </a:p>
          <a:p>
            <a:r>
              <a:rPr lang="en-GB" sz="1400" dirty="0">
                <a:solidFill>
                  <a:srgbClr val="0070C0"/>
                </a:solidFill>
              </a:rPr>
              <a:t>Objective</a:t>
            </a:r>
          </a:p>
          <a:p>
            <a:pPr lvl="1"/>
            <a:r>
              <a:rPr lang="en-US" sz="1400" dirty="0"/>
              <a:t>Increased spectral efficiency for UEs in deep coverage scenarios </a:t>
            </a:r>
            <a:r>
              <a:rPr lang="en-US" sz="1400" dirty="0">
                <a:solidFill>
                  <a:schemeClr val="bg1">
                    <a:lumMod val="50000"/>
                  </a:schemeClr>
                </a:solidFill>
              </a:rPr>
              <a:t>[RAN1 lead, RAN2, RAN4]</a:t>
            </a:r>
          </a:p>
          <a:p>
            <a:pPr lvl="2"/>
            <a:r>
              <a:rPr lang="en-US" sz="1400" dirty="0"/>
              <a:t>E.g. sub-PRB resource allocation, CDMA or MU-MIMO approaches</a:t>
            </a:r>
          </a:p>
          <a:p>
            <a:pPr lvl="1"/>
            <a:r>
              <a:rPr lang="en-US" sz="1400" dirty="0"/>
              <a:t>Improved access load control </a:t>
            </a:r>
            <a:r>
              <a:rPr lang="en-US" sz="1400" dirty="0">
                <a:solidFill>
                  <a:schemeClr val="bg1">
                    <a:lumMod val="50000"/>
                  </a:schemeClr>
                </a:solidFill>
              </a:rPr>
              <a:t>[RAN2 lead]</a:t>
            </a:r>
          </a:p>
          <a:p>
            <a:pPr lvl="2"/>
            <a:r>
              <a:rPr lang="en-US" sz="1400" dirty="0"/>
              <a:t>Improved congestion control taking the specifics of the LTE MTC radio interface into consideration, e.g. CE-level-based access class barring</a:t>
            </a:r>
          </a:p>
          <a:p>
            <a:pPr lvl="1"/>
            <a:r>
              <a:rPr lang="en-US" sz="1400" dirty="0"/>
              <a:t>Congestion/overload control in connected mode </a:t>
            </a:r>
            <a:r>
              <a:rPr lang="en-US" sz="1400" dirty="0">
                <a:solidFill>
                  <a:schemeClr val="bg1">
                    <a:lumMod val="50000"/>
                  </a:schemeClr>
                </a:solidFill>
              </a:rPr>
              <a:t>[RAN2 lead]</a:t>
            </a:r>
          </a:p>
          <a:p>
            <a:pPr lvl="2"/>
            <a:r>
              <a:rPr lang="en-US" sz="1400" dirty="0"/>
              <a:t>The network shall be able to control the behavior of UEs in connected mode to prevent mobile originating </a:t>
            </a:r>
            <a:r>
              <a:rPr lang="en-US" sz="1400" dirty="0" err="1"/>
              <a:t>signalling</a:t>
            </a:r>
            <a:r>
              <a:rPr lang="en-US" sz="1400" dirty="0"/>
              <a:t> and/or data traffic (cf. TS 22.011 section 4.6).</a:t>
            </a:r>
          </a:p>
        </p:txBody>
      </p:sp>
    </p:spTree>
    <p:extLst>
      <p:ext uri="{BB962C8B-B14F-4D97-AF65-F5344CB8AC3E}">
        <p14:creationId xmlns:p14="http://schemas.microsoft.com/office/powerpoint/2010/main" val="700028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Coverage improvements</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Rel-13 introduced coverage enhancement through repetition techniques for most channels, and the achievable coverage overshoots the original coverage enhancement target for several of the channels. By identifying and improving coverage for the limiting channel(s), it may be possible to improve coverage even further using a relatively modest effort. It is also worth considering whether the mode selection (the RRC reconfiguration between CE and non-CE modes, and the starting PRACH CE level selection procedure) can be optimized.</a:t>
            </a:r>
          </a:p>
          <a:p>
            <a:endParaRPr lang="en-GB" sz="1400" dirty="0">
              <a:solidFill>
                <a:srgbClr val="0070C0"/>
              </a:solidFill>
            </a:endParaRPr>
          </a:p>
          <a:p>
            <a:r>
              <a:rPr lang="en-GB" sz="1400" dirty="0">
                <a:solidFill>
                  <a:srgbClr val="0070C0"/>
                </a:solidFill>
              </a:rPr>
              <a:t>Objective</a:t>
            </a:r>
          </a:p>
          <a:p>
            <a:pPr lvl="1"/>
            <a:r>
              <a:rPr lang="en-US" sz="1400" dirty="0"/>
              <a:t>Identify and address coverage limiting channel(s) </a:t>
            </a:r>
            <a:r>
              <a:rPr lang="en-US" sz="1400" dirty="0">
                <a:solidFill>
                  <a:schemeClr val="bg1">
                    <a:lumMod val="50000"/>
                  </a:schemeClr>
                </a:solidFill>
              </a:rPr>
              <a:t>[RAN1 lead, RAN2, RAN4]</a:t>
            </a:r>
          </a:p>
          <a:p>
            <a:pPr lvl="2"/>
            <a:r>
              <a:rPr lang="en-US" sz="1400" dirty="0"/>
              <a:t>E.g. introducing further repetition for one or more of PSS/SSS, PBCH, SI, PUCCH</a:t>
            </a:r>
          </a:p>
          <a:p>
            <a:pPr lvl="1"/>
            <a:r>
              <a:rPr lang="en-US" sz="1400" dirty="0"/>
              <a:t>Improved UL coverage for lower UE power classes </a:t>
            </a:r>
            <a:r>
              <a:rPr lang="en-US" sz="1400" dirty="0">
                <a:solidFill>
                  <a:schemeClr val="bg1">
                    <a:lumMod val="50000"/>
                  </a:schemeClr>
                </a:solidFill>
              </a:rPr>
              <a:t>[RAN1 lead, RAN2, RAN4]</a:t>
            </a:r>
          </a:p>
          <a:p>
            <a:pPr lvl="2"/>
            <a:r>
              <a:rPr lang="en-US" sz="1400" dirty="0"/>
              <a:t>Aim for similar coverage with lower UE power classes as for the 23-dBm UE power class.</a:t>
            </a:r>
          </a:p>
          <a:p>
            <a:pPr lvl="1"/>
            <a:r>
              <a:rPr lang="en-US" sz="1400" dirty="0"/>
              <a:t>Identify and address potential issues when switching between CE mode and non-CE </a:t>
            </a:r>
            <a:r>
              <a:rPr lang="en-US" sz="1400" dirty="0">
                <a:solidFill>
                  <a:schemeClr val="bg1">
                    <a:lumMod val="50000"/>
                  </a:schemeClr>
                </a:solidFill>
              </a:rPr>
              <a:t>[RAN2 lead]</a:t>
            </a:r>
          </a:p>
          <a:p>
            <a:pPr lvl="2"/>
            <a:r>
              <a:rPr lang="en-US" sz="1400" dirty="0"/>
              <a:t>Ensure that all UE categories can always operate in the most optimal (CE or non-CE) mode.</a:t>
            </a:r>
          </a:p>
          <a:p>
            <a:pPr lvl="1"/>
            <a:r>
              <a:rPr lang="en-US" sz="1400" dirty="0"/>
              <a:t>Improved starting PRACH CE level selection </a:t>
            </a:r>
            <a:r>
              <a:rPr lang="en-US" sz="1400" dirty="0">
                <a:solidFill>
                  <a:schemeClr val="bg1">
                    <a:lumMod val="50000"/>
                  </a:schemeClr>
                </a:solidFill>
              </a:rPr>
              <a:t>[RAN4 lead, RAN1, RAN2]</a:t>
            </a:r>
          </a:p>
          <a:p>
            <a:pPr lvl="2"/>
            <a:r>
              <a:rPr lang="en-US" sz="1400" dirty="0"/>
              <a:t>E.g. changes to the starting PRACH CE level selection criteria</a:t>
            </a:r>
          </a:p>
        </p:txBody>
      </p:sp>
    </p:spTree>
    <p:extLst>
      <p:ext uri="{BB962C8B-B14F-4D97-AF65-F5344CB8AC3E}">
        <p14:creationId xmlns:p14="http://schemas.microsoft.com/office/powerpoint/2010/main" val="2462660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Latency improvements</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Many </a:t>
            </a:r>
            <a:r>
              <a:rPr lang="en-US" sz="1400" dirty="0" err="1"/>
              <a:t>IoT</a:t>
            </a:r>
            <a:r>
              <a:rPr lang="en-US" sz="1400" dirty="0"/>
              <a:t> sessions are brief and the lion part of the total latency comes for the delays related to the connection setup procedure. It is proposed to support data transmission in Msg3 and Msg4 in the RRC Suspend/Resume procedure to reduce the latency. Latency improvements in connected mode, e.g. based on UL prescheduling mechanism, can also be considered.</a:t>
            </a:r>
          </a:p>
          <a:p>
            <a:endParaRPr lang="en-GB" sz="1400" dirty="0">
              <a:solidFill>
                <a:srgbClr val="0070C0"/>
              </a:solidFill>
            </a:endParaRPr>
          </a:p>
          <a:p>
            <a:r>
              <a:rPr lang="en-GB" sz="1400" dirty="0">
                <a:solidFill>
                  <a:srgbClr val="0070C0"/>
                </a:solidFill>
              </a:rPr>
              <a:t>Objective</a:t>
            </a:r>
          </a:p>
          <a:p>
            <a:pPr lvl="1"/>
            <a:r>
              <a:rPr lang="en-US" sz="1400" dirty="0"/>
              <a:t>Support for data transmission in Msg3 and Msg4 </a:t>
            </a:r>
            <a:r>
              <a:rPr lang="en-US" sz="1400" dirty="0">
                <a:solidFill>
                  <a:schemeClr val="bg1">
                    <a:lumMod val="50000"/>
                  </a:schemeClr>
                </a:solidFill>
              </a:rPr>
              <a:t>[RAN2 lead, RAN1, RAN3]</a:t>
            </a:r>
          </a:p>
          <a:p>
            <a:pPr lvl="2"/>
            <a:r>
              <a:rPr lang="en-US" sz="1400" dirty="0"/>
              <a:t>Support data transmission in Msg3 and Msg4 in the RRC </a:t>
            </a:r>
            <a:r>
              <a:rPr lang="en-US" sz="1400"/>
              <a:t>Suspend/Resume procedure. </a:t>
            </a:r>
            <a:endParaRPr lang="en-US" sz="1400" dirty="0"/>
          </a:p>
          <a:p>
            <a:pPr lvl="1"/>
            <a:r>
              <a:rPr lang="en-US" sz="1400" dirty="0"/>
              <a:t>Latency reduction in connected mode </a:t>
            </a:r>
            <a:r>
              <a:rPr lang="en-US" sz="1400" dirty="0">
                <a:solidFill>
                  <a:schemeClr val="bg1">
                    <a:lumMod val="50000"/>
                  </a:schemeClr>
                </a:solidFill>
              </a:rPr>
              <a:t>[RAN2 lead, RAN1]</a:t>
            </a:r>
          </a:p>
          <a:p>
            <a:pPr lvl="2"/>
            <a:r>
              <a:rPr lang="en-US" sz="1400" dirty="0"/>
              <a:t>Consider potential improvements using e.g. UL prescheduling mechanism.</a:t>
            </a:r>
          </a:p>
        </p:txBody>
      </p:sp>
    </p:spTree>
    <p:extLst>
      <p:ext uri="{BB962C8B-B14F-4D97-AF65-F5344CB8AC3E}">
        <p14:creationId xmlns:p14="http://schemas.microsoft.com/office/powerpoint/2010/main" val="1043270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Improved support for flexible deployment</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In Release 13 it is assumed that BL UEs have no need for CRS transmissions outside their allocated narrowband but there is nothing precluding that BL UEs monitor CRS outside their allocated narrowband. In order to improve the possibility for CRS muting (for reduced inter-cell interference), it is proposed to allow the UE to indicate that it does not rely on CRS outside its narrowband. It is also proposed to allow the </a:t>
            </a:r>
            <a:r>
              <a:rPr lang="en-US" sz="1400" dirty="0" err="1"/>
              <a:t>eNB</a:t>
            </a:r>
            <a:r>
              <a:rPr lang="en-US" sz="1400" dirty="0"/>
              <a:t> to make use of the legacy control channel (PDCCH, etc.) region e.g. for data transmission to BL/CE UEs.</a:t>
            </a:r>
          </a:p>
          <a:p>
            <a:endParaRPr lang="en-GB" sz="1400" dirty="0">
              <a:solidFill>
                <a:srgbClr val="0070C0"/>
              </a:solidFill>
            </a:endParaRPr>
          </a:p>
          <a:p>
            <a:r>
              <a:rPr lang="en-GB" sz="1400" dirty="0">
                <a:solidFill>
                  <a:srgbClr val="0070C0"/>
                </a:solidFill>
              </a:rPr>
              <a:t>Objective</a:t>
            </a:r>
          </a:p>
          <a:p>
            <a:pPr lvl="1"/>
            <a:r>
              <a:rPr lang="en-US" sz="1400" dirty="0"/>
              <a:t>Improved support for CRS muting </a:t>
            </a:r>
            <a:r>
              <a:rPr lang="en-US" sz="1400" dirty="0">
                <a:solidFill>
                  <a:schemeClr val="bg1">
                    <a:lumMod val="50000"/>
                  </a:schemeClr>
                </a:solidFill>
              </a:rPr>
              <a:t>[RAN1 lead, RAN2]</a:t>
            </a:r>
          </a:p>
          <a:p>
            <a:pPr lvl="2"/>
            <a:r>
              <a:rPr lang="en-US" sz="1400" dirty="0"/>
              <a:t>Enable UEs to indicate that they do not rely on CRS transmission outside their allocated bandwidth.</a:t>
            </a:r>
          </a:p>
          <a:p>
            <a:pPr lvl="1"/>
            <a:r>
              <a:rPr lang="en-US" sz="1400" dirty="0"/>
              <a:t>Improved support for standalone MTC carrier </a:t>
            </a:r>
            <a:r>
              <a:rPr lang="en-US" sz="1400" dirty="0">
                <a:solidFill>
                  <a:schemeClr val="bg1">
                    <a:lumMod val="50000"/>
                  </a:schemeClr>
                </a:solidFill>
              </a:rPr>
              <a:t>[RAN1 lead, RAN2]</a:t>
            </a:r>
          </a:p>
          <a:p>
            <a:pPr lvl="2"/>
            <a:r>
              <a:rPr lang="en-US" sz="1400" dirty="0"/>
              <a:t>Enable use of the legacy control channel (PDCCH, etc.) region e.g. for data transmission.</a:t>
            </a:r>
          </a:p>
        </p:txBody>
      </p:sp>
    </p:spTree>
    <p:extLst>
      <p:ext uri="{BB962C8B-B14F-4D97-AF65-F5344CB8AC3E}">
        <p14:creationId xmlns:p14="http://schemas.microsoft.com/office/powerpoint/2010/main" val="393557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Improved support for new use cases</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Earlier releases have focused on low-mobility cases such as metering devices in basements. As BL UEs are increasingly becoming interesting for other use cases such as wearables, it is relevant to consider improvements for scenarios with higher mobility. Therefore, it is proposed to consider specifying support for higher UE velocities and lower UE power classes.</a:t>
            </a:r>
          </a:p>
          <a:p>
            <a:endParaRPr lang="en-GB" sz="1400" dirty="0">
              <a:solidFill>
                <a:srgbClr val="0070C0"/>
              </a:solidFill>
            </a:endParaRPr>
          </a:p>
          <a:p>
            <a:r>
              <a:rPr lang="en-GB" sz="1400" dirty="0">
                <a:solidFill>
                  <a:srgbClr val="0070C0"/>
                </a:solidFill>
              </a:rPr>
              <a:t>Objective</a:t>
            </a:r>
          </a:p>
          <a:p>
            <a:pPr lvl="1"/>
            <a:r>
              <a:rPr lang="en-US" sz="1400" dirty="0"/>
              <a:t>Lower UE power class </a:t>
            </a:r>
            <a:r>
              <a:rPr lang="en-US" sz="1400" dirty="0">
                <a:solidFill>
                  <a:schemeClr val="bg1">
                    <a:lumMod val="50000"/>
                  </a:schemeClr>
                </a:solidFill>
              </a:rPr>
              <a:t>[RAN4 lead, RAN2]</a:t>
            </a:r>
          </a:p>
          <a:p>
            <a:pPr lvl="2"/>
            <a:r>
              <a:rPr lang="en-US" sz="1400" dirty="0"/>
              <a:t>Specify for a lower (e.g. 14 </a:t>
            </a:r>
            <a:r>
              <a:rPr lang="en-US" sz="1400" dirty="0" err="1"/>
              <a:t>dBm</a:t>
            </a:r>
            <a:r>
              <a:rPr lang="en-US" sz="1400" dirty="0"/>
              <a:t>) UE power class suitable for e.g. wearables and logistics.</a:t>
            </a:r>
          </a:p>
          <a:p>
            <a:pPr lvl="1"/>
            <a:r>
              <a:rPr lang="en-US" sz="1400" dirty="0"/>
              <a:t>Supporting higher velocities in CE mode A </a:t>
            </a:r>
            <a:r>
              <a:rPr lang="en-US" sz="1400" dirty="0">
                <a:solidFill>
                  <a:schemeClr val="bg1">
                    <a:lumMod val="50000"/>
                  </a:schemeClr>
                </a:solidFill>
              </a:rPr>
              <a:t>[RAN4 lead]</a:t>
            </a:r>
          </a:p>
          <a:p>
            <a:pPr lvl="2"/>
            <a:r>
              <a:rPr lang="en-US" sz="1400" dirty="0"/>
              <a:t>Specify support for higher (e.g. 200 km/h) velocities suitable for e.g. wearables and logistics.</a:t>
            </a:r>
          </a:p>
        </p:txBody>
      </p:sp>
    </p:spTree>
    <p:extLst>
      <p:ext uri="{BB962C8B-B14F-4D97-AF65-F5344CB8AC3E}">
        <p14:creationId xmlns:p14="http://schemas.microsoft.com/office/powerpoint/2010/main" val="2975153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Next Generation access technologies requirements and scenarios</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3GPP have in TR 38.913 agreed a set of scenarios and requirements for the Next Generation Access Technologies among which a specific set of requirements associated with the massive MTC (</a:t>
            </a:r>
            <a:r>
              <a:rPr lang="en-US" sz="1400" dirty="0" err="1"/>
              <a:t>mMTC</a:t>
            </a:r>
            <a:r>
              <a:rPr lang="en-US" sz="1400" dirty="0"/>
              <a:t>) use case is found. It has also been agreed to include LTE and NB-</a:t>
            </a:r>
            <a:r>
              <a:rPr lang="en-US" sz="1400" dirty="0" err="1"/>
              <a:t>IoT</a:t>
            </a:r>
            <a:r>
              <a:rPr lang="en-US" sz="1400" dirty="0"/>
              <a:t> as part of the 3GPP IMT-2020 submission to ITU. It is therefore time to study the feasibility of LTE MTC to meet the </a:t>
            </a:r>
            <a:r>
              <a:rPr lang="en-US" sz="1400" dirty="0" err="1"/>
              <a:t>mMTC</a:t>
            </a:r>
            <a:r>
              <a:rPr lang="en-US" sz="1400" dirty="0"/>
              <a:t> requirements, and if necessary specify any improvements needed to secure the fulfilment of the same.</a:t>
            </a:r>
          </a:p>
          <a:p>
            <a:endParaRPr lang="en-GB" sz="1400" dirty="0">
              <a:solidFill>
                <a:srgbClr val="0070C0"/>
              </a:solidFill>
            </a:endParaRPr>
          </a:p>
          <a:p>
            <a:r>
              <a:rPr lang="en-GB" sz="1400" dirty="0">
                <a:solidFill>
                  <a:srgbClr val="0070C0"/>
                </a:solidFill>
              </a:rPr>
              <a:t>Objective</a:t>
            </a:r>
          </a:p>
          <a:p>
            <a:pPr lvl="1"/>
            <a:r>
              <a:rPr lang="en-US" sz="1400" dirty="0"/>
              <a:t>Study the support for the </a:t>
            </a:r>
            <a:r>
              <a:rPr lang="en-US" sz="1400" dirty="0" err="1"/>
              <a:t>mMTC</a:t>
            </a:r>
            <a:r>
              <a:rPr lang="en-US" sz="1400" dirty="0"/>
              <a:t> set of requirements and, if needed, specify necessary enhancements to fulfill the same. </a:t>
            </a:r>
            <a:r>
              <a:rPr lang="en-US" sz="1400" dirty="0">
                <a:solidFill>
                  <a:schemeClr val="bg1">
                    <a:lumMod val="50000"/>
                  </a:schemeClr>
                </a:solidFill>
              </a:rPr>
              <a:t>[RAN1 lead, RAN2, RAN3, RAN4]</a:t>
            </a:r>
          </a:p>
          <a:p>
            <a:pPr lvl="2"/>
            <a:r>
              <a:rPr lang="en-US" sz="1400" dirty="0"/>
              <a:t>Support latency of at least 10 seconds.</a:t>
            </a:r>
          </a:p>
          <a:p>
            <a:pPr lvl="2"/>
            <a:r>
              <a:rPr lang="en-US" sz="1400" dirty="0"/>
              <a:t>Support coverage of 164 dB Maximum Coupling Loss (MCL).</a:t>
            </a:r>
          </a:p>
          <a:p>
            <a:pPr lvl="2"/>
            <a:r>
              <a:rPr lang="en-US" sz="1400" dirty="0"/>
              <a:t>Support UE battery life beyond 10 years.</a:t>
            </a:r>
          </a:p>
          <a:p>
            <a:pPr lvl="2"/>
            <a:r>
              <a:rPr lang="en-US" sz="1400" dirty="0"/>
              <a:t>Support connection density of 1,000,000 devices per square km.</a:t>
            </a:r>
          </a:p>
        </p:txBody>
      </p:sp>
    </p:spTree>
    <p:extLst>
      <p:ext uri="{BB962C8B-B14F-4D97-AF65-F5344CB8AC3E}">
        <p14:creationId xmlns:p14="http://schemas.microsoft.com/office/powerpoint/2010/main" val="19883009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1728</TotalTime>
  <Words>1084</Words>
  <Application>Microsoft Office PowerPoint</Application>
  <PresentationFormat>On-screen Show (4:3)</PresentationFormat>
  <Paragraphs>76</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 Unicode MS</vt:lpstr>
      <vt:lpstr>Arial</vt:lpstr>
      <vt:lpstr>Calibri</vt:lpstr>
      <vt:lpstr>Office Theme</vt:lpstr>
      <vt:lpstr>Motivation for New WI on Even further enhanced MTC for LTE</vt:lpstr>
      <vt:lpstr>Power consumption improvements</vt:lpstr>
      <vt:lpstr>Improved support for high number of devices</vt:lpstr>
      <vt:lpstr>Coverage improvements</vt:lpstr>
      <vt:lpstr>Latency improvements</vt:lpstr>
      <vt:lpstr>Improved support for flexible deployment</vt:lpstr>
      <vt:lpstr>Improved support for new use cases</vt:lpstr>
      <vt:lpstr>Next Generation access technologies requirements and scenarios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WI on Even further enhanced MTC for LTE</dc:title>
  <dc:creator/>
  <cp:lastModifiedBy>Johan Bergman</cp:lastModifiedBy>
  <cp:revision>214</cp:revision>
  <dcterms:created xsi:type="dcterms:W3CDTF">2006-08-16T00:00:00Z</dcterms:created>
  <dcterms:modified xsi:type="dcterms:W3CDTF">2016-11-29T14:45:43Z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ies>
</file>